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400" r:id="rId2"/>
    <p:sldId id="256" r:id="rId3"/>
    <p:sldId id="341" r:id="rId4"/>
    <p:sldId id="258" r:id="rId5"/>
    <p:sldId id="308" r:id="rId6"/>
    <p:sldId id="419" r:id="rId7"/>
    <p:sldId id="272" r:id="rId8"/>
    <p:sldId id="273" r:id="rId9"/>
    <p:sldId id="326" r:id="rId10"/>
    <p:sldId id="309" r:id="rId11"/>
    <p:sldId id="362" r:id="rId12"/>
    <p:sldId id="397" r:id="rId13"/>
    <p:sldId id="363" r:id="rId14"/>
    <p:sldId id="364" r:id="rId15"/>
    <p:sldId id="365" r:id="rId16"/>
    <p:sldId id="366" r:id="rId17"/>
    <p:sldId id="379" r:id="rId18"/>
    <p:sldId id="381" r:id="rId19"/>
    <p:sldId id="382" r:id="rId20"/>
    <p:sldId id="380" r:id="rId21"/>
    <p:sldId id="383" r:id="rId22"/>
    <p:sldId id="384" r:id="rId23"/>
    <p:sldId id="336" r:id="rId24"/>
    <p:sldId id="323" r:id="rId25"/>
    <p:sldId id="316" r:id="rId26"/>
    <p:sldId id="342" r:id="rId27"/>
    <p:sldId id="388" r:id="rId28"/>
    <p:sldId id="389" r:id="rId29"/>
    <p:sldId id="390" r:id="rId30"/>
    <p:sldId id="391" r:id="rId31"/>
    <p:sldId id="392" r:id="rId32"/>
    <p:sldId id="393" r:id="rId33"/>
    <p:sldId id="412" r:id="rId34"/>
    <p:sldId id="418" r:id="rId35"/>
    <p:sldId id="404" r:id="rId36"/>
    <p:sldId id="405" r:id="rId37"/>
    <p:sldId id="409" r:id="rId38"/>
    <p:sldId id="410" r:id="rId39"/>
    <p:sldId id="304" r:id="rId40"/>
    <p:sldId id="303" r:id="rId41"/>
    <p:sldId id="355" r:id="rId42"/>
    <p:sldId id="394" r:id="rId43"/>
    <p:sldId id="320" r:id="rId44"/>
    <p:sldId id="322" r:id="rId45"/>
    <p:sldId id="324" r:id="rId46"/>
    <p:sldId id="387" r:id="rId47"/>
    <p:sldId id="271" r:id="rId48"/>
    <p:sldId id="395" r:id="rId49"/>
    <p:sldId id="417" r:id="rId50"/>
    <p:sldId id="343" r:id="rId51"/>
    <p:sldId id="270" r:id="rId52"/>
    <p:sldId id="274" r:id="rId53"/>
    <p:sldId id="275" r:id="rId54"/>
    <p:sldId id="276" r:id="rId55"/>
    <p:sldId id="398" r:id="rId56"/>
    <p:sldId id="399" r:id="rId57"/>
    <p:sldId id="298" r:id="rId58"/>
    <p:sldId id="284" r:id="rId59"/>
    <p:sldId id="310" r:id="rId60"/>
    <p:sldId id="293" r:id="rId61"/>
    <p:sldId id="385" r:id="rId62"/>
    <p:sldId id="401" r:id="rId63"/>
    <p:sldId id="416" r:id="rId64"/>
    <p:sldId id="386" r:id="rId65"/>
    <p:sldId id="294" r:id="rId66"/>
    <p:sldId id="291" r:id="rId67"/>
    <p:sldId id="292" r:id="rId68"/>
    <p:sldId id="411" r:id="rId69"/>
    <p:sldId id="413" r:id="rId70"/>
    <p:sldId id="414" r:id="rId71"/>
    <p:sldId id="415" r:id="rId72"/>
    <p:sldId id="357" r:id="rId73"/>
    <p:sldId id="396" r:id="rId74"/>
    <p:sldId id="295" r:id="rId75"/>
    <p:sldId id="296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72" y="-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%20Fries\Google%20Drive\CalTech%20Space%20Challenge\Subsytems\Systems\Explorer_Budge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%20Fries\Google%20Drive\CalTech%20Space%20Challenge\Subsytems\Systems\Risk-Matrix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%20Fries\Google%20Drive\CalTech%20Space%20Challenge\Subsytems\Systems\Risk-Matrix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61039961934633"/>
          <c:y val="2.8377533570257265E-2"/>
          <c:w val="0.64465094459746541"/>
          <c:h val="0.82095145599195762"/>
        </c:manualLayout>
      </c:layout>
      <c:scatterChart>
        <c:scatterStyle val="lineMarker"/>
        <c:varyColors val="0"/>
        <c:ser>
          <c:idx val="0"/>
          <c:order val="0"/>
          <c:tx>
            <c:v>Eureka Required</c:v>
          </c:tx>
          <c:spPr>
            <a:ln w="317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PowerCycle!$B$11:$B$19</c:f>
              <c:numCache>
                <c:formatCode>General</c:formatCode>
                <c:ptCount val="9"/>
                <c:pt idx="0">
                  <c:v>0</c:v>
                </c:pt>
                <c:pt idx="1">
                  <c:v>180</c:v>
                </c:pt>
                <c:pt idx="2">
                  <c:v>180</c:v>
                </c:pt>
                <c:pt idx="3">
                  <c:v>202</c:v>
                </c:pt>
                <c:pt idx="4">
                  <c:v>218.6</c:v>
                </c:pt>
                <c:pt idx="5">
                  <c:v>218.6</c:v>
                </c:pt>
                <c:pt idx="6">
                  <c:v>240.6</c:v>
                </c:pt>
                <c:pt idx="7">
                  <c:v>240.6</c:v>
                </c:pt>
                <c:pt idx="8">
                  <c:v>249.2</c:v>
                </c:pt>
              </c:numCache>
            </c:numRef>
          </c:xVal>
          <c:yVal>
            <c:numRef>
              <c:f>PowerCycle!$C$11:$C$19</c:f>
              <c:numCache>
                <c:formatCode>0.00</c:formatCode>
                <c:ptCount val="9"/>
                <c:pt idx="0">
                  <c:v>0.32830500000000001</c:v>
                </c:pt>
                <c:pt idx="1">
                  <c:v>0.32830500000000001</c:v>
                </c:pt>
                <c:pt idx="2">
                  <c:v>3.1887659999999998</c:v>
                </c:pt>
                <c:pt idx="3">
                  <c:v>3.1887659999999998</c:v>
                </c:pt>
                <c:pt idx="4">
                  <c:v>3.1887659999999998</c:v>
                </c:pt>
                <c:pt idx="5">
                  <c:v>3.1887659999999998</c:v>
                </c:pt>
                <c:pt idx="6">
                  <c:v>3.1887659999999998</c:v>
                </c:pt>
                <c:pt idx="7">
                  <c:v>0.32830500000000001</c:v>
                </c:pt>
                <c:pt idx="8">
                  <c:v>0.32830500000000001</c:v>
                </c:pt>
              </c:numCache>
            </c:numRef>
          </c:yVal>
          <c:smooth val="0"/>
        </c:ser>
        <c:ser>
          <c:idx val="2"/>
          <c:order val="1"/>
          <c:tx>
            <c:v>Orion Total Req</c:v>
          </c:tx>
          <c:spPr>
            <a:ln w="317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PowerCycle!$G$11:$G$16</c:f>
              <c:numCache>
                <c:formatCode>General</c:formatCode>
                <c:ptCount val="6"/>
                <c:pt idx="0">
                  <c:v>210</c:v>
                </c:pt>
                <c:pt idx="1">
                  <c:v>218.6</c:v>
                </c:pt>
                <c:pt idx="2">
                  <c:v>218.6</c:v>
                </c:pt>
                <c:pt idx="3">
                  <c:v>240.6</c:v>
                </c:pt>
                <c:pt idx="4">
                  <c:v>240.6</c:v>
                </c:pt>
                <c:pt idx="5">
                  <c:v>249.2</c:v>
                </c:pt>
              </c:numCache>
            </c:numRef>
          </c:xVal>
          <c:yVal>
            <c:numRef>
              <c:f>PowerCycle!$J$11:$J$16</c:f>
              <c:numCache>
                <c:formatCode>0.00</c:formatCode>
                <c:ptCount val="6"/>
                <c:pt idx="0">
                  <c:v>11.1</c:v>
                </c:pt>
                <c:pt idx="1">
                  <c:v>11.1</c:v>
                </c:pt>
                <c:pt idx="2">
                  <c:v>55.174765999999998</c:v>
                </c:pt>
                <c:pt idx="3">
                  <c:v>55.174765999999998</c:v>
                </c:pt>
                <c:pt idx="4">
                  <c:v>11.1</c:v>
                </c:pt>
                <c:pt idx="5">
                  <c:v>11.1</c:v>
                </c:pt>
              </c:numCache>
            </c:numRef>
          </c:yVal>
          <c:smooth val="0"/>
        </c:ser>
        <c:ser>
          <c:idx val="3"/>
          <c:order val="2"/>
          <c:tx>
            <c:v>Eureka Available</c:v>
          </c:tx>
          <c:spPr>
            <a:ln w="317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PowerCycle!$B$11:$B$19</c:f>
              <c:numCache>
                <c:formatCode>General</c:formatCode>
                <c:ptCount val="9"/>
                <c:pt idx="0">
                  <c:v>0</c:v>
                </c:pt>
                <c:pt idx="1">
                  <c:v>180</c:v>
                </c:pt>
                <c:pt idx="2">
                  <c:v>180</c:v>
                </c:pt>
                <c:pt idx="3">
                  <c:v>202</c:v>
                </c:pt>
                <c:pt idx="4">
                  <c:v>218.6</c:v>
                </c:pt>
                <c:pt idx="5">
                  <c:v>218.6</c:v>
                </c:pt>
                <c:pt idx="6">
                  <c:v>240.6</c:v>
                </c:pt>
                <c:pt idx="7">
                  <c:v>240.6</c:v>
                </c:pt>
                <c:pt idx="8">
                  <c:v>249.2</c:v>
                </c:pt>
              </c:numCache>
            </c:numRef>
          </c:xVal>
          <c:yVal>
            <c:numRef>
              <c:f>PowerCycle!$D$11:$D$19</c:f>
              <c:numCache>
                <c:formatCode>0.00</c:formatCode>
                <c:ptCount val="9"/>
                <c:pt idx="0">
                  <c:v>4.7831489999999999</c:v>
                </c:pt>
                <c:pt idx="1">
                  <c:v>4.7831489999999999</c:v>
                </c:pt>
                <c:pt idx="2">
                  <c:v>54.783149000000002</c:v>
                </c:pt>
                <c:pt idx="3">
                  <c:v>54.783149000000002</c:v>
                </c:pt>
                <c:pt idx="4">
                  <c:v>54.783149000000002</c:v>
                </c:pt>
                <c:pt idx="5">
                  <c:v>65.883149000000003</c:v>
                </c:pt>
                <c:pt idx="6">
                  <c:v>65.883149000000003</c:v>
                </c:pt>
                <c:pt idx="7">
                  <c:v>54.783149000000002</c:v>
                </c:pt>
                <c:pt idx="8">
                  <c:v>54.783149000000002</c:v>
                </c:pt>
              </c:numCache>
            </c:numRef>
          </c:yVal>
          <c:smooth val="0"/>
        </c:ser>
        <c:ser>
          <c:idx val="4"/>
          <c:order val="3"/>
          <c:tx>
            <c:v>Orion Total Avail</c:v>
          </c:tx>
          <c:spPr>
            <a:ln w="317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PowerCycle!$G$11:$G$16</c:f>
              <c:numCache>
                <c:formatCode>General</c:formatCode>
                <c:ptCount val="6"/>
                <c:pt idx="0">
                  <c:v>210</c:v>
                </c:pt>
                <c:pt idx="1">
                  <c:v>218.6</c:v>
                </c:pt>
                <c:pt idx="2">
                  <c:v>218.6</c:v>
                </c:pt>
                <c:pt idx="3">
                  <c:v>240.6</c:v>
                </c:pt>
                <c:pt idx="4">
                  <c:v>240.6</c:v>
                </c:pt>
                <c:pt idx="5">
                  <c:v>249.2</c:v>
                </c:pt>
              </c:numCache>
            </c:numRef>
          </c:xVal>
          <c:yVal>
            <c:numRef>
              <c:f>PowerCycle!$K$11:$K$16</c:f>
              <c:numCache>
                <c:formatCode>0.00</c:formatCode>
                <c:ptCount val="6"/>
                <c:pt idx="0">
                  <c:v>11.1</c:v>
                </c:pt>
                <c:pt idx="1">
                  <c:v>11.1</c:v>
                </c:pt>
                <c:pt idx="2" formatCode="0.000000">
                  <c:v>65.883149000000003</c:v>
                </c:pt>
                <c:pt idx="3" formatCode="0.000000">
                  <c:v>65.883149000000003</c:v>
                </c:pt>
                <c:pt idx="4">
                  <c:v>11.1</c:v>
                </c:pt>
                <c:pt idx="5">
                  <c:v>11.1</c:v>
                </c:pt>
              </c:numCache>
            </c:numRef>
          </c:yVal>
          <c:smooth val="0"/>
        </c:ser>
        <c:ser>
          <c:idx val="1"/>
          <c:order val="4"/>
          <c:tx>
            <c:v>On Site Peak</c:v>
          </c:tx>
          <c:spPr>
            <a:ln w="31750" cap="rnd">
              <a:solidFill>
                <a:schemeClr val="accent2"/>
              </a:solidFill>
              <a:prstDash val="lgDashDot"/>
              <a:round/>
            </a:ln>
            <a:effectLst/>
          </c:spPr>
          <c:marker>
            <c:symbol val="none"/>
          </c:marker>
          <c:xVal>
            <c:numRef>
              <c:f>PowerCycle!$B$11:$B$19</c:f>
              <c:numCache>
                <c:formatCode>General</c:formatCode>
                <c:ptCount val="9"/>
                <c:pt idx="0">
                  <c:v>0</c:v>
                </c:pt>
                <c:pt idx="1">
                  <c:v>180</c:v>
                </c:pt>
                <c:pt idx="2">
                  <c:v>180</c:v>
                </c:pt>
                <c:pt idx="3">
                  <c:v>202</c:v>
                </c:pt>
                <c:pt idx="4">
                  <c:v>218.6</c:v>
                </c:pt>
                <c:pt idx="5">
                  <c:v>218.6</c:v>
                </c:pt>
                <c:pt idx="6">
                  <c:v>240.6</c:v>
                </c:pt>
                <c:pt idx="7">
                  <c:v>240.6</c:v>
                </c:pt>
                <c:pt idx="8">
                  <c:v>249.2</c:v>
                </c:pt>
              </c:numCache>
            </c:numRef>
          </c:xVal>
          <c:yVal>
            <c:numRef>
              <c:f>PowerCycle!$E$11:$E$19</c:f>
              <c:numCache>
                <c:formatCode>0.00</c:formatCode>
                <c:ptCount val="9"/>
                <c:pt idx="0">
                  <c:v>3.5098050000000001</c:v>
                </c:pt>
                <c:pt idx="1">
                  <c:v>3.5098050000000001</c:v>
                </c:pt>
                <c:pt idx="2">
                  <c:v>6.370266</c:v>
                </c:pt>
                <c:pt idx="3">
                  <c:v>6.370266</c:v>
                </c:pt>
                <c:pt idx="4">
                  <c:v>6.370266</c:v>
                </c:pt>
                <c:pt idx="5">
                  <c:v>68.915266000000003</c:v>
                </c:pt>
                <c:pt idx="6">
                  <c:v>68.915266000000003</c:v>
                </c:pt>
                <c:pt idx="7">
                  <c:v>6.370266</c:v>
                </c:pt>
                <c:pt idx="8">
                  <c:v>6.370266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724424"/>
        <c:axId val="432722856"/>
      </c:scatterChart>
      <c:valAx>
        <c:axId val="432724424"/>
        <c:scaling>
          <c:orientation val="minMax"/>
          <c:min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 after Eureka launch</a:t>
                </a:r>
              </a:p>
            </c:rich>
          </c:tx>
          <c:layout>
            <c:manualLayout>
              <c:xMode val="edge"/>
              <c:yMode val="edge"/>
              <c:x val="0.26492030733868738"/>
              <c:y val="0.926866648989520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722856"/>
        <c:crosses val="autoZero"/>
        <c:crossBetween val="midCat"/>
      </c:valAx>
      <c:valAx>
        <c:axId val="432722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Power [kW]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724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41138074080028"/>
          <c:y val="0.30969974182823806"/>
          <c:w val="0.24301711065349757"/>
          <c:h val="0.36895355137708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'Trade-off_launch'!$A$7</c:f>
              <c:strCache>
                <c:ptCount val="1"/>
                <c:pt idx="0">
                  <c:v>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'Trade-off_launch'!$B$7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'Trade-off_launch'!$C$7</c:f>
              <c:numCache>
                <c:formatCode>General</c:formatCode>
                <c:ptCount val="1"/>
                <c:pt idx="0">
                  <c:v>90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'Trade-off_launch'!$A$8</c:f>
              <c:strCache>
                <c:ptCount val="1"/>
                <c:pt idx="0">
                  <c:v>B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'Trade-off_launch'!$B$8</c:f>
              <c:numCache>
                <c:formatCode>General</c:formatCode>
                <c:ptCount val="1"/>
                <c:pt idx="0">
                  <c:v>80</c:v>
                </c:pt>
              </c:numCache>
            </c:numRef>
          </c:xVal>
          <c:yVal>
            <c:numRef>
              <c:f>'Trade-off_launch'!$C$8</c:f>
              <c:numCache>
                <c:formatCode>General</c:formatCode>
                <c:ptCount val="1"/>
                <c:pt idx="0">
                  <c:v>40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'Trade-off_launch'!$A$9</c:f>
              <c:strCache>
                <c:ptCount val="1"/>
                <c:pt idx="0">
                  <c:v>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5715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'Trade-off_launch'!$B$9</c:f>
              <c:numCache>
                <c:formatCode>General</c:formatCode>
                <c:ptCount val="1"/>
                <c:pt idx="0">
                  <c:v>50</c:v>
                </c:pt>
              </c:numCache>
            </c:numRef>
          </c:xVal>
          <c:yVal>
            <c:numRef>
              <c:f>'Trade-off_launch'!$C$9</c:f>
              <c:numCache>
                <c:formatCode>General</c:formatCode>
                <c:ptCount val="1"/>
                <c:pt idx="0">
                  <c:v>50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'Trade-off_launch'!$A$10</c:f>
              <c:strCache>
                <c:ptCount val="1"/>
                <c:pt idx="0">
                  <c:v>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'Trade-off_launch'!$B$10</c:f>
              <c:numCache>
                <c:formatCode>General</c:formatCode>
                <c:ptCount val="1"/>
                <c:pt idx="0">
                  <c:v>40</c:v>
                </c:pt>
              </c:numCache>
            </c:numRef>
          </c:xVal>
          <c:yVal>
            <c:numRef>
              <c:f>'Trade-off_launch'!$C$10</c:f>
              <c:numCache>
                <c:formatCode>General</c:formatCode>
                <c:ptCount val="1"/>
                <c:pt idx="0">
                  <c:v>60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'Trade-off_launch'!$A$11</c:f>
              <c:strCache>
                <c:ptCount val="1"/>
                <c:pt idx="0">
                  <c:v>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'Trade-off_launch'!$B$11</c:f>
              <c:numCache>
                <c:formatCode>General</c:formatCode>
                <c:ptCount val="1"/>
                <c:pt idx="0">
                  <c:v>70</c:v>
                </c:pt>
              </c:numCache>
            </c:numRef>
          </c:xVal>
          <c:yVal>
            <c:numRef>
              <c:f>'Trade-off_launch'!$C$11</c:f>
              <c:numCache>
                <c:formatCode>General</c:formatCode>
                <c:ptCount val="1"/>
                <c:pt idx="0">
                  <c:v>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4522136"/>
        <c:axId val="864517040"/>
      </c:scatterChart>
      <c:valAx>
        <c:axId val="864522136"/>
        <c:scaling>
          <c:orientation val="minMax"/>
          <c:max val="100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Risk</a:t>
                </a:r>
              </a:p>
            </c:rich>
          </c:tx>
          <c:layout>
            <c:manualLayout>
              <c:xMode val="edge"/>
              <c:yMode val="edge"/>
              <c:x val="0.48360411198600167"/>
              <c:y val="0.877175925925925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864517040"/>
        <c:crosses val="autoZero"/>
        <c:crossBetween val="midCat"/>
      </c:valAx>
      <c:valAx>
        <c:axId val="86451704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Cost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376411854768153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864522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'Trade-off_launch'!$A$7</c:f>
              <c:strCache>
                <c:ptCount val="1"/>
                <c:pt idx="0">
                  <c:v>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'Trade-off_launch'!$B$7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'Trade-off_launch'!$C$7</c:f>
              <c:numCache>
                <c:formatCode>General</c:formatCode>
                <c:ptCount val="1"/>
                <c:pt idx="0">
                  <c:v>90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'Trade-off_launch'!$A$8</c:f>
              <c:strCache>
                <c:ptCount val="1"/>
                <c:pt idx="0">
                  <c:v>B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'Trade-off_launch'!$B$8</c:f>
              <c:numCache>
                <c:formatCode>General</c:formatCode>
                <c:ptCount val="1"/>
                <c:pt idx="0">
                  <c:v>80</c:v>
                </c:pt>
              </c:numCache>
            </c:numRef>
          </c:xVal>
          <c:yVal>
            <c:numRef>
              <c:f>'Trade-off_launch'!$C$8</c:f>
              <c:numCache>
                <c:formatCode>General</c:formatCode>
                <c:ptCount val="1"/>
                <c:pt idx="0">
                  <c:v>40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'Trade-off_launch'!$A$9</c:f>
              <c:strCache>
                <c:ptCount val="1"/>
                <c:pt idx="0">
                  <c:v>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5715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'Trade-off_launch'!$B$9</c:f>
              <c:numCache>
                <c:formatCode>General</c:formatCode>
                <c:ptCount val="1"/>
                <c:pt idx="0">
                  <c:v>50</c:v>
                </c:pt>
              </c:numCache>
            </c:numRef>
          </c:xVal>
          <c:yVal>
            <c:numRef>
              <c:f>'Trade-off_launch'!$C$9</c:f>
              <c:numCache>
                <c:formatCode>General</c:formatCode>
                <c:ptCount val="1"/>
                <c:pt idx="0">
                  <c:v>50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'Trade-off_launch'!$A$10</c:f>
              <c:strCache>
                <c:ptCount val="1"/>
                <c:pt idx="0">
                  <c:v>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'Trade-off_launch'!$B$10</c:f>
              <c:numCache>
                <c:formatCode>General</c:formatCode>
                <c:ptCount val="1"/>
                <c:pt idx="0">
                  <c:v>40</c:v>
                </c:pt>
              </c:numCache>
            </c:numRef>
          </c:xVal>
          <c:yVal>
            <c:numRef>
              <c:f>'Trade-off_launch'!$C$10</c:f>
              <c:numCache>
                <c:formatCode>General</c:formatCode>
                <c:ptCount val="1"/>
                <c:pt idx="0">
                  <c:v>60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'Trade-off_launch'!$A$11</c:f>
              <c:strCache>
                <c:ptCount val="1"/>
                <c:pt idx="0">
                  <c:v>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'Trade-off_launch'!$B$11</c:f>
              <c:numCache>
                <c:formatCode>General</c:formatCode>
                <c:ptCount val="1"/>
                <c:pt idx="0">
                  <c:v>70</c:v>
                </c:pt>
              </c:numCache>
            </c:numRef>
          </c:xVal>
          <c:yVal>
            <c:numRef>
              <c:f>'Trade-off_launch'!$C$11</c:f>
              <c:numCache>
                <c:formatCode>General</c:formatCode>
                <c:ptCount val="1"/>
                <c:pt idx="0">
                  <c:v>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6335280"/>
        <c:axId val="876335672"/>
      </c:scatterChart>
      <c:valAx>
        <c:axId val="876335280"/>
        <c:scaling>
          <c:orientation val="minMax"/>
          <c:max val="100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Risk</a:t>
                </a:r>
              </a:p>
            </c:rich>
          </c:tx>
          <c:layout>
            <c:manualLayout>
              <c:xMode val="edge"/>
              <c:yMode val="edge"/>
              <c:x val="0.48360411198600167"/>
              <c:y val="0.877175925925925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876335672"/>
        <c:crosses val="autoZero"/>
        <c:crossBetween val="midCat"/>
      </c:valAx>
      <c:valAx>
        <c:axId val="87633567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Cost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376411854768153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8763352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62319-09FB-4F45-A18F-991CD04CC992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D8514-7FF3-4EC8-9351-C71A40412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95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56363-0358-462B-898C-0E23A5A25731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E7A95-FAD5-4092-BCF1-718D22D2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8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71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41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5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bone mass loss rates, resorption vs formation</a:t>
            </a:r>
          </a:p>
        </p:txBody>
      </p:sp>
    </p:spTree>
    <p:extLst>
      <p:ext uri="{BB962C8B-B14F-4D97-AF65-F5344CB8AC3E}">
        <p14:creationId xmlns:p14="http://schemas.microsoft.com/office/powerpoint/2010/main" val="567206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182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092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732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166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819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14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5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71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42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03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22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7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2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2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H Transfer of Cargos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Estimated Time: 7-8 months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F6978-6E6B-4F2D-BBE7-C96E7D53F0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8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computed the points of the DRO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1A04-4F6B-4002-A2DD-FD7F941F89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0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08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4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58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7A95-FAD5-4092-BCF1-718D22D291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9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E7D3-24F7-4DA1-B705-53275C0D4B2C}" type="datetime1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1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F1DE1-89D2-4C06-B3DE-8D2F7A970C4B}" type="datetime1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3C1F-0A9D-4D24-BE81-5074B8FC7EC3}" type="datetime1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145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38200" y="265106"/>
            <a:ext cx="11353800" cy="63091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48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328" y="265106"/>
            <a:ext cx="9873343" cy="630918"/>
          </a:xfrm>
          <a:noFill/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493"/>
            <a:ext cx="10515600" cy="500947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0325-D625-43B4-814C-DA4719E194F8}" type="datetime1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CalTech</a:t>
            </a:r>
            <a:r>
              <a:rPr lang="en-US" dirty="0" smtClean="0"/>
              <a:t> Space Challenge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471638" y="265106"/>
            <a:ext cx="117203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471638" y="896024"/>
            <a:ext cx="117203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fbcdn-profile-a.akamaihd.net/hprofile-ak-frc3/v/t1.0-1/c3.0.160.160/p160x160/561204_390537480976712_203841281_n.jpg?oh=747919b4e95b9800741e2f1707185bb0&amp;oe=557430D7&amp;__gda__=1434712589_33823f1f1f7c8a7e1ec76f117c45546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" y="89920"/>
            <a:ext cx="987879" cy="987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8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5327-0A93-4853-8CD9-14735FF9CA17}" type="datetime1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9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5D27-1F33-4B85-87EC-9AA2C0D3DE3F}" type="datetime1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1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BB0C-D271-43A9-A97A-ED51CE48E950}" type="datetime1">
              <a:rPr lang="en-US" smtClean="0"/>
              <a:t>3/25/2015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6805-195F-4E44-AC9D-CCF93C0491BB}" type="datetime1">
              <a:rPr lang="en-US" smtClean="0"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A91B-7A06-4B01-B22B-865CC4E57799}" type="datetime1">
              <a:rPr lang="en-US" smtClean="0"/>
              <a:t>3/25/2015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7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0ABAA-91C4-4B8A-8CBA-2A0EB8CAF99C}" type="datetime1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9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DAB09-F5C7-4398-80F7-E7BCF38EA5C7}" type="datetime1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820F-20EF-4471-950F-D9ACE1183928}" type="datetime1">
              <a:rPr lang="en-US" smtClean="0"/>
              <a:t>3/25/2015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F548-61D3-4C15-9C28-6CA0F0C5A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8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28.wmf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8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pn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30.png"/><Relationship Id="rId4" Type="http://schemas.openxmlformats.org/officeDocument/2006/relationships/image" Target="../media/image149.png"/><Relationship Id="rId9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51.png"/><Relationship Id="rId5" Type="http://schemas.openxmlformats.org/officeDocument/2006/relationships/image" Target="../media/image28.wmf"/><Relationship Id="rId10" Type="http://schemas.openxmlformats.org/officeDocument/2006/relationships/image" Target="../media/image158.png"/><Relationship Id="rId4" Type="http://schemas.openxmlformats.org/officeDocument/2006/relationships/image" Target="../media/image37.png"/><Relationship Id="rId9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6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ncymbali\Downloads\downlo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14601"/>
            <a:ext cx="2311400" cy="123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cymbali\Downloads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52" y="2524396"/>
            <a:ext cx="1818249" cy="113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373028"/>
            <a:ext cx="2877917" cy="123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ncymbali\Downloads\galcit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491624"/>
            <a:ext cx="2175069" cy="8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cymbali\Downloads\NorthropGrumman-blu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00" y="2842808"/>
            <a:ext cx="4015801" cy="8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64" y="5588012"/>
            <a:ext cx="4002257" cy="3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ncymbali\Downloads\lockheed-mart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26" y="3532612"/>
            <a:ext cx="5958875" cy="118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cymbali\Downloads\download (2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/>
          <a:stretch/>
        </p:blipFill>
        <p:spPr bwMode="auto">
          <a:xfrm>
            <a:off x="2209801" y="4740556"/>
            <a:ext cx="4321909" cy="5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cymbali\Downloads\download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07833"/>
            <a:ext cx="1555200" cy="70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4175" y="304800"/>
            <a:ext cx="6934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THANK YOU TO OUR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GENEROUS SPONSORS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FOR SUPPORTING THE CALTECH SPACE CHALLENGE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2" descr="P:\CSC2015\MS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23" y="4714536"/>
            <a:ext cx="3249324" cy="71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46" y="1589592"/>
            <a:ext cx="2988454" cy="84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1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2587051" y="1767811"/>
            <a:ext cx="1104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Moon 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flybys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Overview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2" y="1937231"/>
            <a:ext cx="819550" cy="734448"/>
          </a:xfrm>
          <a:prstGeom prst="rect">
            <a:avLst/>
          </a:prstGeom>
        </p:spPr>
      </p:pic>
      <p:cxnSp>
        <p:nvCxnSpPr>
          <p:cNvPr id="60" name="Straight Arrow Connector 59"/>
          <p:cNvCxnSpPr/>
          <p:nvPr/>
        </p:nvCxnSpPr>
        <p:spPr>
          <a:xfrm>
            <a:off x="1520287" y="1449284"/>
            <a:ext cx="984439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939960" y="6372873"/>
            <a:ext cx="1048568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61851" y="4416062"/>
            <a:ext cx="1076379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062446" y="2522374"/>
            <a:ext cx="103632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79367" y="4142014"/>
            <a:ext cx="123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LEO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37258" y="1563077"/>
            <a:ext cx="1593021" cy="25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DRO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7" name="Curved Connector 66"/>
          <p:cNvCxnSpPr/>
          <p:nvPr/>
        </p:nvCxnSpPr>
        <p:spPr>
          <a:xfrm rot="5400000" flipH="1" flipV="1">
            <a:off x="3961139" y="2394005"/>
            <a:ext cx="2951682" cy="1032988"/>
          </a:xfrm>
          <a:prstGeom prst="curvedConnector3">
            <a:avLst>
              <a:gd name="adj1" fmla="val 63442"/>
            </a:avLst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H="1">
            <a:off x="7548953" y="1796548"/>
            <a:ext cx="3298290" cy="2692381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8088550" y="1741323"/>
            <a:ext cx="260617" cy="25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03982" y="5113286"/>
            <a:ext cx="1945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Crew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Vehicle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Launch</a:t>
            </a:r>
            <a:endParaRPr lang="en-US" sz="1200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SLS Block 1 B</a:t>
            </a:r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43542" y="5078127"/>
            <a:ext cx="1078724" cy="382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Cargo Mission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Falcon Heavy</a:t>
            </a:r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72" name="Curved Connector 71"/>
          <p:cNvCxnSpPr/>
          <p:nvPr/>
        </p:nvCxnSpPr>
        <p:spPr>
          <a:xfrm rot="5400000" flipH="1" flipV="1">
            <a:off x="1733433" y="4645060"/>
            <a:ext cx="920960" cy="457842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Curved Connector 72"/>
          <p:cNvCxnSpPr/>
          <p:nvPr/>
        </p:nvCxnSpPr>
        <p:spPr>
          <a:xfrm rot="5400000" flipH="1" flipV="1">
            <a:off x="1968376" y="1964115"/>
            <a:ext cx="2947101" cy="1897351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66" y="6358209"/>
            <a:ext cx="123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Earth</a:t>
            </a:r>
          </a:p>
        </p:txBody>
      </p:sp>
      <p:cxnSp>
        <p:nvCxnSpPr>
          <p:cNvPr id="75" name="Curved Connector 74"/>
          <p:cNvCxnSpPr>
            <a:endCxn id="76" idx="0"/>
          </p:cNvCxnSpPr>
          <p:nvPr/>
        </p:nvCxnSpPr>
        <p:spPr>
          <a:xfrm rot="16200000" flipH="1">
            <a:off x="10251518" y="5076573"/>
            <a:ext cx="778370" cy="192828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6" name="Picture 89" descr="C:\Users\dxc5120\AppData\Local\Microsoft\Windows\Temporary Internet Files\Content.IE5\3TB04Q2M\MC90008298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93" y="5562172"/>
            <a:ext cx="412247" cy="39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8924361" y="5655211"/>
            <a:ext cx="1853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Return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as heroes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!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785760" y="6382461"/>
            <a:ext cx="750127" cy="25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Time 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3192761" y="1995620"/>
            <a:ext cx="266589" cy="25197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687749" y="6370957"/>
            <a:ext cx="1636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August 2024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132899" y="6380554"/>
            <a:ext cx="2398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February-March 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2025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72" y="4791883"/>
            <a:ext cx="259189" cy="157331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933268" y="2548049"/>
            <a:ext cx="123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Moon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60" y="1055120"/>
            <a:ext cx="704253" cy="568356"/>
          </a:xfrm>
          <a:prstGeom prst="rect">
            <a:avLst/>
          </a:prstGeom>
        </p:spPr>
      </p:pic>
      <p:cxnSp>
        <p:nvCxnSpPr>
          <p:cNvPr id="86" name="Straight Arrow Connector 85"/>
          <p:cNvCxnSpPr/>
          <p:nvPr/>
        </p:nvCxnSpPr>
        <p:spPr>
          <a:xfrm flipV="1">
            <a:off x="5508089" y="1506091"/>
            <a:ext cx="389262" cy="317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3107565" y="3154330"/>
            <a:ext cx="273507" cy="19912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324117" y="3289896"/>
            <a:ext cx="1539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Low-energy Ballistic Capture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(0 m/s)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 flipH="1" flipV="1">
            <a:off x="6087593" y="2674877"/>
            <a:ext cx="273507" cy="19912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043974" y="2853537"/>
            <a:ext cx="1110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Prograde Lunar Flyby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(190 m/s)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378948" y="1501806"/>
            <a:ext cx="1110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Orbit Insertion (318 m/s)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9783449" y="4214162"/>
            <a:ext cx="389079" cy="16583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694100" y="3863410"/>
            <a:ext cx="158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Reentry Velocity: ~11 km/s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 flipV="1">
            <a:off x="7883872" y="1519236"/>
            <a:ext cx="334986" cy="24698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758713" y="5672736"/>
            <a:ext cx="218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" charset="0"/>
              </a:rPr>
              <a:t>Crew TOF: 39 days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16710" y="1545225"/>
            <a:ext cx="141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DRO Departure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(318 m/s)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416242" y="2875851"/>
            <a:ext cx="111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Lunar Flyby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(190 m/s)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7998397" y="2656429"/>
            <a:ext cx="260617" cy="25344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2" name="Curved Connector 101"/>
          <p:cNvCxnSpPr/>
          <p:nvPr/>
        </p:nvCxnSpPr>
        <p:spPr>
          <a:xfrm rot="5400000" flipH="1" flipV="1">
            <a:off x="4606029" y="4384777"/>
            <a:ext cx="400716" cy="457842"/>
          </a:xfrm>
          <a:prstGeom prst="curvedConnector2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75" y="2203847"/>
            <a:ext cx="1047109" cy="69151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15" y="4045491"/>
            <a:ext cx="1047109" cy="69151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93" y="5113286"/>
            <a:ext cx="268653" cy="125854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49" y="4013950"/>
            <a:ext cx="1102842" cy="745360"/>
          </a:xfrm>
          <a:prstGeom prst="rect">
            <a:avLst/>
          </a:prstGeom>
        </p:spPr>
      </p:pic>
      <p:grpSp>
        <p:nvGrpSpPr>
          <p:cNvPr id="109" name="Group 108"/>
          <p:cNvGrpSpPr>
            <a:grpSpLocks noChangeAspect="1"/>
          </p:cNvGrpSpPr>
          <p:nvPr/>
        </p:nvGrpSpPr>
        <p:grpSpPr>
          <a:xfrm>
            <a:off x="5984842" y="978623"/>
            <a:ext cx="1744383" cy="632367"/>
            <a:chOff x="2104162" y="1059807"/>
            <a:chExt cx="2949220" cy="1193024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82858" flipH="1" flipV="1">
              <a:off x="3352800" y="1059807"/>
              <a:ext cx="1700582" cy="1193024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90966">
              <a:off x="2104162" y="1137511"/>
              <a:ext cx="1132779" cy="83477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5" b="93370" l="1667" r="98333">
                          <a14:foregroundMark x1="71667" y1="44199" x2="71667" y2="44199"/>
                          <a14:foregroundMark x1="75000" y1="41989" x2="75000" y2="41989"/>
                          <a14:foregroundMark x1="73333" y1="38122" x2="73333" y2="38122"/>
                          <a14:foregroundMark x1="70000" y1="39227" x2="70000" y2="39227"/>
                          <a14:foregroundMark x1="70000" y1="37569" x2="70000" y2="37569"/>
                          <a14:foregroundMark x1="72083" y1="35912" x2="72083" y2="35912"/>
                          <a14:foregroundMark x1="7917" y1="62431" x2="7917" y2="62431"/>
                          <a14:foregroundMark x1="4583" y1="61326" x2="4583" y2="61326"/>
                          <a14:foregroundMark x1="7083" y1="64641" x2="7083" y2="64641"/>
                          <a14:foregroundMark x1="6667" y1="48066" x2="6667" y2="48066"/>
                          <a14:foregroundMark x1="7083" y1="57459" x2="7083" y2="57459"/>
                          <a14:foregroundMark x1="12083" y1="76243" x2="12083" y2="76243"/>
                          <a14:foregroundMark x1="5000" y1="56354" x2="5000" y2="56354"/>
                          <a14:foregroundMark x1="74583" y1="45856" x2="74583" y2="45856"/>
                          <a14:foregroundMark x1="75417" y1="45856" x2="75417" y2="45856"/>
                          <a14:foregroundMark x1="68750" y1="37017" x2="68750" y2="37017"/>
                          <a14:foregroundMark x1="7917" y1="71271" x2="7917" y2="71271"/>
                          <a14:backgroundMark x1="2083" y1="47514" x2="2083" y2="47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3846">
              <a:off x="2900530" y="1111328"/>
              <a:ext cx="1193072" cy="899775"/>
            </a:xfrm>
            <a:prstGeom prst="rect">
              <a:avLst/>
            </a:prstGeom>
          </p:spPr>
        </p:pic>
      </p:grpSp>
      <p:sp>
        <p:nvSpPr>
          <p:cNvPr id="113" name="Left Brace 112"/>
          <p:cNvSpPr/>
          <p:nvPr/>
        </p:nvSpPr>
        <p:spPr>
          <a:xfrm rot="16200000">
            <a:off x="6764093" y="788720"/>
            <a:ext cx="302990" cy="181568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043748" y="1853552"/>
            <a:ext cx="188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Scientific Exploration: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22 days </a:t>
            </a:r>
          </a:p>
        </p:txBody>
      </p:sp>
      <p:sp>
        <p:nvSpPr>
          <p:cNvPr id="115" name="Left Brace 114"/>
          <p:cNvSpPr/>
          <p:nvPr/>
        </p:nvSpPr>
        <p:spPr>
          <a:xfrm rot="5400000">
            <a:off x="7667114" y="3082860"/>
            <a:ext cx="302990" cy="616955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3683975" y="979672"/>
            <a:ext cx="1273353" cy="632367"/>
            <a:chOff x="5084045" y="1879367"/>
            <a:chExt cx="1377533" cy="763373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82858" flipH="1" flipV="1">
              <a:off x="5373437" y="1879367"/>
              <a:ext cx="1088141" cy="763373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5" b="93370" l="1667" r="98333">
                          <a14:foregroundMark x1="71667" y1="44199" x2="71667" y2="44199"/>
                          <a14:foregroundMark x1="75000" y1="41989" x2="75000" y2="41989"/>
                          <a14:foregroundMark x1="73333" y1="38122" x2="73333" y2="38122"/>
                          <a14:foregroundMark x1="70000" y1="39227" x2="70000" y2="39227"/>
                          <a14:foregroundMark x1="70000" y1="37569" x2="70000" y2="37569"/>
                          <a14:foregroundMark x1="72083" y1="35912" x2="72083" y2="35912"/>
                          <a14:foregroundMark x1="7917" y1="62431" x2="7917" y2="62431"/>
                          <a14:foregroundMark x1="4583" y1="61326" x2="4583" y2="61326"/>
                          <a14:foregroundMark x1="7083" y1="64641" x2="7083" y2="64641"/>
                          <a14:foregroundMark x1="6667" y1="48066" x2="6667" y2="48066"/>
                          <a14:foregroundMark x1="7083" y1="57459" x2="7083" y2="57459"/>
                          <a14:foregroundMark x1="12083" y1="76243" x2="12083" y2="76243"/>
                          <a14:foregroundMark x1="5000" y1="56354" x2="5000" y2="56354"/>
                          <a14:foregroundMark x1="74583" y1="45856" x2="74583" y2="45856"/>
                          <a14:foregroundMark x1="75417" y1="45856" x2="75417" y2="45856"/>
                          <a14:foregroundMark x1="68750" y1="37017" x2="68750" y2="37017"/>
                          <a14:foregroundMark x1="7917" y1="71271" x2="7917" y2="71271"/>
                          <a14:backgroundMark x1="2083" y1="47514" x2="2083" y2="47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3846">
              <a:off x="5084045" y="1912333"/>
              <a:ext cx="763404" cy="575734"/>
            </a:xfrm>
            <a:prstGeom prst="rect">
              <a:avLst/>
            </a:prstGeom>
          </p:spPr>
        </p:pic>
      </p:grpSp>
      <p:pic>
        <p:nvPicPr>
          <p:cNvPr id="119" name="Picture 1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35" y="2095110"/>
            <a:ext cx="1102842" cy="745360"/>
          </a:xfrm>
          <a:prstGeom prst="rect">
            <a:avLst/>
          </a:prstGeom>
        </p:spPr>
      </p:pic>
      <p:sp>
        <p:nvSpPr>
          <p:cNvPr id="120" name="Left Brace 119"/>
          <p:cNvSpPr/>
          <p:nvPr/>
        </p:nvSpPr>
        <p:spPr>
          <a:xfrm rot="5400000">
            <a:off x="3126765" y="5064728"/>
            <a:ext cx="302990" cy="222468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757422" y="5664430"/>
            <a:ext cx="173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" charset="0"/>
              </a:rPr>
              <a:t>TOF: 4-6 months</a:t>
            </a:r>
            <a:endParaRPr lang="en-US" sz="16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34" y="2180915"/>
            <a:ext cx="1047109" cy="691512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5013457" y="3336403"/>
            <a:ext cx="1110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Outbound TOF: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8.6 days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8051365" y="3452223"/>
            <a:ext cx="2075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Inbound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TOF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: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8.6 days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9722863" y="966651"/>
            <a:ext cx="1273353" cy="632367"/>
            <a:chOff x="5084045" y="1879367"/>
            <a:chExt cx="1377533" cy="763373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82858" flipH="1" flipV="1">
              <a:off x="5373437" y="1879367"/>
              <a:ext cx="1088141" cy="763373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5" b="93370" l="1667" r="98333">
                          <a14:foregroundMark x1="71667" y1="44199" x2="71667" y2="44199"/>
                          <a14:foregroundMark x1="75000" y1="41989" x2="75000" y2="41989"/>
                          <a14:foregroundMark x1="73333" y1="38122" x2="73333" y2="38122"/>
                          <a14:foregroundMark x1="70000" y1="39227" x2="70000" y2="39227"/>
                          <a14:foregroundMark x1="70000" y1="37569" x2="70000" y2="37569"/>
                          <a14:foregroundMark x1="72083" y1="35912" x2="72083" y2="35912"/>
                          <a14:foregroundMark x1="7917" y1="62431" x2="7917" y2="62431"/>
                          <a14:foregroundMark x1="4583" y1="61326" x2="4583" y2="61326"/>
                          <a14:foregroundMark x1="7083" y1="64641" x2="7083" y2="64641"/>
                          <a14:foregroundMark x1="6667" y1="48066" x2="6667" y2="48066"/>
                          <a14:foregroundMark x1="7083" y1="57459" x2="7083" y2="57459"/>
                          <a14:foregroundMark x1="12083" y1="76243" x2="12083" y2="76243"/>
                          <a14:foregroundMark x1="5000" y1="56354" x2="5000" y2="56354"/>
                          <a14:foregroundMark x1="74583" y1="45856" x2="74583" y2="45856"/>
                          <a14:foregroundMark x1="75417" y1="45856" x2="75417" y2="45856"/>
                          <a14:foregroundMark x1="68750" y1="37017" x2="68750" y2="37017"/>
                          <a14:foregroundMark x1="7917" y1="71271" x2="7917" y2="71271"/>
                          <a14:backgroundMark x1="2083" y1="47514" x2="2083" y2="47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3846">
              <a:off x="5084045" y="1912333"/>
              <a:ext cx="763404" cy="575734"/>
            </a:xfrm>
            <a:prstGeom prst="rect">
              <a:avLst/>
            </a:prstGeom>
          </p:spPr>
        </p:pic>
      </p:grpSp>
      <p:pic>
        <p:nvPicPr>
          <p:cNvPr id="128" name="Picture 1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881" b="89055" l="23162" r="62868">
                        <a14:backgroundMark x1="50000" y1="25871" x2="50000" y2="25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8376" y="4105099"/>
            <a:ext cx="938377" cy="771639"/>
          </a:xfrm>
          <a:prstGeom prst="rect">
            <a:avLst/>
          </a:prstGeom>
        </p:spPr>
      </p:pic>
      <p:pic>
        <p:nvPicPr>
          <p:cNvPr id="61" name="Picture 2" descr="C:\Users\Moose\AppData\Local\Microsoft\Windows\Temporary Internet Files\Content.IE5\O571IDAE\MC900432569[1]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5" y="5699390"/>
            <a:ext cx="915683" cy="8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6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8" y="1690688"/>
            <a:ext cx="6309182" cy="4655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9760" y="6308602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Period of DRO = 11+ days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7875" y="4460983"/>
            <a:ext cx="1277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61,500 km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389" y="1690688"/>
            <a:ext cx="6154596" cy="4621449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 rot="16200000">
            <a:off x="3933775" y="3504375"/>
            <a:ext cx="362051" cy="1390650"/>
          </a:xfrm>
          <a:prstGeom prst="lef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accent1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37404" y="6585601"/>
            <a:ext cx="62227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Bezrouk</a:t>
            </a:r>
            <a:r>
              <a:rPr lang="en-US" sz="1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Collin, and Jeffrey Parker. "Long Duration Stability of Distant Retrograde Orbits." AAS (2014): n. </a:t>
            </a:r>
            <a:r>
              <a:rPr lang="en-US" sz="1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</a:t>
            </a:r>
            <a:r>
              <a:rPr lang="en-US" sz="1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Web.</a:t>
            </a:r>
            <a:endParaRPr lang="en-US" sz="1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15404" y="4562669"/>
            <a:ext cx="472129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322426" y="4380726"/>
            <a:ext cx="937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Our DRO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Trajectory Planning: The Asteroid’s Orbit</a:t>
            </a:r>
          </a:p>
        </p:txBody>
      </p:sp>
    </p:spTree>
    <p:extLst>
      <p:ext uri="{BB962C8B-B14F-4D97-AF65-F5344CB8AC3E}">
        <p14:creationId xmlns:p14="http://schemas.microsoft.com/office/powerpoint/2010/main" val="24434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strategy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193409"/>
              </p:ext>
            </p:extLst>
          </p:nvPr>
        </p:nvGraphicFramePr>
        <p:xfrm>
          <a:off x="4074724" y="3023393"/>
          <a:ext cx="6932361" cy="1857453"/>
        </p:xfrm>
        <a:graphic>
          <a:graphicData uri="http://schemas.openxmlformats.org/drawingml/2006/table">
            <a:tbl>
              <a:tblPr/>
              <a:tblGrid>
                <a:gridCol w="1227890"/>
                <a:gridCol w="1119942"/>
                <a:gridCol w="1265274"/>
                <a:gridCol w="1467293"/>
                <a:gridCol w="1851962"/>
              </a:tblGrid>
              <a:tr h="6448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Rocket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Mass to </a:t>
                      </a:r>
                      <a:r>
                        <a:rPr lang="en-US" sz="1800" b="1" i="0" u="none" strike="noStrike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TLI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(t)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Payload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Payload mass (t)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Launch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06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Falcon Heavy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≤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Eureka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August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0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SLS Block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~ 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Orion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February 20,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3962400" y="5029200"/>
            <a:ext cx="76246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/>
              <a:t> SLS may only be able to launch once per year; need SLS for Orion launch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Baseline: Launch 1 - Falcon Heavy, Launch 2 - Orion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/>
              <a:t> SLS </a:t>
            </a:r>
            <a:r>
              <a:rPr lang="en-US" sz="1900" dirty="0"/>
              <a:t>Block 2 can be used if </a:t>
            </a:r>
            <a:r>
              <a:rPr lang="en-US" sz="1900" dirty="0" smtClean="0"/>
              <a:t>available (2024?)  </a:t>
            </a:r>
            <a:r>
              <a:rPr lang="en-US" sz="1900" dirty="0"/>
              <a:t>-&gt; Only one launch needed</a:t>
            </a:r>
          </a:p>
          <a:p>
            <a:pPr>
              <a:buFont typeface="Arial" pitchFamily="34" charset="0"/>
              <a:buChar char="•"/>
            </a:pPr>
            <a:endParaRPr lang="en-US" sz="1900" dirty="0"/>
          </a:p>
        </p:txBody>
      </p:sp>
      <p:sp>
        <p:nvSpPr>
          <p:cNvPr id="20" name="TextBox 19"/>
          <p:cNvSpPr txBox="1"/>
          <p:nvPr/>
        </p:nvSpPr>
        <p:spPr>
          <a:xfrm>
            <a:off x="555770" y="1521545"/>
            <a:ext cx="19346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sz="2800" dirty="0" smtClean="0">
                <a:sym typeface="Wingdings" panose="05000000000000000000" pitchFamily="2" charset="2"/>
              </a:rPr>
              <a:t> </a:t>
            </a:r>
            <a:r>
              <a:rPr lang="de-CH" sz="2800" dirty="0" smtClean="0"/>
              <a:t>2 Launches</a:t>
            </a:r>
            <a:endParaRPr lang="fr-CH" sz="28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554048" y="1037813"/>
            <a:ext cx="11268221" cy="5451103"/>
            <a:chOff x="309489" y="825153"/>
            <a:chExt cx="11268221" cy="5451103"/>
          </a:xfrm>
        </p:grpSpPr>
        <p:pic>
          <p:nvPicPr>
            <p:cNvPr id="43" name="Picture 42" descr="Blastoff Fir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31" y="5455075"/>
              <a:ext cx="1169140" cy="821181"/>
            </a:xfrm>
            <a:prstGeom prst="rect">
              <a:avLst/>
            </a:prstGeom>
          </p:spPr>
        </p:pic>
        <p:pic>
          <p:nvPicPr>
            <p:cNvPr id="44" name="Picture 43" descr="SLS_1B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981" y="4037428"/>
              <a:ext cx="271033" cy="183583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09489" y="4712677"/>
              <a:ext cx="829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Liftoff</a:t>
              </a:r>
            </a:p>
            <a:p>
              <a:r>
                <a:rPr lang="en-US" dirty="0" smtClean="0"/>
                <a:t>T = 0 s</a:t>
              </a:r>
              <a:endParaRPr lang="en-US" dirty="0"/>
            </a:p>
          </p:txBody>
        </p:sp>
        <p:pic>
          <p:nvPicPr>
            <p:cNvPr id="46" name="Picture 45" descr="Solid Rocket Boost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3600000">
              <a:off x="2501009" y="3179299"/>
              <a:ext cx="59311" cy="802105"/>
            </a:xfrm>
            <a:prstGeom prst="rect">
              <a:avLst/>
            </a:prstGeom>
          </p:spPr>
        </p:pic>
        <p:pic>
          <p:nvPicPr>
            <p:cNvPr id="47" name="Picture 46" descr="SLS 1B Stage 1 no booster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2700000">
              <a:off x="2424530" y="2082017"/>
              <a:ext cx="277263" cy="1878037"/>
            </a:xfrm>
            <a:prstGeom prst="rect">
              <a:avLst/>
            </a:prstGeom>
          </p:spPr>
        </p:pic>
        <p:pic>
          <p:nvPicPr>
            <p:cNvPr id="48" name="Picture 47" descr="Solid Rocket Boost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00000">
              <a:off x="1921889" y="2726788"/>
              <a:ext cx="59311" cy="802105"/>
            </a:xfrm>
            <a:prstGeom prst="rect">
              <a:avLst/>
            </a:prstGeom>
          </p:spPr>
        </p:pic>
        <p:pic>
          <p:nvPicPr>
            <p:cNvPr id="49" name="Picture 48" descr="Fir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700000">
              <a:off x="1828046" y="3605761"/>
              <a:ext cx="95289" cy="181048"/>
            </a:xfrm>
            <a:prstGeom prst="rect">
              <a:avLst/>
            </a:prstGeom>
          </p:spPr>
        </p:pic>
        <p:pic>
          <p:nvPicPr>
            <p:cNvPr id="50" name="Picture 49" descr="Fir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5341" y="5856593"/>
              <a:ext cx="95289" cy="181048"/>
            </a:xfrm>
            <a:prstGeom prst="rect">
              <a:avLst/>
            </a:prstGeom>
          </p:spPr>
        </p:pic>
        <p:pic>
          <p:nvPicPr>
            <p:cNvPr id="51" name="Picture 50" descr="Fir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6356" y="5842525"/>
              <a:ext cx="95289" cy="18104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90843" y="2518117"/>
              <a:ext cx="1477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SRB Jettison</a:t>
              </a:r>
            </a:p>
            <a:p>
              <a:r>
                <a:rPr lang="en-US" dirty="0" smtClean="0"/>
                <a:t>T + 128 s</a:t>
              </a:r>
              <a:endParaRPr lang="en-US" dirty="0"/>
            </a:p>
          </p:txBody>
        </p:sp>
        <p:pic>
          <p:nvPicPr>
            <p:cNvPr id="53" name="Picture 52" descr="SLS 1B Stage 1 no booster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4800000">
              <a:off x="4811331" y="1151205"/>
              <a:ext cx="169446" cy="1878037"/>
            </a:xfrm>
            <a:prstGeom prst="rect">
              <a:avLst/>
            </a:prstGeom>
          </p:spPr>
        </p:pic>
        <p:pic>
          <p:nvPicPr>
            <p:cNvPr id="54" name="Picture 53" descr="SLS 1B Jettison fairing lef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900000" flipH="1">
              <a:off x="5244726" y="1169344"/>
              <a:ext cx="90250" cy="738919"/>
            </a:xfrm>
            <a:prstGeom prst="rect">
              <a:avLst/>
            </a:prstGeom>
          </p:spPr>
        </p:pic>
        <p:pic>
          <p:nvPicPr>
            <p:cNvPr id="55" name="Picture 54" descr="SLS 1B Jettison fairing right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700000">
              <a:off x="5480781" y="2068045"/>
              <a:ext cx="84729" cy="752943"/>
            </a:xfrm>
            <a:prstGeom prst="rect">
              <a:avLst/>
            </a:prstGeom>
          </p:spPr>
        </p:pic>
        <p:pic>
          <p:nvPicPr>
            <p:cNvPr id="56" name="Picture 55" descr="whole 2nd stage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600000">
              <a:off x="5132281" y="1938801"/>
              <a:ext cx="345068" cy="15765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587469" y="990950"/>
              <a:ext cx="2278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Payload Fairing and </a:t>
              </a:r>
            </a:p>
            <a:p>
              <a:r>
                <a:rPr lang="en-US" dirty="0" smtClean="0"/>
                <a:t>Launch Abort Jettison</a:t>
              </a:r>
            </a:p>
            <a:p>
              <a:r>
                <a:rPr lang="en-US" dirty="0" smtClean="0"/>
                <a:t>T + 472 s</a:t>
              </a:r>
              <a:endParaRPr lang="en-US" dirty="0"/>
            </a:p>
          </p:txBody>
        </p:sp>
        <p:pic>
          <p:nvPicPr>
            <p:cNvPr id="58" name="Picture 57" descr="Orion no solar panels no booster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4800000">
              <a:off x="5701797" y="1793738"/>
              <a:ext cx="235469" cy="279341"/>
            </a:xfrm>
            <a:prstGeom prst="rect">
              <a:avLst/>
            </a:prstGeom>
          </p:spPr>
        </p:pic>
        <p:pic>
          <p:nvPicPr>
            <p:cNvPr id="59" name="Picture 58" descr="Launch Abort System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3600000">
              <a:off x="6072382" y="1062198"/>
              <a:ext cx="206144" cy="565119"/>
            </a:xfrm>
            <a:prstGeom prst="rect">
              <a:avLst/>
            </a:prstGeom>
          </p:spPr>
        </p:pic>
        <p:pic>
          <p:nvPicPr>
            <p:cNvPr id="60" name="Picture 59" descr="whole 2nd stage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38899" y="1866121"/>
              <a:ext cx="345068" cy="157655"/>
            </a:xfrm>
            <a:prstGeom prst="rect">
              <a:avLst/>
            </a:prstGeom>
          </p:spPr>
        </p:pic>
        <p:pic>
          <p:nvPicPr>
            <p:cNvPr id="61" name="Picture 60" descr="Orion no solar panels no booster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8757141" y="1823033"/>
              <a:ext cx="212993" cy="252677"/>
            </a:xfrm>
            <a:prstGeom prst="rect">
              <a:avLst/>
            </a:prstGeom>
          </p:spPr>
        </p:pic>
        <p:pic>
          <p:nvPicPr>
            <p:cNvPr id="62" name="Picture 61" descr="Fir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4800000">
              <a:off x="3853794" y="2170857"/>
              <a:ext cx="95289" cy="181048"/>
            </a:xfrm>
            <a:prstGeom prst="rect">
              <a:avLst/>
            </a:prstGeom>
          </p:spPr>
        </p:pic>
        <p:pic>
          <p:nvPicPr>
            <p:cNvPr id="63" name="Picture 62" descr="SLS 1B Core Stage Only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5400000">
              <a:off x="7381124" y="1323255"/>
              <a:ext cx="164128" cy="1251471"/>
            </a:xfrm>
            <a:prstGeom prst="rect">
              <a:avLst/>
            </a:prstGeom>
          </p:spPr>
        </p:pic>
        <p:pic>
          <p:nvPicPr>
            <p:cNvPr id="64" name="Picture 63" descr="Fir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8200713" y="1861373"/>
              <a:ext cx="95289" cy="1810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6678391" y="860908"/>
              <a:ext cx="2011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Core &amp; Upper Stage Separation</a:t>
              </a:r>
            </a:p>
            <a:p>
              <a:r>
                <a:rPr lang="en-US" dirty="0" smtClean="0"/>
                <a:t>T + 476s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599125" y="875306"/>
              <a:ext cx="15474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Upper Stage Ignition</a:t>
              </a:r>
            </a:p>
            <a:p>
              <a:r>
                <a:rPr lang="en-US" dirty="0" smtClean="0"/>
                <a:t>T + 486s</a:t>
              </a:r>
              <a:endParaRPr lang="en-US" dirty="0"/>
            </a:p>
          </p:txBody>
        </p:sp>
        <p:pic>
          <p:nvPicPr>
            <p:cNvPr id="67" name="Picture 66" descr="Supplementary module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5400000">
              <a:off x="8573771" y="1861763"/>
              <a:ext cx="153735" cy="166105"/>
            </a:xfrm>
            <a:prstGeom prst="rect">
              <a:avLst/>
            </a:prstGeom>
          </p:spPr>
        </p:pic>
        <p:pic>
          <p:nvPicPr>
            <p:cNvPr id="68" name="Picture 67" descr="Orion no solar panels no booster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10752405" y="1792550"/>
              <a:ext cx="212993" cy="252677"/>
            </a:xfrm>
            <a:prstGeom prst="rect">
              <a:avLst/>
            </a:prstGeom>
          </p:spPr>
        </p:pic>
        <p:pic>
          <p:nvPicPr>
            <p:cNvPr id="69" name="Picture 68" descr="whole 2nd stage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800000">
              <a:off x="10149760" y="2201398"/>
              <a:ext cx="345068" cy="157655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0227212" y="825153"/>
              <a:ext cx="13504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Upper Stage Separation</a:t>
              </a:r>
            </a:p>
            <a:p>
              <a:r>
                <a:rPr lang="en-US" dirty="0" smtClean="0"/>
                <a:t>T + 1,821 s</a:t>
              </a:r>
              <a:endParaRPr lang="en-US" dirty="0"/>
            </a:p>
          </p:txBody>
        </p:sp>
        <p:pic>
          <p:nvPicPr>
            <p:cNvPr id="71" name="Picture 70" descr="Supplementary module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7200000">
              <a:off x="10414295" y="2295516"/>
              <a:ext cx="153735" cy="166105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827158" y="6332747"/>
            <a:ext cx="1934632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sz="1400" dirty="0" smtClean="0">
                <a:sym typeface="Wingdings" panose="05000000000000000000" pitchFamily="2" charset="2"/>
              </a:rPr>
              <a:t>SLS Launch Sequence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13956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6016"/>
              </p:ext>
            </p:extLst>
          </p:nvPr>
        </p:nvGraphicFramePr>
        <p:xfrm>
          <a:off x="6429374" y="2165140"/>
          <a:ext cx="5114926" cy="1765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771"/>
                <a:gridCol w="1688205"/>
                <a:gridCol w="1123950"/>
              </a:tblGrid>
              <a:tr h="940592">
                <a:tc>
                  <a:txBody>
                    <a:bodyPr/>
                    <a:lstStyle/>
                    <a:p>
                      <a:r>
                        <a:rPr lang="en-US" dirty="0" smtClean="0"/>
                        <a:t>Maneuvers for Outbound</a:t>
                      </a:r>
                      <a:r>
                        <a:rPr lang="en-US" baseline="0" dirty="0" smtClean="0"/>
                        <a:t> Trajectory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since launch [mo.]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v</a:t>
                      </a:r>
                      <a:r>
                        <a:rPr lang="en-US" baseline="0" dirty="0" smtClean="0"/>
                        <a:t> [m/s]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598">
                <a:tc>
                  <a:txBody>
                    <a:bodyPr/>
                    <a:lstStyle/>
                    <a:p>
                      <a:r>
                        <a:rPr lang="en-US" dirty="0" smtClean="0"/>
                        <a:t>Launch “cleanup”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598">
                <a:tc>
                  <a:txBody>
                    <a:bodyPr/>
                    <a:lstStyle/>
                    <a:p>
                      <a:r>
                        <a:rPr lang="en-US" dirty="0" smtClean="0"/>
                        <a:t>Rendezvous/Docking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4-6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829547" y="4437499"/>
                <a:ext cx="24098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𝐭𝐨𝐭</m:t>
                        </m:r>
                      </m:sub>
                    </m:sSub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en-US" sz="2000" b="1" dirty="0" smtClean="0"/>
                  <a:t> 30 m/s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7" y="4437499"/>
                <a:ext cx="2409825" cy="400110"/>
              </a:xfrm>
              <a:prstGeom prst="rect">
                <a:avLst/>
              </a:prstGeom>
              <a:blipFill rotWithShape="0">
                <a:blip r:embed="rId2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847"/>
            <a:ext cx="6229350" cy="4639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229474" y="1690688"/>
            <a:ext cx="360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Low-Energy Ballistic Capture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3350" y="6171482"/>
            <a:ext cx="6096000" cy="430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Herman, Jonathan F.C., and </a:t>
            </a:r>
            <a:r>
              <a:rPr lang="en-US" sz="105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Jefferey</a:t>
            </a:r>
            <a:r>
              <a:rPr lang="en-US" sz="105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S. Parker. "Low-Energy, Low-Thrust Transfers Between Earth and Distant Retrograde Orbits about the Moon." Annual AAS Guidance &amp; Control Conference (2015): n. </a:t>
            </a:r>
            <a:r>
              <a:rPr lang="en-US" sz="105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</a:t>
            </a:r>
            <a:r>
              <a:rPr lang="en-US" sz="105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Web. 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997" y="5237719"/>
            <a:ext cx="5114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SEP was also considered but not selected because of additional system complexity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59328" y="265106"/>
            <a:ext cx="9873343" cy="630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Transit: </a:t>
            </a:r>
            <a:r>
              <a:rPr lang="en-US" dirty="0" smtClean="0"/>
              <a:t>Eureka </a:t>
            </a:r>
            <a:r>
              <a:rPr lang="en-US" dirty="0" smtClean="0"/>
              <a:t>Trajectory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Transit: Crew </a:t>
            </a:r>
            <a:r>
              <a:rPr lang="en-US" dirty="0" smtClean="0"/>
              <a:t>Trajectory Options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336774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1269207"/>
            <a:ext cx="4651505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6"/>
          <a:stretch/>
        </p:blipFill>
        <p:spPr>
          <a:xfrm>
            <a:off x="8213449" y="1269207"/>
            <a:ext cx="3978552" cy="310196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907814"/>
              </p:ext>
            </p:extLst>
          </p:nvPr>
        </p:nvGraphicFramePr>
        <p:xfrm>
          <a:off x="2073113" y="4915058"/>
          <a:ext cx="786146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5378"/>
                <a:gridCol w="2135973"/>
                <a:gridCol w="145011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Outbound/Inbound</a:t>
                      </a:r>
                      <a:r>
                        <a:rPr lang="en-US" baseline="0" dirty="0" smtClean="0"/>
                        <a:t> Option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v</a:t>
                      </a:r>
                      <a:r>
                        <a:rPr lang="en-US" baseline="0" dirty="0" smtClean="0"/>
                        <a:t> [m/s] (one-way)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TOF [days]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Direct Transfer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Prograde Powered Lunar</a:t>
                      </a:r>
                      <a:r>
                        <a:rPr lang="en-US" baseline="0" dirty="0" smtClean="0"/>
                        <a:t> Gravity Assist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Retrograde Powered Lunar Gravity Assist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77274" y="4431766"/>
            <a:ext cx="352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Retrograde Powered Gravity Assist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69112" y="4462464"/>
            <a:ext cx="1607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Direct Transfer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49876" y="4415356"/>
            <a:ext cx="385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Prograde Powered Lunar Gravity Assist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76425" y="6568049"/>
            <a:ext cx="9982200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Landgraf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M.,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Duering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M., and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Renk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F. “Mission Design Aspect of European Elements in the International Space Exploration Framework”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70677" y="2686502"/>
            <a:ext cx="0" cy="39788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76155" y="2290146"/>
                <a:ext cx="10172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600 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155" y="2290146"/>
                <a:ext cx="1017242" cy="307777"/>
              </a:xfrm>
              <a:prstGeom prst="rect">
                <a:avLst/>
              </a:prstGeom>
              <a:blipFill rotWithShape="0"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3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Transit: Crew </a:t>
            </a:r>
            <a:r>
              <a:rPr lang="en-US" dirty="0" smtClean="0"/>
              <a:t>Trajectory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r="7186" b="5686"/>
          <a:stretch/>
        </p:blipFill>
        <p:spPr>
          <a:xfrm>
            <a:off x="324960" y="1690688"/>
            <a:ext cx="5771040" cy="399573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196770"/>
              </p:ext>
            </p:extLst>
          </p:nvPr>
        </p:nvGraphicFramePr>
        <p:xfrm>
          <a:off x="6248399" y="1602397"/>
          <a:ext cx="5114926" cy="2590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771"/>
                <a:gridCol w="1688205"/>
                <a:gridCol w="1123950"/>
              </a:tblGrid>
              <a:tr h="940592">
                <a:tc>
                  <a:txBody>
                    <a:bodyPr/>
                    <a:lstStyle/>
                    <a:p>
                      <a:r>
                        <a:rPr lang="en-US" dirty="0" smtClean="0"/>
                        <a:t>Maneuvers for Outbound</a:t>
                      </a:r>
                      <a:r>
                        <a:rPr lang="en-US" baseline="0" dirty="0" smtClean="0"/>
                        <a:t> Trajectory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since launch [days]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v</a:t>
                      </a:r>
                      <a:r>
                        <a:rPr lang="en-US" baseline="0" dirty="0" smtClean="0"/>
                        <a:t> [m/s]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598">
                <a:tc>
                  <a:txBody>
                    <a:bodyPr/>
                    <a:lstStyle/>
                    <a:p>
                      <a:r>
                        <a:rPr lang="en-US" dirty="0" smtClean="0"/>
                        <a:t>Launch “cleanup”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598">
                <a:tc>
                  <a:txBody>
                    <a:bodyPr/>
                    <a:lstStyle/>
                    <a:p>
                      <a:r>
                        <a:rPr lang="en-US" dirty="0" smtClean="0"/>
                        <a:t>Gravity Assist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598">
                <a:tc>
                  <a:txBody>
                    <a:bodyPr/>
                    <a:lstStyle/>
                    <a:p>
                      <a:r>
                        <a:rPr lang="en-US" dirty="0" smtClean="0"/>
                        <a:t>DRO Injection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598">
                <a:tc>
                  <a:txBody>
                    <a:bodyPr/>
                    <a:lstStyle/>
                    <a:p>
                      <a:r>
                        <a:rPr lang="en-US" dirty="0" smtClean="0"/>
                        <a:t>Rendezvous/Docking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594358"/>
              </p:ext>
            </p:extLst>
          </p:nvPr>
        </p:nvGraphicFramePr>
        <p:xfrm>
          <a:off x="6229350" y="4381500"/>
          <a:ext cx="5124450" cy="1653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059"/>
                <a:gridCol w="1702966"/>
                <a:gridCol w="1114425"/>
              </a:tblGrid>
              <a:tr h="828675">
                <a:tc>
                  <a:txBody>
                    <a:bodyPr/>
                    <a:lstStyle/>
                    <a:p>
                      <a:r>
                        <a:rPr lang="en-US" dirty="0" smtClean="0"/>
                        <a:t>Maneuver for Inbound Trajectory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since launch [days]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v</a:t>
                      </a:r>
                      <a:r>
                        <a:rPr lang="en-US" baseline="0" dirty="0" smtClean="0"/>
                        <a:t> [m/s]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598">
                <a:tc>
                  <a:txBody>
                    <a:bodyPr/>
                    <a:lstStyle/>
                    <a:p>
                      <a:r>
                        <a:rPr lang="en-US" dirty="0" smtClean="0"/>
                        <a:t>DRO</a:t>
                      </a:r>
                      <a:r>
                        <a:rPr lang="en-US" baseline="0" dirty="0" smtClean="0"/>
                        <a:t> Departure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598">
                <a:tc>
                  <a:txBody>
                    <a:bodyPr/>
                    <a:lstStyle/>
                    <a:p>
                      <a:r>
                        <a:rPr lang="en-US" dirty="0" smtClean="0"/>
                        <a:t>Gravity Assist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651580" y="6184894"/>
                <a:ext cx="24098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𝐭𝐨𝐭</m:t>
                        </m:r>
                      </m:sub>
                    </m:sSub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en-US" sz="2000" b="1" dirty="0" smtClean="0"/>
                  <a:t> 1051 m/s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580" y="6184894"/>
                <a:ext cx="2409825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38150" y="5686425"/>
            <a:ext cx="565785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Landgraf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M.,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Duering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M., and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Renk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F. “Mission Design Aspect of European Elements in the International Space Exploration Framework”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9061405" y="6173611"/>
                <a:ext cx="24098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𝒂𝒗𝒂</m:t>
                        </m:r>
                      </m:sub>
                    </m:sSub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en-US" sz="2000" b="1" dirty="0" smtClean="0"/>
                  <a:t> </a:t>
                </a:r>
                <a:r>
                  <a:rPr lang="en-US" sz="2000" b="1" dirty="0" smtClean="0"/>
                  <a:t>1338 </a:t>
                </a:r>
                <a:r>
                  <a:rPr lang="en-US" sz="2000" b="1" dirty="0" smtClean="0"/>
                  <a:t>m/s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405" y="6173611"/>
                <a:ext cx="2409825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5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Transit: Launch </a:t>
            </a:r>
            <a:r>
              <a:rPr lang="en-US" dirty="0"/>
              <a:t>Date and Time </a:t>
            </a:r>
            <a:r>
              <a:rPr lang="en-US" dirty="0" smtClean="0"/>
              <a:t>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9" y="1522631"/>
            <a:ext cx="6377943" cy="4706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2569" y="1337965"/>
            <a:ext cx="4143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Moon orbit plane (inclination and RAAN) 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29375" y="1374273"/>
            <a:ext cx="5486399" cy="3303421"/>
            <a:chOff x="6429376" y="2450386"/>
            <a:chExt cx="5486399" cy="3303421"/>
          </a:xfrm>
        </p:grpSpPr>
        <p:pic>
          <p:nvPicPr>
            <p:cNvPr id="9" name="Picture 2" descr="http://hflink.com/image/Prediction_Solar_Cycle_%2025_HFLINK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54"/>
            <a:stretch/>
          </p:blipFill>
          <p:spPr bwMode="auto">
            <a:xfrm>
              <a:off x="6429376" y="2450386"/>
              <a:ext cx="5486399" cy="216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11019871" y="4278836"/>
              <a:ext cx="0" cy="87475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9391650" y="4278834"/>
              <a:ext cx="1476375" cy="702220"/>
              <a:chOff x="9391650" y="4631780"/>
              <a:chExt cx="1476375" cy="702220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V="1">
                <a:off x="10858500" y="4631780"/>
                <a:ext cx="9525" cy="70222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9391650" y="5324475"/>
                <a:ext cx="1466850" cy="0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7761248" y="4648363"/>
              <a:ext cx="1914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Cargo Launch</a:t>
              </a:r>
            </a:p>
            <a:p>
              <a:pPr algn="ctr"/>
              <a:r>
                <a:rPr lang="en-US" b="1" dirty="0" smtClean="0"/>
                <a:t>08/2024</a:t>
              </a:r>
              <a:endParaRPr lang="en-US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76921" y="5107476"/>
              <a:ext cx="148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Crew Launch</a:t>
              </a:r>
            </a:p>
            <a:p>
              <a:pPr algn="ctr"/>
              <a:r>
                <a:rPr lang="en-US" b="1" dirty="0" smtClean="0"/>
                <a:t>03/2025</a:t>
              </a:r>
              <a:endParaRPr lang="en-US" b="1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124575" y="651373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http://qrznow.com/wp-content/uploads/2014/09/Prediction_Solar_Cycle_-25_HFLINK-190x122.png</a:t>
            </a:r>
            <a:endParaRPr lang="en-US" sz="1100" dirty="0"/>
          </a:p>
        </p:txBody>
      </p:sp>
      <p:sp>
        <p:nvSpPr>
          <p:cNvPr id="15" name="Left Brace 14"/>
          <p:cNvSpPr/>
          <p:nvPr/>
        </p:nvSpPr>
        <p:spPr>
          <a:xfrm rot="5400000">
            <a:off x="1869280" y="4252655"/>
            <a:ext cx="362051" cy="1889642"/>
          </a:xfrm>
          <a:prstGeom prst="lef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accent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1027" y="4554785"/>
            <a:ext cx="2411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Preferred Launch Dates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21383" y="6244510"/>
            <a:ext cx="3936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RAAN: one launch opportunity per day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8522" y="4823927"/>
            <a:ext cx="5184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Optimal Launch Opportunity: Arriving at DRO at the lunar perigee within the above windows. (reduced time of flight and </a:t>
            </a:r>
            <a:r>
              <a:rPr lang="el-GR" dirty="0" smtClean="0"/>
              <a:t>Δ</a:t>
            </a:r>
            <a:r>
              <a:rPr lang="en-US" dirty="0" smtClean="0"/>
              <a:t>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2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328" y="265106"/>
            <a:ext cx="11032672" cy="630918"/>
          </a:xfrm>
        </p:spPr>
        <p:txBody>
          <a:bodyPr/>
          <a:lstStyle/>
          <a:p>
            <a:r>
              <a:rPr lang="en-US" dirty="0" smtClean="0"/>
              <a:t>Science and Tech Demonstration Objectives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210415"/>
              </p:ext>
            </p:extLst>
          </p:nvPr>
        </p:nvGraphicFramePr>
        <p:xfrm>
          <a:off x="364921" y="2067366"/>
          <a:ext cx="11633671" cy="3424723"/>
        </p:xfrm>
        <a:graphic>
          <a:graphicData uri="http://schemas.openxmlformats.org/drawingml/2006/table">
            <a:tbl>
              <a:tblPr/>
              <a:tblGrid>
                <a:gridCol w="663327"/>
                <a:gridCol w="4752096"/>
                <a:gridCol w="6218248"/>
              </a:tblGrid>
              <a:tr h="457253">
                <a:tc>
                  <a:txBody>
                    <a:bodyPr/>
                    <a:lstStyle/>
                    <a:p>
                      <a:pPr rtl="0" fontAlgn="b"/>
                      <a:endParaRPr lang="fr-CH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CH" b="1" dirty="0" smtClean="0">
                          <a:solidFill>
                            <a:schemeClr val="bg1"/>
                          </a:solidFill>
                          <a:effectLst/>
                        </a:rPr>
                        <a:t> Decadal Survey/Stratgic</a:t>
                      </a:r>
                      <a:r>
                        <a:rPr lang="fr-CH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Knowledge Gap</a:t>
                      </a:r>
                      <a:endParaRPr lang="fr-CH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b="1" dirty="0" smtClean="0">
                          <a:solidFill>
                            <a:schemeClr val="bg1"/>
                          </a:solidFill>
                          <a:effectLst/>
                        </a:rPr>
                        <a:t>Objectives</a:t>
                      </a:r>
                      <a:endParaRPr lang="fr-CH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17507"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dirty="0" smtClean="0">
                          <a:effectLst/>
                        </a:rPr>
                        <a:t>S1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dirty="0" smtClean="0">
                          <a:effectLst/>
                        </a:rPr>
                        <a:t> Understanding</a:t>
                      </a:r>
                      <a:r>
                        <a:rPr lang="en-US" baseline="0" dirty="0" smtClean="0">
                          <a:effectLst/>
                        </a:rPr>
                        <a:t> Solar System Beginnings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dirty="0" smtClean="0">
                          <a:effectLst/>
                        </a:rPr>
                        <a:t>Quantify</a:t>
                      </a:r>
                      <a:r>
                        <a:rPr lang="en-US" baseline="0" dirty="0" smtClean="0">
                          <a:effectLst/>
                        </a:rPr>
                        <a:t> </a:t>
                      </a:r>
                      <a:r>
                        <a:rPr lang="en-US" baseline="0" dirty="0" smtClean="0">
                          <a:effectLst/>
                        </a:rPr>
                        <a:t>c</a:t>
                      </a:r>
                      <a:r>
                        <a:rPr lang="en-US" dirty="0" smtClean="0">
                          <a:effectLst/>
                        </a:rPr>
                        <a:t>omposition, </a:t>
                      </a:r>
                      <a:r>
                        <a:rPr lang="en-US" dirty="0" smtClean="0">
                          <a:effectLst/>
                        </a:rPr>
                        <a:t>characterize </a:t>
                      </a:r>
                      <a:r>
                        <a:rPr lang="en-US" dirty="0" smtClean="0">
                          <a:effectLst/>
                        </a:rPr>
                        <a:t>surface</a:t>
                      </a:r>
                      <a:r>
                        <a:rPr lang="en-US" baseline="0" dirty="0" smtClean="0">
                          <a:effectLst/>
                        </a:rPr>
                        <a:t> processes, probe </a:t>
                      </a:r>
                      <a:r>
                        <a:rPr lang="en-US" dirty="0" smtClean="0">
                          <a:effectLst/>
                        </a:rPr>
                        <a:t>internal structure,</a:t>
                      </a:r>
                      <a:r>
                        <a:rPr lang="en-US" baseline="0" dirty="0" smtClean="0">
                          <a:effectLst/>
                        </a:rPr>
                        <a:t> characterize </a:t>
                      </a:r>
                      <a:r>
                        <a:rPr lang="en-US" dirty="0" smtClean="0">
                          <a:effectLst/>
                        </a:rPr>
                        <a:t>water phases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53"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dirty="0" smtClean="0">
                          <a:effectLst/>
                        </a:rPr>
                        <a:t>S2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dirty="0" smtClean="0">
                          <a:effectLst/>
                        </a:rPr>
                        <a:t> Revealing Planetary Processes through</a:t>
                      </a:r>
                      <a:r>
                        <a:rPr lang="en-US" baseline="0" dirty="0" smtClean="0">
                          <a:effectLst/>
                        </a:rPr>
                        <a:t> Time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457253"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dirty="0" smtClean="0">
                          <a:effectLst/>
                        </a:rPr>
                        <a:t>S3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dirty="0" smtClean="0">
                          <a:effectLst/>
                        </a:rPr>
                        <a:t> Searching for the Requirements for Life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dirty="0" err="1" smtClean="0">
                          <a:effectLst/>
                        </a:rPr>
                        <a:t>Detect</a:t>
                      </a:r>
                      <a:r>
                        <a:rPr lang="fr-CH" dirty="0" smtClean="0">
                          <a:effectLst/>
                        </a:rPr>
                        <a:t> </a:t>
                      </a:r>
                      <a:r>
                        <a:rPr lang="fr-CH" dirty="0" smtClean="0">
                          <a:effectLst/>
                        </a:rPr>
                        <a:t>and identify </a:t>
                      </a:r>
                      <a:r>
                        <a:rPr lang="fr-CH" dirty="0">
                          <a:effectLst/>
                        </a:rPr>
                        <a:t>organic</a:t>
                      </a:r>
                      <a:r>
                        <a:rPr lang="fr-CH" dirty="0" smtClean="0">
                          <a:effectLst/>
                        </a:rPr>
                        <a:t> compounds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53"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dirty="0" smtClean="0">
                          <a:effectLst/>
                        </a:rPr>
                        <a:t>T1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dirty="0" smtClean="0">
                          <a:effectLst/>
                        </a:rPr>
                        <a:t> In-situ</a:t>
                      </a:r>
                      <a:r>
                        <a:rPr lang="en-US" baseline="0" dirty="0" smtClean="0">
                          <a:effectLst/>
                        </a:rPr>
                        <a:t> Excavation of Small Body Material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dirty="0" err="1" smtClean="0">
                          <a:effectLst/>
                        </a:rPr>
                        <a:t>Excavate</a:t>
                      </a:r>
                      <a:r>
                        <a:rPr lang="fr-CH" dirty="0" smtClean="0">
                          <a:effectLst/>
                        </a:rPr>
                        <a:t> </a:t>
                      </a:r>
                      <a:r>
                        <a:rPr lang="fr-CH" dirty="0" smtClean="0">
                          <a:effectLst/>
                        </a:rPr>
                        <a:t>enough rocks</a:t>
                      </a:r>
                      <a:r>
                        <a:rPr lang="fr-CH" baseline="0" dirty="0" smtClean="0">
                          <a:effectLst/>
                        </a:rPr>
                        <a:t> for 5 kg of water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64"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dirty="0" smtClean="0">
                          <a:effectLst/>
                        </a:rPr>
                        <a:t>T2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dirty="0" smtClean="0">
                          <a:effectLst/>
                        </a:rPr>
                        <a:t> Extraction of Resources from Excavated</a:t>
                      </a:r>
                      <a:r>
                        <a:rPr lang="en-US" baseline="0" dirty="0" smtClean="0">
                          <a:effectLst/>
                        </a:rPr>
                        <a:t> Material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dirty="0" err="1" smtClean="0">
                          <a:effectLst/>
                        </a:rPr>
                        <a:t>Extract</a:t>
                      </a:r>
                      <a:r>
                        <a:rPr lang="fr-CH" baseline="0" dirty="0" smtClean="0">
                          <a:effectLst/>
                        </a:rPr>
                        <a:t> </a:t>
                      </a:r>
                      <a:r>
                        <a:rPr lang="fr-CH" baseline="0" dirty="0" smtClean="0">
                          <a:effectLst/>
                        </a:rPr>
                        <a:t>water, separate oxides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379"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dirty="0" smtClean="0">
                          <a:effectLst/>
                        </a:rPr>
                        <a:t>T3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dirty="0" smtClean="0">
                          <a:effectLst/>
                        </a:rPr>
                        <a:t>Demonstrate Utilization of Extracted Resources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CH" dirty="0" err="1" smtClean="0">
                          <a:effectLst/>
                        </a:rPr>
                        <a:t>Steam</a:t>
                      </a:r>
                      <a:r>
                        <a:rPr lang="fr-CH" baseline="0" dirty="0" smtClean="0">
                          <a:effectLst/>
                        </a:rPr>
                        <a:t> </a:t>
                      </a:r>
                      <a:r>
                        <a:rPr lang="fr-CH" baseline="0" dirty="0" smtClean="0">
                          <a:effectLst/>
                        </a:rPr>
                        <a:t>rocket, H/O, sintering, </a:t>
                      </a:r>
                      <a:r>
                        <a:rPr lang="fr-CH" baseline="0" dirty="0" err="1" smtClean="0">
                          <a:effectLst/>
                        </a:rPr>
                        <a:t>radiation+thermal</a:t>
                      </a:r>
                      <a:r>
                        <a:rPr lang="fr-CH" baseline="0" dirty="0" smtClean="0">
                          <a:effectLst/>
                        </a:rPr>
                        <a:t> </a:t>
                      </a:r>
                      <a:r>
                        <a:rPr lang="fr-CH" baseline="0" dirty="0" err="1" smtClean="0">
                          <a:effectLst/>
                        </a:rPr>
                        <a:t>shielding</a:t>
                      </a:r>
                      <a:r>
                        <a:rPr lang="fr-CH" baseline="0" dirty="0" smtClean="0">
                          <a:effectLst/>
                        </a:rPr>
                        <a:t> </a:t>
                      </a:r>
                      <a:r>
                        <a:rPr lang="fr-CH" baseline="0" dirty="0" smtClean="0">
                          <a:effectLst/>
                        </a:rPr>
                        <a:t>experiment, experimental garden</a:t>
                      </a:r>
                      <a:endParaRPr lang="fr-CH" dirty="0">
                        <a:effectLst/>
                      </a:endParaRP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9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</a:t>
            </a:r>
            <a:r>
              <a:rPr lang="en-US" dirty="0" smtClean="0"/>
              <a:t>Plan – Days 1-11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3" name="Group 89"/>
          <p:cNvGrpSpPr/>
          <p:nvPr/>
        </p:nvGrpSpPr>
        <p:grpSpPr>
          <a:xfrm>
            <a:off x="191588" y="1467767"/>
            <a:ext cx="11619075" cy="4888583"/>
            <a:chOff x="0" y="1560374"/>
            <a:chExt cx="11619075" cy="4888583"/>
          </a:xfrm>
        </p:grpSpPr>
        <p:grpSp>
          <p:nvGrpSpPr>
            <p:cNvPr id="6" name="Group 87"/>
            <p:cNvGrpSpPr/>
            <p:nvPr/>
          </p:nvGrpSpPr>
          <p:grpSpPr>
            <a:xfrm>
              <a:off x="0" y="1560374"/>
              <a:ext cx="11619075" cy="4609997"/>
              <a:chOff x="0" y="1560374"/>
              <a:chExt cx="11619075" cy="4609997"/>
            </a:xfrm>
          </p:grpSpPr>
          <p:grpSp>
            <p:nvGrpSpPr>
              <p:cNvPr id="8" name="Group 82"/>
              <p:cNvGrpSpPr/>
              <p:nvPr/>
            </p:nvGrpSpPr>
            <p:grpSpPr>
              <a:xfrm>
                <a:off x="0" y="1560374"/>
                <a:ext cx="11619075" cy="4554831"/>
                <a:chOff x="0" y="1560374"/>
                <a:chExt cx="11619075" cy="4554831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>
                <a:xfrm rot="5400000" flipH="1" flipV="1">
                  <a:off x="7041100" y="3626999"/>
                  <a:ext cx="453568" cy="1365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 rot="5400000" flipH="1" flipV="1">
                  <a:off x="2084609" y="3618807"/>
                  <a:ext cx="453568" cy="1365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" name="Group 50"/>
                <p:cNvGrpSpPr/>
                <p:nvPr/>
              </p:nvGrpSpPr>
              <p:grpSpPr>
                <a:xfrm>
                  <a:off x="0" y="1560374"/>
                  <a:ext cx="11619075" cy="4554831"/>
                  <a:chOff x="919600" y="1735564"/>
                  <a:chExt cx="11619075" cy="4554831"/>
                </a:xfrm>
              </p:grpSpPr>
              <p:grpSp>
                <p:nvGrpSpPr>
                  <p:cNvPr id="21" name="Group 47"/>
                  <p:cNvGrpSpPr/>
                  <p:nvPr/>
                </p:nvGrpSpPr>
                <p:grpSpPr>
                  <a:xfrm>
                    <a:off x="919600" y="1735564"/>
                    <a:ext cx="11619075" cy="4554831"/>
                    <a:chOff x="788228" y="2421729"/>
                    <a:chExt cx="11619075" cy="4554831"/>
                  </a:xfrm>
                </p:grpSpPr>
                <p:grpSp>
                  <p:nvGrpSpPr>
                    <p:cNvPr id="33" name="Group 38"/>
                    <p:cNvGrpSpPr/>
                    <p:nvPr/>
                  </p:nvGrpSpPr>
                  <p:grpSpPr>
                    <a:xfrm>
                      <a:off x="788228" y="2421729"/>
                      <a:ext cx="11619075" cy="1830389"/>
                      <a:chOff x="788228" y="2421729"/>
                      <a:chExt cx="11619075" cy="1830389"/>
                    </a:xfrm>
                  </p:grpSpPr>
                  <p:grpSp>
                    <p:nvGrpSpPr>
                      <p:cNvPr id="38" name="Group 32"/>
                      <p:cNvGrpSpPr/>
                      <p:nvPr/>
                    </p:nvGrpSpPr>
                    <p:grpSpPr>
                      <a:xfrm>
                        <a:off x="788228" y="3400638"/>
                        <a:ext cx="10757160" cy="851480"/>
                        <a:chOff x="788228" y="3400638"/>
                        <a:chExt cx="10757160" cy="851480"/>
                      </a:xfrm>
                    </p:grpSpPr>
                    <p:grpSp>
                      <p:nvGrpSpPr>
                        <p:cNvPr id="39" name="Group 20"/>
                        <p:cNvGrpSpPr/>
                        <p:nvPr/>
                      </p:nvGrpSpPr>
                      <p:grpSpPr>
                        <a:xfrm>
                          <a:off x="977195" y="3400638"/>
                          <a:ext cx="10568193" cy="382424"/>
                          <a:chOff x="977195" y="3400638"/>
                          <a:chExt cx="10568193" cy="382424"/>
                        </a:xfrm>
                      </p:grpSpPr>
                      <p:cxnSp>
                        <p:nvCxnSpPr>
                          <p:cNvPr id="7" name="Straight Arrow Connector 6"/>
                          <p:cNvCxnSpPr>
                            <a:endCxn id="3" idx="3"/>
                          </p:cNvCxnSpPr>
                          <p:nvPr/>
                        </p:nvCxnSpPr>
                        <p:spPr>
                          <a:xfrm rot="10800000" flipH="1">
                            <a:off x="1029788" y="3491287"/>
                            <a:ext cx="10515600" cy="1588"/>
                          </a:xfrm>
                          <a:prstGeom prst="straightConnector1">
                            <a:avLst/>
                          </a:prstGeom>
                          <a:ln w="50800">
                            <a:solidFill>
                              <a:schemeClr val="tx1"/>
                            </a:solidFill>
                            <a:tailEnd type="triangle" w="lg" len="med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" name="Straight Connector 9"/>
                          <p:cNvCxnSpPr/>
                          <p:nvPr/>
                        </p:nvCxnSpPr>
                        <p:spPr>
                          <a:xfrm rot="5400000">
                            <a:off x="795498" y="3584117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" name="Straight Connector 10"/>
                          <p:cNvCxnSpPr/>
                          <p:nvPr/>
                        </p:nvCxnSpPr>
                        <p:spPr>
                          <a:xfrm rot="5400000">
                            <a:off x="10800758" y="3590524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" name="Straight Connector 11"/>
                          <p:cNvCxnSpPr/>
                          <p:nvPr/>
                        </p:nvCxnSpPr>
                        <p:spPr>
                          <a:xfrm rot="5400000">
                            <a:off x="1830140" y="3582335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Connector 12"/>
                          <p:cNvCxnSpPr/>
                          <p:nvPr/>
                        </p:nvCxnSpPr>
                        <p:spPr>
                          <a:xfrm rot="5400000">
                            <a:off x="2945930" y="3588743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Connector 13"/>
                          <p:cNvCxnSpPr/>
                          <p:nvPr/>
                        </p:nvCxnSpPr>
                        <p:spPr>
                          <a:xfrm rot="5400000">
                            <a:off x="3944947" y="3595152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5" name="Straight Connector 14"/>
                          <p:cNvCxnSpPr/>
                          <p:nvPr/>
                        </p:nvCxnSpPr>
                        <p:spPr>
                          <a:xfrm rot="5400000">
                            <a:off x="4914769" y="3586962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6" name="Straight Connector 15"/>
                          <p:cNvCxnSpPr/>
                          <p:nvPr/>
                        </p:nvCxnSpPr>
                        <p:spPr>
                          <a:xfrm rot="5400000">
                            <a:off x="5840803" y="3593369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" name="Straight Connector 16"/>
                          <p:cNvCxnSpPr/>
                          <p:nvPr/>
                        </p:nvCxnSpPr>
                        <p:spPr>
                          <a:xfrm rot="5400000">
                            <a:off x="6854415" y="3599778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" name="Straight Connector 17"/>
                          <p:cNvCxnSpPr/>
                          <p:nvPr/>
                        </p:nvCxnSpPr>
                        <p:spPr>
                          <a:xfrm rot="5400000">
                            <a:off x="7868028" y="3591587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 rot="5400000">
                            <a:off x="8867044" y="3597995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Connector 19"/>
                          <p:cNvCxnSpPr/>
                          <p:nvPr/>
                        </p:nvCxnSpPr>
                        <p:spPr>
                          <a:xfrm rot="5400000">
                            <a:off x="9822270" y="3589804"/>
                            <a:ext cx="364981" cy="1588"/>
                          </a:xfrm>
                          <a:prstGeom prst="line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2" name="TextBox 21"/>
                        <p:cNvSpPr txBox="1"/>
                        <p:nvPr/>
                      </p:nvSpPr>
                      <p:spPr>
                        <a:xfrm>
                          <a:off x="788228" y="3752008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1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23" name="TextBox 22"/>
                        <p:cNvSpPr txBox="1"/>
                        <p:nvPr/>
                      </p:nvSpPr>
                      <p:spPr>
                        <a:xfrm>
                          <a:off x="1816437" y="3773015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2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24" name="TextBox 23"/>
                        <p:cNvSpPr txBox="1"/>
                        <p:nvPr/>
                      </p:nvSpPr>
                      <p:spPr>
                        <a:xfrm>
                          <a:off x="2946824" y="3779422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3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25" name="TextBox 24"/>
                        <p:cNvSpPr txBox="1"/>
                        <p:nvPr/>
                      </p:nvSpPr>
                      <p:spPr>
                        <a:xfrm>
                          <a:off x="10703196" y="3764050"/>
                          <a:ext cx="504164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11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9732616" y="3763039"/>
                          <a:ext cx="52700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10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8848641" y="3754848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9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28" name="TextBox 27"/>
                        <p:cNvSpPr txBox="1"/>
                        <p:nvPr/>
                      </p:nvSpPr>
                      <p:spPr>
                        <a:xfrm>
                          <a:off x="3950539" y="3790453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4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29" name="TextBox 28"/>
                        <p:cNvSpPr txBox="1"/>
                        <p:nvPr/>
                      </p:nvSpPr>
                      <p:spPr>
                        <a:xfrm>
                          <a:off x="5854559" y="3782262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6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30" name="TextBox 29"/>
                        <p:cNvSpPr txBox="1"/>
                        <p:nvPr/>
                      </p:nvSpPr>
                      <p:spPr>
                        <a:xfrm>
                          <a:off x="4912196" y="3788670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5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7881785" y="3780476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8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  <p:sp>
                      <p:nvSpPr>
                        <p:cNvPr id="32" name="TextBox 31"/>
                        <p:cNvSpPr txBox="1"/>
                        <p:nvPr/>
                      </p:nvSpPr>
                      <p:spPr>
                        <a:xfrm>
                          <a:off x="6866438" y="3757686"/>
                          <a:ext cx="355837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7</a:t>
                          </a:r>
                          <a:endParaRPr lang="en-US" sz="24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</p:grpSp>
                  <p:grpSp>
                    <p:nvGrpSpPr>
                      <p:cNvPr id="40" name="Group 37"/>
                      <p:cNvGrpSpPr/>
                      <p:nvPr/>
                    </p:nvGrpSpPr>
                    <p:grpSpPr>
                      <a:xfrm>
                        <a:off x="3111131" y="2421729"/>
                        <a:ext cx="9296172" cy="772422"/>
                        <a:chOff x="3111131" y="2421729"/>
                        <a:chExt cx="9296172" cy="772422"/>
                      </a:xfrm>
                    </p:grpSpPr>
                    <p:sp>
                      <p:nvSpPr>
                        <p:cNvPr id="34" name="Left Brace 33"/>
                        <p:cNvSpPr/>
                        <p:nvPr/>
                      </p:nvSpPr>
                      <p:spPr>
                        <a:xfrm rot="5400000">
                          <a:off x="5419517" y="530097"/>
                          <a:ext cx="271157" cy="4887930"/>
                        </a:xfrm>
                        <a:prstGeom prst="leftBrac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5" name="Left Brace 34"/>
                        <p:cNvSpPr/>
                        <p:nvPr/>
                      </p:nvSpPr>
                      <p:spPr>
                        <a:xfrm rot="5400000">
                          <a:off x="10030869" y="835389"/>
                          <a:ext cx="311967" cy="4265736"/>
                        </a:xfrm>
                        <a:prstGeom prst="leftBrac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6" name="TextBox 35"/>
                        <p:cNvSpPr txBox="1"/>
                        <p:nvPr/>
                      </p:nvSpPr>
                      <p:spPr>
                        <a:xfrm>
                          <a:off x="3152914" y="2421729"/>
                          <a:ext cx="4846146" cy="4308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200" dirty="0" smtClean="0">
                              <a:latin typeface="Calibri light"/>
                              <a:cs typeface="Calibri light"/>
                            </a:rPr>
                            <a:t>science  drilling campaign</a:t>
                          </a:r>
                        </a:p>
                      </p:txBody>
                    </p:sp>
                    <p:sp>
                      <p:nvSpPr>
                        <p:cNvPr id="37" name="TextBox 36"/>
                        <p:cNvSpPr txBox="1"/>
                        <p:nvPr/>
                      </p:nvSpPr>
                      <p:spPr>
                        <a:xfrm>
                          <a:off x="8028254" y="2424710"/>
                          <a:ext cx="4379049" cy="76944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200" dirty="0" err="1" smtClean="0">
                              <a:latin typeface="Calibri light"/>
                              <a:cs typeface="Calibri light"/>
                            </a:rPr>
                            <a:t>pyrolysis</a:t>
                          </a:r>
                          <a:endParaRPr lang="en-US" sz="2200" dirty="0" smtClean="0">
                            <a:latin typeface="Calibri light"/>
                            <a:cs typeface="Calibri light"/>
                          </a:endParaRPr>
                        </a:p>
                        <a:p>
                          <a:pPr algn="ctr"/>
                          <a:endParaRPr lang="en-US" sz="2200" dirty="0">
                            <a:latin typeface="Calibri light"/>
                            <a:cs typeface="Calibri light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2367233" y="4588831"/>
                      <a:ext cx="1620957" cy="230832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2400" dirty="0" smtClean="0">
                          <a:latin typeface="Calibri light"/>
                          <a:cs typeface="Calibri light"/>
                        </a:rPr>
                        <a:t>EVA 1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set up science</a:t>
                      </a:r>
                    </a:p>
                    <a:p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drill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collect surface </a:t>
                      </a:r>
                    </a:p>
                    <a:p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samples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install </a:t>
                      </a:r>
                      <a:r>
                        <a:rPr lang="en-US" sz="1600" dirty="0" err="1" smtClean="0">
                          <a:latin typeface="Calibri light"/>
                          <a:cs typeface="Calibri light"/>
                        </a:rPr>
                        <a:t>pyrolysis</a:t>
                      </a:r>
                      <a:endParaRPr lang="en-US" sz="1600" dirty="0" smtClean="0">
                        <a:latin typeface="Calibri light"/>
                        <a:cs typeface="Calibri light"/>
                      </a:endParaRPr>
                    </a:p>
                    <a:p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chamber</a:t>
                      </a:r>
                    </a:p>
                    <a:p>
                      <a:endParaRPr lang="en-US" sz="2400" dirty="0">
                        <a:latin typeface="Calibri light"/>
                        <a:cs typeface="Calibri light"/>
                      </a:endParaRPr>
                    </a:p>
                  </p:txBody>
                </p: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7303438" y="4668236"/>
                      <a:ext cx="1496023" cy="230832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2400" dirty="0" smtClean="0">
                          <a:latin typeface="Calibri light"/>
                          <a:cs typeface="Calibri light"/>
                        </a:rPr>
                        <a:t>EVA 2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-operate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plasma drill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-collect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science core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-load </a:t>
                      </a:r>
                      <a:r>
                        <a:rPr lang="en-US" sz="1600" dirty="0" err="1" smtClean="0">
                          <a:latin typeface="Calibri light"/>
                          <a:cs typeface="Calibri light"/>
                        </a:rPr>
                        <a:t>pyrolysis</a:t>
                      </a:r>
                      <a:endParaRPr lang="en-US" sz="1600" dirty="0" smtClean="0">
                        <a:latin typeface="Calibri light"/>
                        <a:cs typeface="Calibri light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Calibri light"/>
                          <a:cs typeface="Calibri light"/>
                        </a:rPr>
                        <a:t>chamber</a:t>
                      </a:r>
                    </a:p>
                    <a:p>
                      <a:pPr algn="ctr"/>
                      <a:endParaRPr lang="en-US" sz="2400" dirty="0">
                        <a:latin typeface="Calibri light"/>
                        <a:cs typeface="Calibri light"/>
                      </a:endParaRPr>
                    </a:p>
                  </p:txBody>
                </p:sp>
              </p:grpSp>
              <p:sp>
                <p:nvSpPr>
                  <p:cNvPr id="49" name="TextBox 48"/>
                  <p:cNvSpPr txBox="1"/>
                  <p:nvPr/>
                </p:nvSpPr>
                <p:spPr>
                  <a:xfrm rot="5400000">
                    <a:off x="494691" y="3919631"/>
                    <a:ext cx="126286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 light"/>
                        <a:cs typeface="Calibri light"/>
                      </a:rPr>
                      <a:t>adaptation</a:t>
                    </a:r>
                    <a:endParaRPr lang="en-US" dirty="0">
                      <a:solidFill>
                        <a:schemeClr val="bg1">
                          <a:lumMod val="50000"/>
                        </a:schemeClr>
                      </a:solidFill>
                      <a:latin typeface="Calibri light"/>
                      <a:cs typeface="Calibri light"/>
                    </a:endParaRPr>
                  </a:p>
                </p:txBody>
              </p:sp>
            </p:grpSp>
          </p:grpSp>
          <p:sp>
            <p:nvSpPr>
              <p:cNvPr id="70" name="TextBox 69"/>
              <p:cNvSpPr txBox="1"/>
              <p:nvPr/>
            </p:nvSpPr>
            <p:spPr>
              <a:xfrm rot="5400000">
                <a:off x="-125206" y="4495412"/>
                <a:ext cx="2661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begin breathing protocol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5400000">
                <a:off x="5005842" y="4407119"/>
                <a:ext cx="25716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begin breathing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protocol</a:t>
                </a:r>
              </a:p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 + surface sample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5400000">
                <a:off x="2204761" y="4583007"/>
                <a:ext cx="23514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t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esting surface samples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5400000">
                <a:off x="2910210" y="4604013"/>
                <a:ext cx="2763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surface samples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5400000">
                <a:off x="4027021" y="4552024"/>
                <a:ext cx="2440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surface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samples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5400000">
                <a:off x="7297529" y="4274637"/>
                <a:ext cx="1942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samples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5400000">
                <a:off x="8267352" y="4324843"/>
                <a:ext cx="1942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samples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 rot="5400000">
              <a:off x="8625665" y="4696231"/>
              <a:ext cx="3136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rPr>
                <a:t>radiation shielding exp. prep.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1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</a:t>
            </a:r>
            <a:r>
              <a:rPr lang="en-US" dirty="0" smtClean="0"/>
              <a:t>Plan – Days 12-22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3" name="Group 87"/>
          <p:cNvGrpSpPr/>
          <p:nvPr/>
        </p:nvGrpSpPr>
        <p:grpSpPr>
          <a:xfrm>
            <a:off x="147669" y="896024"/>
            <a:ext cx="11881892" cy="5936842"/>
            <a:chOff x="310107" y="944350"/>
            <a:chExt cx="11881892" cy="5936842"/>
          </a:xfrm>
        </p:grpSpPr>
        <p:grpSp>
          <p:nvGrpSpPr>
            <p:cNvPr id="6" name="Group 80"/>
            <p:cNvGrpSpPr/>
            <p:nvPr/>
          </p:nvGrpSpPr>
          <p:grpSpPr>
            <a:xfrm>
              <a:off x="7454433" y="5553056"/>
              <a:ext cx="3736618" cy="1115815"/>
              <a:chOff x="7191517" y="5219663"/>
              <a:chExt cx="3736618" cy="1115815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7191517" y="5219663"/>
                <a:ext cx="3692998" cy="9197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35137" y="5258260"/>
                <a:ext cx="36929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Calibri light"/>
                    <a:cs typeface="Calibri light"/>
                  </a:rPr>
                  <a:t>More science on Earth:</a:t>
                </a:r>
              </a:p>
              <a:p>
                <a:pPr algn="ctr"/>
                <a:r>
                  <a:rPr lang="en-US" sz="1600" dirty="0" smtClean="0">
                    <a:latin typeface="Calibri light"/>
                    <a:cs typeface="Calibri light"/>
                  </a:rPr>
                  <a:t>dating, isotopes, space weathering,</a:t>
                </a:r>
              </a:p>
              <a:p>
                <a:pPr algn="ctr"/>
                <a:r>
                  <a:rPr lang="en-US" sz="1600" dirty="0" smtClean="0">
                    <a:latin typeface="Calibri light"/>
                    <a:cs typeface="Calibri light"/>
                  </a:rPr>
                  <a:t>oxides, silicates, etc.</a:t>
                </a:r>
              </a:p>
              <a:p>
                <a:pPr algn="ctr"/>
                <a:endParaRPr lang="en-US" sz="1600" dirty="0">
                  <a:latin typeface="Calibri light"/>
                  <a:cs typeface="Calibri light"/>
                </a:endParaRPr>
              </a:p>
            </p:txBody>
          </p:sp>
        </p:grpSp>
        <p:grpSp>
          <p:nvGrpSpPr>
            <p:cNvPr id="8" name="Group 86"/>
            <p:cNvGrpSpPr/>
            <p:nvPr/>
          </p:nvGrpSpPr>
          <p:grpSpPr>
            <a:xfrm>
              <a:off x="310107" y="944350"/>
              <a:ext cx="11881892" cy="5936842"/>
              <a:chOff x="310107" y="944350"/>
              <a:chExt cx="11881892" cy="5936842"/>
            </a:xfrm>
          </p:grpSpPr>
          <p:grpSp>
            <p:nvGrpSpPr>
              <p:cNvPr id="9" name="Group 70"/>
              <p:cNvGrpSpPr/>
              <p:nvPr/>
            </p:nvGrpSpPr>
            <p:grpSpPr>
              <a:xfrm>
                <a:off x="310107" y="944350"/>
                <a:ext cx="11881892" cy="5936842"/>
                <a:chOff x="310107" y="944350"/>
                <a:chExt cx="11881892" cy="5936842"/>
              </a:xfrm>
            </p:grpSpPr>
            <p:grpSp>
              <p:nvGrpSpPr>
                <p:cNvPr id="21" name="Group 69"/>
                <p:cNvGrpSpPr/>
                <p:nvPr/>
              </p:nvGrpSpPr>
              <p:grpSpPr>
                <a:xfrm>
                  <a:off x="310107" y="1526823"/>
                  <a:ext cx="11110041" cy="5354369"/>
                  <a:chOff x="310107" y="1526823"/>
                  <a:chExt cx="11110041" cy="5354369"/>
                </a:xfrm>
              </p:grpSpPr>
              <p:sp>
                <p:nvSpPr>
                  <p:cNvPr id="76" name="Left Brace 75"/>
                  <p:cNvSpPr/>
                  <p:nvPr/>
                </p:nvSpPr>
                <p:spPr>
                  <a:xfrm rot="5400000">
                    <a:off x="7672339" y="-1447687"/>
                    <a:ext cx="228715" cy="7126675"/>
                  </a:xfrm>
                  <a:prstGeom prst="leftBrac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3" name="Group 77"/>
                  <p:cNvGrpSpPr/>
                  <p:nvPr/>
                </p:nvGrpSpPr>
                <p:grpSpPr>
                  <a:xfrm>
                    <a:off x="310107" y="1526823"/>
                    <a:ext cx="11110041" cy="5354369"/>
                    <a:chOff x="375131" y="1614419"/>
                    <a:chExt cx="11110041" cy="5354369"/>
                  </a:xfrm>
                </p:grpSpPr>
                <p:grpSp>
                  <p:nvGrpSpPr>
                    <p:cNvPr id="34" name="Group 50"/>
                    <p:cNvGrpSpPr/>
                    <p:nvPr/>
                  </p:nvGrpSpPr>
                  <p:grpSpPr>
                    <a:xfrm>
                      <a:off x="375131" y="1614419"/>
                      <a:ext cx="11110041" cy="5354369"/>
                      <a:chOff x="375131" y="1716612"/>
                      <a:chExt cx="11110041" cy="5354369"/>
                    </a:xfrm>
                  </p:grpSpPr>
                  <p:grpSp>
                    <p:nvGrpSpPr>
                      <p:cNvPr id="36" name="Group 47"/>
                      <p:cNvGrpSpPr/>
                      <p:nvPr/>
                    </p:nvGrpSpPr>
                    <p:grpSpPr>
                      <a:xfrm>
                        <a:off x="375131" y="1716612"/>
                        <a:ext cx="11110041" cy="5354369"/>
                        <a:chOff x="243759" y="2402777"/>
                        <a:chExt cx="11110041" cy="5354369"/>
                      </a:xfrm>
                    </p:grpSpPr>
                    <p:grpSp>
                      <p:nvGrpSpPr>
                        <p:cNvPr id="38" name="Group 43"/>
                        <p:cNvGrpSpPr/>
                        <p:nvPr/>
                      </p:nvGrpSpPr>
                      <p:grpSpPr>
                        <a:xfrm>
                          <a:off x="243759" y="2402777"/>
                          <a:ext cx="11110041" cy="2268986"/>
                          <a:chOff x="243759" y="2402777"/>
                          <a:chExt cx="11110041" cy="2268986"/>
                        </a:xfrm>
                      </p:grpSpPr>
                      <p:grpSp>
                        <p:nvGrpSpPr>
                          <p:cNvPr id="39" name="Group 38"/>
                          <p:cNvGrpSpPr/>
                          <p:nvPr/>
                        </p:nvGrpSpPr>
                        <p:grpSpPr>
                          <a:xfrm>
                            <a:off x="243759" y="2402777"/>
                            <a:ext cx="11110041" cy="1849341"/>
                            <a:chOff x="243759" y="2402777"/>
                            <a:chExt cx="11110041" cy="1849341"/>
                          </a:xfrm>
                        </p:grpSpPr>
                        <p:grpSp>
                          <p:nvGrpSpPr>
                            <p:cNvPr id="40" name="Group 32"/>
                            <p:cNvGrpSpPr/>
                            <p:nvPr/>
                          </p:nvGrpSpPr>
                          <p:grpSpPr>
                            <a:xfrm>
                              <a:off x="715243" y="3400638"/>
                              <a:ext cx="10638557" cy="851480"/>
                              <a:chOff x="715243" y="3400638"/>
                              <a:chExt cx="10638557" cy="851480"/>
                            </a:xfrm>
                          </p:grpSpPr>
                          <p:grpSp>
                            <p:nvGrpSpPr>
                              <p:cNvPr id="41" name="Group 20"/>
                              <p:cNvGrpSpPr/>
                              <p:nvPr/>
                            </p:nvGrpSpPr>
                            <p:grpSpPr>
                              <a:xfrm>
                                <a:off x="838200" y="3400638"/>
                                <a:ext cx="10515600" cy="382424"/>
                                <a:chOff x="838200" y="3400638"/>
                                <a:chExt cx="10515600" cy="382424"/>
                              </a:xfrm>
                            </p:grpSpPr>
                            <p:cxnSp>
                              <p:nvCxnSpPr>
                                <p:cNvPr id="7" name="Straight Arrow Connector 6"/>
                                <p:cNvCxnSpPr/>
                                <p:nvPr/>
                              </p:nvCxnSpPr>
                              <p:spPr>
                                <a:xfrm rot="10800000" flipH="1">
                                  <a:off x="838200" y="3583894"/>
                                  <a:ext cx="10515600" cy="1588"/>
                                </a:xfrm>
                                <a:prstGeom prst="straightConnector1">
                                  <a:avLst/>
                                </a:prstGeom>
                                <a:ln w="50800">
                                  <a:solidFill>
                                    <a:schemeClr val="tx1"/>
                                  </a:solidFill>
                                  <a:tailEnd type="triangle" w="lg" len="med"/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0" name="Straight Connector 9"/>
                                <p:cNvCxnSpPr/>
                                <p:nvPr/>
                              </p:nvCxnSpPr>
                              <p:spPr>
                                <a:xfrm rot="5400000">
                                  <a:off x="795498" y="3584117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1" name="Straight Connector 10"/>
                                <p:cNvCxnSpPr/>
                                <p:nvPr/>
                              </p:nvCxnSpPr>
                              <p:spPr>
                                <a:xfrm rot="5400000">
                                  <a:off x="10800758" y="3590524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2" name="Straight Connector 11"/>
                                <p:cNvCxnSpPr/>
                                <p:nvPr/>
                              </p:nvCxnSpPr>
                              <p:spPr>
                                <a:xfrm rot="5400000">
                                  <a:off x="1830140" y="3582335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" name="Straight Connector 12"/>
                                <p:cNvCxnSpPr/>
                                <p:nvPr/>
                              </p:nvCxnSpPr>
                              <p:spPr>
                                <a:xfrm rot="5400000">
                                  <a:off x="2945930" y="3588743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4" name="Straight Connector 13"/>
                                <p:cNvCxnSpPr/>
                                <p:nvPr/>
                              </p:nvCxnSpPr>
                              <p:spPr>
                                <a:xfrm rot="5400000">
                                  <a:off x="3944947" y="3595152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5" name="Straight Connector 14"/>
                                <p:cNvCxnSpPr/>
                                <p:nvPr/>
                              </p:nvCxnSpPr>
                              <p:spPr>
                                <a:xfrm rot="5400000">
                                  <a:off x="4914769" y="3586962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6" name="Straight Connector 15"/>
                                <p:cNvCxnSpPr/>
                                <p:nvPr/>
                              </p:nvCxnSpPr>
                              <p:spPr>
                                <a:xfrm rot="5400000">
                                  <a:off x="5840803" y="3593369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7" name="Straight Connector 16"/>
                                <p:cNvCxnSpPr/>
                                <p:nvPr/>
                              </p:nvCxnSpPr>
                              <p:spPr>
                                <a:xfrm rot="5400000">
                                  <a:off x="6854415" y="3599778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8" name="Straight Connector 17"/>
                                <p:cNvCxnSpPr/>
                                <p:nvPr/>
                              </p:nvCxnSpPr>
                              <p:spPr>
                                <a:xfrm rot="5400000">
                                  <a:off x="7868028" y="3591587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9" name="Straight Connector 18"/>
                                <p:cNvCxnSpPr/>
                                <p:nvPr/>
                              </p:nvCxnSpPr>
                              <p:spPr>
                                <a:xfrm rot="5400000">
                                  <a:off x="8867044" y="3597995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20" name="Straight Connector 19"/>
                                <p:cNvCxnSpPr/>
                                <p:nvPr/>
                              </p:nvCxnSpPr>
                              <p:spPr>
                                <a:xfrm rot="5400000">
                                  <a:off x="9822270" y="3589804"/>
                                  <a:ext cx="364981" cy="1588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sp>
                            <p:nvSpPr>
                              <p:cNvPr id="22" name="TextBox 21"/>
                              <p:cNvSpPr txBox="1"/>
                              <p:nvPr/>
                            </p:nvSpPr>
                            <p:spPr>
                              <a:xfrm>
                                <a:off x="715243" y="3752008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12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23" name="TextBox 22"/>
                              <p:cNvSpPr txBox="1"/>
                              <p:nvPr/>
                            </p:nvSpPr>
                            <p:spPr>
                              <a:xfrm>
                                <a:off x="1743452" y="3773015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13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24" name="TextBox 23"/>
                              <p:cNvSpPr txBox="1"/>
                              <p:nvPr/>
                            </p:nvSpPr>
                            <p:spPr>
                              <a:xfrm>
                                <a:off x="2873839" y="3779422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14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25" name="TextBox 24"/>
                              <p:cNvSpPr txBox="1"/>
                              <p:nvPr/>
                            </p:nvSpPr>
                            <p:spPr>
                              <a:xfrm>
                                <a:off x="10703196" y="3764050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22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26" name="TextBox 25"/>
                              <p:cNvSpPr txBox="1"/>
                              <p:nvPr/>
                            </p:nvSpPr>
                            <p:spPr>
                              <a:xfrm>
                                <a:off x="9732616" y="3763039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21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27" name="TextBox 26"/>
                              <p:cNvSpPr txBox="1"/>
                              <p:nvPr/>
                            </p:nvSpPr>
                            <p:spPr>
                              <a:xfrm>
                                <a:off x="8790253" y="3754848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20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28" name="TextBox 27"/>
                              <p:cNvSpPr txBox="1"/>
                              <p:nvPr/>
                            </p:nvSpPr>
                            <p:spPr>
                              <a:xfrm>
                                <a:off x="3877554" y="3790453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15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29" name="TextBox 28"/>
                              <p:cNvSpPr txBox="1"/>
                              <p:nvPr/>
                            </p:nvSpPr>
                            <p:spPr>
                              <a:xfrm>
                                <a:off x="5766977" y="3782262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17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30" name="TextBox 29"/>
                              <p:cNvSpPr txBox="1"/>
                              <p:nvPr/>
                            </p:nvSpPr>
                            <p:spPr>
                              <a:xfrm>
                                <a:off x="4853808" y="3788670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16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31" name="TextBox 30"/>
                              <p:cNvSpPr txBox="1"/>
                              <p:nvPr/>
                            </p:nvSpPr>
                            <p:spPr>
                              <a:xfrm>
                                <a:off x="7794203" y="3780476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19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  <p:sp>
                            <p:nvSpPr>
                              <p:cNvPr id="32" name="TextBox 31"/>
                              <p:cNvSpPr txBox="1"/>
                              <p:nvPr/>
                            </p:nvSpPr>
                            <p:spPr>
                              <a:xfrm>
                                <a:off x="6778856" y="3757686"/>
                                <a:ext cx="527007" cy="46166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2400" dirty="0" smtClean="0">
                                    <a:latin typeface="Calibri light"/>
                                    <a:cs typeface="Calibri light"/>
                                  </a:rPr>
                                  <a:t>18</a:t>
                                </a:r>
                                <a:endParaRPr lang="en-US" sz="24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42" name="Group 37"/>
                            <p:cNvGrpSpPr/>
                            <p:nvPr/>
                          </p:nvGrpSpPr>
                          <p:grpSpPr>
                            <a:xfrm>
                              <a:off x="243759" y="2402777"/>
                              <a:ext cx="3883719" cy="769441"/>
                              <a:chOff x="243759" y="2402777"/>
                              <a:chExt cx="3883719" cy="769441"/>
                            </a:xfrm>
                          </p:grpSpPr>
                          <p:sp>
                            <p:nvSpPr>
                              <p:cNvPr id="35" name="Left Brace 34"/>
                              <p:cNvSpPr/>
                              <p:nvPr/>
                            </p:nvSpPr>
                            <p:spPr>
                              <a:xfrm rot="5400000">
                                <a:off x="2023922" y="1046709"/>
                                <a:ext cx="323393" cy="3883719"/>
                              </a:xfrm>
                              <a:prstGeom prst="leftBrace">
                                <a:avLst/>
                              </a:prstGeom>
                              <a:ln w="254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37" name="TextBox 36"/>
                              <p:cNvSpPr txBox="1"/>
                              <p:nvPr/>
                            </p:nvSpPr>
                            <p:spPr>
                              <a:xfrm>
                                <a:off x="1065036" y="2402777"/>
                                <a:ext cx="1739311" cy="76944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2200" dirty="0" err="1" smtClean="0">
                                    <a:latin typeface="Calibri light"/>
                                    <a:cs typeface="Calibri light"/>
                                  </a:rPr>
                                  <a:t>pyrolysis</a:t>
                                </a:r>
                                <a:endParaRPr lang="en-US" sz="2200" dirty="0" smtClean="0">
                                  <a:latin typeface="Calibri light"/>
                                  <a:cs typeface="Calibri light"/>
                                </a:endParaRPr>
                              </a:p>
                              <a:p>
                                <a:pPr algn="ctr"/>
                                <a:endParaRPr lang="en-US" sz="2200" dirty="0">
                                  <a:latin typeface="Calibri light"/>
                                  <a:cs typeface="Calibri light"/>
                                </a:endParaRPr>
                              </a:p>
                            </p:txBody>
                          </p:sp>
                        </p:grpSp>
                      </p:grpSp>
                      <p:cxnSp>
                        <p:nvCxnSpPr>
                          <p:cNvPr id="43" name="Straight Arrow Connector 42"/>
                          <p:cNvCxnSpPr/>
                          <p:nvPr/>
                        </p:nvCxnSpPr>
                        <p:spPr>
                          <a:xfrm rot="5400000" flipH="1" flipV="1">
                            <a:off x="3891850" y="4438150"/>
                            <a:ext cx="453568" cy="13658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  <a:tailEnd type="triangle" w="lg" len="lg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47" name="TextBox 46"/>
                        <p:cNvSpPr txBox="1"/>
                        <p:nvPr/>
                      </p:nvSpPr>
                      <p:spPr>
                        <a:xfrm>
                          <a:off x="3516172" y="4587048"/>
                          <a:ext cx="1279717" cy="317009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400" dirty="0" smtClean="0">
                              <a:latin typeface="Calibri light"/>
                              <a:cs typeface="Calibri light"/>
                            </a:rPr>
                            <a:t>EVA 3</a:t>
                          </a: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-collect </a:t>
                          </a:r>
                        </a:p>
                        <a:p>
                          <a:pPr algn="ctr"/>
                          <a:r>
                            <a:rPr lang="en-US" sz="1600" dirty="0" err="1" smtClean="0">
                              <a:latin typeface="Calibri light"/>
                              <a:cs typeface="Calibri light"/>
                            </a:rPr>
                            <a:t>pyrolysis</a:t>
                          </a:r>
                          <a:endParaRPr lang="en-US" sz="1600" dirty="0" smtClean="0">
                            <a:latin typeface="Calibri light"/>
                            <a:cs typeface="Calibri light"/>
                          </a:endParaRP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end-product</a:t>
                          </a: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-sinter</a:t>
                          </a: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-shielding</a:t>
                          </a: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experiment</a:t>
                          </a: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-load steam</a:t>
                          </a: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rocket</a:t>
                          </a: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-deploy </a:t>
                          </a:r>
                        </a:p>
                        <a:p>
                          <a:pPr algn="ctr"/>
                          <a:r>
                            <a:rPr lang="en-US" sz="1600" dirty="0" err="1" smtClean="0">
                              <a:latin typeface="Calibri light"/>
                              <a:cs typeface="Calibri light"/>
                            </a:rPr>
                            <a:t>SPHEREs</a:t>
                          </a:r>
                          <a:endParaRPr lang="en-US" sz="1600" dirty="0" smtClean="0">
                            <a:latin typeface="Calibri light"/>
                            <a:cs typeface="Calibri light"/>
                          </a:endParaRPr>
                        </a:p>
                        <a:p>
                          <a:pPr algn="ctr"/>
                          <a:r>
                            <a:rPr lang="en-US" sz="1600" dirty="0" smtClean="0">
                              <a:latin typeface="Calibri light"/>
                              <a:cs typeface="Calibri light"/>
                            </a:rPr>
                            <a:t>-outreach</a:t>
                          </a:r>
                        </a:p>
                      </p:txBody>
                    </p:sp>
                  </p:grpSp>
                  <p:sp>
                    <p:nvSpPr>
                      <p:cNvPr id="50" name="TextBox 49"/>
                      <p:cNvSpPr txBox="1"/>
                      <p:nvPr/>
                    </p:nvSpPr>
                    <p:spPr>
                      <a:xfrm rot="5400000">
                        <a:off x="9975679" y="4378616"/>
                        <a:ext cx="234060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 light"/>
                            <a:cs typeface="Calibri light"/>
                          </a:rPr>
                          <a:t>packing and disposal</a:t>
                        </a:r>
                        <a:endPara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/>
                          <a:cs typeface="Calibri light"/>
                        </a:endParaRPr>
                      </a:p>
                    </p:txBody>
                  </p:sp>
                </p:grpSp>
                <p:sp>
                  <p:nvSpPr>
                    <p:cNvPr id="77" name="TextBox 76"/>
                    <p:cNvSpPr txBox="1"/>
                    <p:nvPr/>
                  </p:nvSpPr>
                  <p:spPr>
                    <a:xfrm>
                      <a:off x="5454412" y="1691799"/>
                      <a:ext cx="4802356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200" dirty="0" smtClean="0">
                          <a:latin typeface="Calibri light"/>
                          <a:cs typeface="Calibri light"/>
                        </a:rPr>
                        <a:t>shielding experiments campaign</a:t>
                      </a:r>
                    </a:p>
                  </p:txBody>
                </p:sp>
              </p:grpSp>
            </p:grpSp>
            <p:grpSp>
              <p:nvGrpSpPr>
                <p:cNvPr id="44" name="Group 67"/>
                <p:cNvGrpSpPr/>
                <p:nvPr/>
              </p:nvGrpSpPr>
              <p:grpSpPr>
                <a:xfrm>
                  <a:off x="5173176" y="944350"/>
                  <a:ext cx="7018823" cy="635851"/>
                  <a:chOff x="5173176" y="944350"/>
                  <a:chExt cx="7018823" cy="635851"/>
                </a:xfrm>
              </p:grpSpPr>
              <p:sp>
                <p:nvSpPr>
                  <p:cNvPr id="66" name="Left Brace 65"/>
                  <p:cNvSpPr/>
                  <p:nvPr/>
                </p:nvSpPr>
                <p:spPr>
                  <a:xfrm rot="5400000">
                    <a:off x="8563207" y="-2048592"/>
                    <a:ext cx="238762" cy="7018823"/>
                  </a:xfrm>
                  <a:prstGeom prst="leftBrac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6294905" y="944350"/>
                    <a:ext cx="4802356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 dirty="0" smtClean="0">
                        <a:latin typeface="Calibri light"/>
                        <a:cs typeface="Calibri light"/>
                      </a:rPr>
                      <a:t>experimental garden</a:t>
                    </a:r>
                  </a:p>
                </p:txBody>
              </p:sp>
            </p:grpSp>
          </p:grpSp>
          <p:sp>
            <p:nvSpPr>
              <p:cNvPr id="72" name="TextBox 71"/>
              <p:cNvSpPr txBox="1"/>
              <p:nvPr/>
            </p:nvSpPr>
            <p:spPr>
              <a:xfrm rot="5400000">
                <a:off x="-618123" y="4710830"/>
                <a:ext cx="329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radiation shielding exp. testing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5400000">
                <a:off x="1093878" y="4041050"/>
                <a:ext cx="1942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samples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 rot="5400000">
                <a:off x="2253459" y="4091256"/>
                <a:ext cx="1942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samples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5400000">
                <a:off x="8150577" y="4018259"/>
                <a:ext cx="1942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samples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5400000">
                <a:off x="9051082" y="3871569"/>
                <a:ext cx="20517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samples analysis</a:t>
                </a:r>
              </a:p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+ astronaut sorbet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5400000">
                <a:off x="7164424" y="4024666"/>
                <a:ext cx="1942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samples analysis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5400000">
                <a:off x="6123212" y="4045672"/>
                <a:ext cx="1994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oxides separation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5400000">
                <a:off x="5071918" y="3986578"/>
                <a:ext cx="21535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steam rocket</a:t>
                </a:r>
              </a:p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+ electrolysis (H/O)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5400000">
                <a:off x="3778752" y="4401766"/>
                <a:ext cx="30010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water purification</a:t>
                </a:r>
              </a:p>
              <a:p>
                <a:pPr algn="ctr"/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Calibri light"/>
                    <a:cs typeface="Calibri light"/>
                  </a:rPr>
                  <a:t>+ start experimental garden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00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2000">
              <a:schemeClr val="bg1">
                <a:lumMod val="95000"/>
              </a:schemeClr>
            </a:gs>
            <a:gs pos="24000">
              <a:schemeClr val="bg1"/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877566"/>
            <a:ext cx="9144000" cy="824515"/>
          </a:xfrm>
        </p:spPr>
        <p:txBody>
          <a:bodyPr>
            <a:no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 Explorer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http://mech.sites.olt.ubc.ca/files/2012/11/471365_390536330976827_206594771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08" y="5065511"/>
            <a:ext cx="3730746" cy="11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"/>
            <a:ext cx="12192000" cy="465703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0023" y="6372191"/>
            <a:ext cx="3670917" cy="3874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92500" lnSpcReduction="20000"/>
          </a:bodyPr>
          <a:lstStyle/>
          <a:p>
            <a:r>
              <a:rPr lang="en-US" dirty="0" smtClean="0"/>
              <a:t>27 </a:t>
            </a:r>
            <a:r>
              <a:rPr lang="en-US" dirty="0" smtClean="0"/>
              <a:t>March 2015</a:t>
            </a:r>
            <a:endParaRPr lang="en-US" dirty="0"/>
          </a:p>
        </p:txBody>
      </p:sp>
      <p:pic>
        <p:nvPicPr>
          <p:cNvPr id="28674" name="Picture 2" descr="http://www.csc.caltech.edu/sponsorlogos/galcit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8" y="5128718"/>
            <a:ext cx="2918551" cy="108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bilrc.caltech.edu/images/filecabinet/folder1/caltech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5094211"/>
            <a:ext cx="3492500" cy="10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2119" y="4332749"/>
            <a:ext cx="11547761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Lunar – reDirected Orbiting Resource Asteroid Demonstration and Operation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04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Science: Primary Instruments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3" name="Group 22"/>
          <p:cNvGrpSpPr/>
          <p:nvPr/>
        </p:nvGrpSpPr>
        <p:grpSpPr>
          <a:xfrm>
            <a:off x="818604" y="3615721"/>
            <a:ext cx="3080657" cy="1487764"/>
            <a:chOff x="507274" y="3976865"/>
            <a:chExt cx="3080657" cy="1487764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07274" y="3976865"/>
              <a:ext cx="2178504" cy="469410"/>
            </a:xfrm>
            <a:prstGeom prst="round2Diag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Chemistry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507274" y="4463691"/>
              <a:ext cx="3080657" cy="1000938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Alpha Particle </a:t>
              </a:r>
              <a:r>
                <a:rPr lang="en-US" sz="2400" dirty="0" smtClean="0"/>
                <a:t>X-Ray</a:t>
              </a:r>
              <a:endParaRPr lang="en-US" sz="2400" dirty="0"/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728207" y="1309168"/>
            <a:ext cx="3080657" cy="1487764"/>
            <a:chOff x="3582760" y="1298980"/>
            <a:chExt cx="3080657" cy="1487764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3582760" y="1298980"/>
              <a:ext cx="2178504" cy="469410"/>
            </a:xfrm>
            <a:prstGeom prst="round2Diag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>
                  <a:solidFill>
                    <a:schemeClr val="bg1"/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/>
                <a:t>Mineralogy</a:t>
              </a: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3582760" y="1785806"/>
              <a:ext cx="3080657" cy="1000938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Active </a:t>
              </a:r>
              <a:r>
                <a:rPr lang="en-US" sz="2400" dirty="0" smtClean="0"/>
                <a:t>hyperspectral </a:t>
              </a:r>
              <a:r>
                <a:rPr lang="en-US" sz="2400" dirty="0"/>
                <a:t>VISIR spectrometer</a:t>
              </a:r>
            </a:p>
            <a:p>
              <a:pPr marL="0" indent="0">
                <a:buNone/>
              </a:pPr>
              <a:r>
                <a:rPr lang="en-US" sz="2400" dirty="0" smtClean="0"/>
                <a:t>X-Ray Diffractometer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37810" y="1309168"/>
            <a:ext cx="3080657" cy="1487764"/>
            <a:chOff x="7952014" y="1316396"/>
            <a:chExt cx="3080657" cy="1487764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7952014" y="1316396"/>
              <a:ext cx="2178504" cy="469410"/>
            </a:xfrm>
            <a:prstGeom prst="round2Diag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Sampling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7952014" y="1803222"/>
              <a:ext cx="3080657" cy="1000938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Coring Drill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Chisel-in-a-Cup</a:t>
              </a:r>
            </a:p>
          </p:txBody>
        </p:sp>
      </p:grpSp>
      <p:grpSp>
        <p:nvGrpSpPr>
          <p:cNvPr id="7" name="Group 19"/>
          <p:cNvGrpSpPr/>
          <p:nvPr/>
        </p:nvGrpSpPr>
        <p:grpSpPr>
          <a:xfrm>
            <a:off x="818604" y="1309168"/>
            <a:ext cx="3080657" cy="1487764"/>
            <a:chOff x="3582760" y="1298980"/>
            <a:chExt cx="3080657" cy="1487764"/>
          </a:xfrm>
        </p:grpSpPr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3582760" y="1298980"/>
              <a:ext cx="2178504" cy="469410"/>
            </a:xfrm>
            <a:prstGeom prst="round2Diag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Imaging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3582760" y="1785806"/>
              <a:ext cx="3080657" cy="1000938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High-Res Camera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Microscopic Imager</a:t>
              </a:r>
            </a:p>
          </p:txBody>
        </p:sp>
      </p:grpSp>
      <p:grpSp>
        <p:nvGrpSpPr>
          <p:cNvPr id="8" name="Group 23"/>
          <p:cNvGrpSpPr/>
          <p:nvPr/>
        </p:nvGrpSpPr>
        <p:grpSpPr>
          <a:xfrm>
            <a:off x="4728207" y="3633137"/>
            <a:ext cx="3080657" cy="1487764"/>
            <a:chOff x="507274" y="3976865"/>
            <a:chExt cx="3080657" cy="1487764"/>
          </a:xfrm>
        </p:grpSpPr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507274" y="3976865"/>
              <a:ext cx="2178504" cy="469410"/>
            </a:xfrm>
            <a:prstGeom prst="round2Diag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>
                  <a:solidFill>
                    <a:schemeClr val="bg1"/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/>
                <a:t>Structure</a:t>
              </a: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507274" y="4463691"/>
              <a:ext cx="3080657" cy="1000938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Density Probe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Neutron Probe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Gamma Ray Probe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Thermocouples</a:t>
              </a: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8637810" y="3615721"/>
            <a:ext cx="3080657" cy="1487764"/>
            <a:chOff x="507274" y="3976865"/>
            <a:chExt cx="3080657" cy="1487764"/>
          </a:xfrm>
        </p:grpSpPr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507274" y="3976865"/>
              <a:ext cx="2178504" cy="469410"/>
            </a:xfrm>
            <a:prstGeom prst="round2Diag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Organics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507274" y="4463691"/>
              <a:ext cx="3080657" cy="1000938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Gas Chromatography</a:t>
              </a:r>
              <a:r>
                <a:rPr lang="en-US" sz="2400" dirty="0" smtClean="0"/>
                <a:t> -Mass </a:t>
              </a:r>
              <a:r>
                <a:rPr lang="en-US" sz="2400" dirty="0"/>
                <a:t>Spectrometer</a:t>
              </a:r>
            </a:p>
          </p:txBody>
        </p:sp>
      </p:grpSp>
      <p:grpSp>
        <p:nvGrpSpPr>
          <p:cNvPr id="10" name="Group 29"/>
          <p:cNvGrpSpPr/>
          <p:nvPr/>
        </p:nvGrpSpPr>
        <p:grpSpPr>
          <a:xfrm>
            <a:off x="818604" y="5012907"/>
            <a:ext cx="3080657" cy="1018354"/>
            <a:chOff x="507274" y="3976865"/>
            <a:chExt cx="3080657" cy="1018354"/>
          </a:xfrm>
        </p:grpSpPr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507274" y="3976865"/>
              <a:ext cx="2178504" cy="469410"/>
            </a:xfrm>
            <a:prstGeom prst="round2Diag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Radiation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507274" y="4463691"/>
              <a:ext cx="3080657" cy="531528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 smtClean="0"/>
                <a:t>Radiation Detectors</a:t>
              </a:r>
              <a:endParaRPr lang="en-US" sz="2400" dirty="0"/>
            </a:p>
          </p:txBody>
        </p:sp>
      </p:grpSp>
      <p:sp>
        <p:nvSpPr>
          <p:cNvPr id="3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/>
              <a:t>CalTech Space Challenge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ISRU: Extracting </a:t>
            </a:r>
            <a:r>
              <a:rPr lang="en-US" dirty="0"/>
              <a:t>Volatiles from </a:t>
            </a:r>
            <a:r>
              <a:rPr lang="en-US" dirty="0" smtClean="0"/>
              <a:t>Ore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06860" y="1042402"/>
            <a:ext cx="6258717" cy="52016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‒"/>
            </a:pPr>
            <a:r>
              <a:rPr lang="en-US" dirty="0"/>
              <a:t>P</a:t>
            </a:r>
            <a:r>
              <a:rPr lang="en-US" dirty="0" smtClean="0"/>
              <a:t>ressure valve opens to condenser at 1 atmosphere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800" dirty="0" smtClean="0"/>
              <a:t>Initially water vapor and then liquid water in container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dirty="0" smtClean="0"/>
              <a:t>Heating via resistance </a:t>
            </a:r>
            <a:r>
              <a:rPr lang="en-US" dirty="0"/>
              <a:t>heaters </a:t>
            </a:r>
            <a:r>
              <a:rPr lang="en-US" dirty="0" smtClean="0"/>
              <a:t>and </a:t>
            </a:r>
            <a:r>
              <a:rPr lang="en-US" dirty="0"/>
              <a:t>propeller for </a:t>
            </a:r>
            <a:r>
              <a:rPr lang="en-US" dirty="0" smtClean="0"/>
              <a:t>circulation</a:t>
            </a:r>
            <a:endParaRPr lang="en-US" dirty="0"/>
          </a:p>
          <a:p>
            <a:pPr marL="914400" lvl="1" indent="-457200">
              <a:buFont typeface="+mj-lt"/>
              <a:buAutoNum type="alphaLcParenR"/>
            </a:pPr>
            <a:endParaRPr lang="en-US" dirty="0" smtClean="0"/>
          </a:p>
          <a:p>
            <a:pPr marL="914400" lvl="1" indent="-457200">
              <a:buFont typeface="+mj-lt"/>
              <a:buAutoNum type="alphaLcParenR"/>
            </a:pPr>
            <a:endParaRPr lang="en-US" dirty="0"/>
          </a:p>
          <a:p>
            <a:pPr marL="914400" lvl="1" indent="-457200">
              <a:buFont typeface="+mj-lt"/>
              <a:buAutoNum type="alphaLcParenR"/>
            </a:pPr>
            <a:endParaRPr lang="en-US" dirty="0" smtClean="0"/>
          </a:p>
          <a:p>
            <a:pPr marL="914400" lvl="1" indent="-457200">
              <a:buFont typeface="+mj-lt"/>
              <a:buAutoNum type="alphaLcParenR"/>
            </a:pPr>
            <a:endParaRPr lang="en-US" dirty="0" smtClean="0"/>
          </a:p>
          <a:p>
            <a:pPr>
              <a:buFont typeface="Calibri" panose="020F0502020204030204" pitchFamily="34" charset="0"/>
              <a:buChar char="‒"/>
            </a:pPr>
            <a:r>
              <a:rPr lang="en-US" dirty="0"/>
              <a:t>Minimum 5 kg water </a:t>
            </a:r>
            <a:r>
              <a:rPr lang="en-US" dirty="0" smtClean="0"/>
              <a:t>extracted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dirty="0" smtClean="0"/>
              <a:t>Centrifuge then separates volatiles </a:t>
            </a:r>
            <a:endParaRPr lang="en-US" baseline="30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4496" y="1100106"/>
            <a:ext cx="5502924" cy="5715805"/>
            <a:chOff x="54496" y="1100106"/>
            <a:chExt cx="5502924" cy="571580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114">
              <a:off x="936265" y="1754280"/>
              <a:ext cx="4548288" cy="4253049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10253" y="2399537"/>
              <a:ext cx="5447167" cy="3939860"/>
              <a:chOff x="-556790" y="1781328"/>
              <a:chExt cx="5447167" cy="393986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465507" y="5074857"/>
                <a:ext cx="19235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u="sng" dirty="0" smtClean="0"/>
                  <a:t>Pyrolysis Chamber (400-600</a:t>
                </a:r>
                <a:r>
                  <a:rPr lang="en-NZ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NZ" u="sng" dirty="0" smtClean="0"/>
                  <a:t>C)</a:t>
                </a:r>
                <a:endParaRPr lang="en-NZ" u="sng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181352" y="3904443"/>
                <a:ext cx="16158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u="sng" dirty="0" smtClean="0"/>
                  <a:t>Condenser 10</a:t>
                </a:r>
                <a:r>
                  <a:rPr lang="en-NZ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NZ" u="sng" dirty="0" smtClean="0"/>
                  <a:t>C</a:t>
                </a:r>
                <a:endParaRPr lang="en-NZ" u="sng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38734" y="1781328"/>
                <a:ext cx="7516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dirty="0" smtClean="0"/>
                  <a:t>MLI</a:t>
                </a:r>
                <a:endParaRPr lang="en-NZ" dirty="0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H="1">
                <a:off x="3989294" y="1965994"/>
                <a:ext cx="270882" cy="2267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762262" y="2402554"/>
                <a:ext cx="790281" cy="32316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-556790" y="2079389"/>
                <a:ext cx="14558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dirty="0" smtClean="0"/>
                  <a:t>Wire mesh ore carrier</a:t>
                </a:r>
                <a:endParaRPr lang="en-NZ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62959" y="1100106"/>
              <a:ext cx="2203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Water chamber for initial advection gas </a:t>
              </a:r>
              <a:endParaRPr lang="en-NZ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440938" y="1456700"/>
              <a:ext cx="221941" cy="1972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4496" y="5892581"/>
              <a:ext cx="26208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Max ore capacity = 250 kg</a:t>
              </a:r>
            </a:p>
            <a:p>
              <a:r>
                <a:rPr lang="en-NZ" dirty="0" smtClean="0"/>
                <a:t>0.5 m internal diameter</a:t>
              </a:r>
            </a:p>
            <a:p>
              <a:pPr algn="ctr"/>
              <a:endParaRPr lang="en-NZ" dirty="0"/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>
            <a:off x="3057037" y="1456700"/>
            <a:ext cx="317100" cy="7323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43743" y="1060980"/>
            <a:ext cx="129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Circulation Propeller</a:t>
            </a:r>
            <a:endParaRPr lang="en-NZ" dirty="0"/>
          </a:p>
        </p:txBody>
      </p:sp>
      <p:grpSp>
        <p:nvGrpSpPr>
          <p:cNvPr id="15" name="Group 14"/>
          <p:cNvGrpSpPr/>
          <p:nvPr/>
        </p:nvGrpSpPr>
        <p:grpSpPr>
          <a:xfrm>
            <a:off x="8996398" y="3640183"/>
            <a:ext cx="2002743" cy="1520283"/>
            <a:chOff x="9218213" y="3182346"/>
            <a:chExt cx="2422244" cy="1966494"/>
          </a:xfrm>
        </p:grpSpPr>
        <p:pic>
          <p:nvPicPr>
            <p:cNvPr id="1030" name="Picture 6" descr="https://grade10optics.wikispaces.com/file/view/parabolic_mirror.jpg/285686402/parabolic_mirror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/>
            <a:stretch/>
          </p:blipFill>
          <p:spPr bwMode="auto">
            <a:xfrm>
              <a:off x="9309561" y="3289293"/>
              <a:ext cx="2330896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www.clipartbest.com/cliparts/jTx/qkE/jTxqkEL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8213" y="3182346"/>
              <a:ext cx="1966494" cy="196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310564" y="3640463"/>
            <a:ext cx="1719397" cy="1528519"/>
            <a:chOff x="6209733" y="3182346"/>
            <a:chExt cx="2047840" cy="1966494"/>
          </a:xfrm>
        </p:grpSpPr>
        <p:pic>
          <p:nvPicPr>
            <p:cNvPr id="1026" name="Picture 2" descr="http://www.thriftyrambler.com/wp-content/uploads/2012/12/59_microwav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218" y="3464121"/>
              <a:ext cx="2025355" cy="1491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http://www.clipartbest.com/cliparts/jTx/qkE/jTxqkEL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9733" y="3182346"/>
              <a:ext cx="1966494" cy="196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121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2446" y="3391885"/>
            <a:ext cx="5401269" cy="2708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23688" y="1093203"/>
            <a:ext cx="7336261" cy="22986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Test 15 </a:t>
            </a:r>
            <a:r>
              <a:rPr lang="en-US" dirty="0"/>
              <a:t>kg </a:t>
            </a:r>
            <a:r>
              <a:rPr lang="en-US" dirty="0" smtClean="0"/>
              <a:t>steam rocket</a:t>
            </a:r>
          </a:p>
          <a:p>
            <a:pPr lvl="1"/>
            <a:r>
              <a:rPr lang="en-US" dirty="0" smtClean="0"/>
              <a:t>Concentrated sunlight vaporizes asteroid water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thrust</a:t>
            </a:r>
            <a:endParaRPr lang="en-US" dirty="0"/>
          </a:p>
          <a:p>
            <a:pPr lvl="1"/>
            <a:r>
              <a:rPr lang="en-US" dirty="0" smtClean="0"/>
              <a:t>Low ISP (~40 sec)</a:t>
            </a:r>
          </a:p>
          <a:p>
            <a:r>
              <a:rPr lang="en-US" dirty="0" smtClean="0"/>
              <a:t>Good for on/near asteroid operations</a:t>
            </a:r>
          </a:p>
          <a:p>
            <a:pPr lvl="1"/>
            <a:r>
              <a:rPr lang="en-US" dirty="0" smtClean="0"/>
              <a:t>Rugged, simple engine</a:t>
            </a:r>
          </a:p>
          <a:p>
            <a:pPr lvl="1"/>
            <a:r>
              <a:rPr lang="en-US" dirty="0" smtClean="0"/>
              <a:t>Fuel easy to store as ice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 Demos: Steam Rocket, Radiation Shielding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22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764392" y="6134539"/>
            <a:ext cx="28095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500" u="sng" dirty="0" smtClean="0">
                <a:solidFill>
                  <a:srgbClr val="222222"/>
                </a:solidFill>
                <a:latin typeface="Arial" panose="020B0604020202020204" pitchFamily="34" charset="0"/>
              </a:rPr>
              <a:t>Steam Rocket (Nakamura)</a:t>
            </a:r>
            <a:endParaRPr lang="en-NZ" sz="1500" u="sng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930925" y="1289365"/>
            <a:ext cx="0" cy="506698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blog.iseecars.com/wp-content/uploads/2014/12/Sandbag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1" b="23505"/>
          <a:stretch/>
        </p:blipFill>
        <p:spPr bwMode="auto">
          <a:xfrm>
            <a:off x="7939692" y="1028932"/>
            <a:ext cx="4130937" cy="23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upload.wikimedia.org/wikipedia/commons/c/c9/Portable_Geiger_counter_series_900_mini-monitor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r="22087"/>
          <a:stretch/>
        </p:blipFill>
        <p:spPr bwMode="auto">
          <a:xfrm>
            <a:off x="8272754" y="3038847"/>
            <a:ext cx="3464812" cy="34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2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 Demo: Semi-Autonomous </a:t>
            </a:r>
            <a:r>
              <a:rPr lang="en-US" dirty="0" smtClean="0"/>
              <a:t>Robotic Swarm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23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708531" y="1276785"/>
            <a:ext cx="5129359" cy="5135670"/>
            <a:chOff x="6945346" y="1009181"/>
            <a:chExt cx="5129359" cy="5135670"/>
          </a:xfrm>
        </p:grpSpPr>
        <p:pic>
          <p:nvPicPr>
            <p:cNvPr id="21508" name="Picture 4" descr="http://www.immediateentourage.com/ie/wp-content/uploads/2011/10/Astronaut+by+NASA+cropped+by+Immediate+Entourage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636" y="1009181"/>
              <a:ext cx="2084069" cy="2084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6945346" y="1364581"/>
              <a:ext cx="4700903" cy="4780270"/>
              <a:chOff x="6945346" y="1338205"/>
              <a:chExt cx="4700903" cy="4780270"/>
            </a:xfrm>
          </p:grpSpPr>
          <p:pic>
            <p:nvPicPr>
              <p:cNvPr id="21506" name="Picture 2" descr="https://pbs.twimg.com/media/BvCE7OUCAAE9PqV.png:larg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75" t="49738" r="42128"/>
              <a:stretch/>
            </p:blipFill>
            <p:spPr bwMode="auto">
              <a:xfrm>
                <a:off x="6945346" y="2287572"/>
                <a:ext cx="856435" cy="881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s://pbs.twimg.com/media/BvCE7OUCAAE9PqV.png:lar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9" r="45055" b="55117"/>
              <a:stretch/>
            </p:blipFill>
            <p:spPr bwMode="auto">
              <a:xfrm>
                <a:off x="8685419" y="1626577"/>
                <a:ext cx="666686" cy="660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s://pbs.twimg.com/media/BvCE7OUCAAE9PqV.png:larg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29" t="49559" r="71845"/>
              <a:stretch/>
            </p:blipFill>
            <p:spPr bwMode="auto">
              <a:xfrm>
                <a:off x="9073829" y="5263908"/>
                <a:ext cx="771227" cy="8545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http://www.asteroidapp.com/images/asteroi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5276" y="1338205"/>
                <a:ext cx="4020973" cy="4491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512277"/>
            <a:ext cx="6121805" cy="4664686"/>
          </a:xfrm>
        </p:spPr>
        <p:txBody>
          <a:bodyPr>
            <a:normAutofit/>
          </a:bodyPr>
          <a:lstStyle/>
          <a:p>
            <a:r>
              <a:rPr lang="en-US" dirty="0" smtClean="0"/>
              <a:t>Derived from </a:t>
            </a:r>
            <a:r>
              <a:rPr lang="en-US" dirty="0" smtClean="0"/>
              <a:t>the MIT </a:t>
            </a:r>
            <a:r>
              <a:rPr lang="en-US" dirty="0" smtClean="0"/>
              <a:t>SPHERES-project</a:t>
            </a:r>
          </a:p>
          <a:p>
            <a:r>
              <a:rPr lang="en-US" dirty="0" smtClean="0"/>
              <a:t>Allow for </a:t>
            </a:r>
            <a:r>
              <a:rPr lang="en-US" dirty="0" smtClean="0"/>
              <a:t>remote and local control</a:t>
            </a:r>
          </a:p>
          <a:p>
            <a:r>
              <a:rPr lang="en-US" dirty="0" smtClean="0"/>
              <a:t>Leave </a:t>
            </a:r>
            <a:r>
              <a:rPr lang="en-US" dirty="0" smtClean="0"/>
              <a:t>behind as “</a:t>
            </a:r>
            <a:r>
              <a:rPr lang="en-US" dirty="0" smtClean="0"/>
              <a:t>inhabitants”</a:t>
            </a:r>
          </a:p>
          <a:p>
            <a:r>
              <a:rPr lang="en-US" dirty="0" smtClean="0"/>
              <a:t>Augment </a:t>
            </a:r>
            <a:r>
              <a:rPr lang="en-US" dirty="0"/>
              <a:t>situational </a:t>
            </a:r>
            <a:r>
              <a:rPr lang="en-US" dirty="0" smtClean="0"/>
              <a:t>awareness</a:t>
            </a:r>
          </a:p>
          <a:p>
            <a:r>
              <a:rPr lang="en-US" dirty="0"/>
              <a:t>Increase outreach capabilities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72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ISRU: Solar Powered Sintering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24</a:t>
            </a:fld>
            <a:endParaRPr lang="en-US"/>
          </a:p>
        </p:txBody>
      </p:sp>
      <p:pic>
        <p:nvPicPr>
          <p:cNvPr id="14338" name="Picture 2" descr="http://www.spiritofexploration.com/images/sun2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9" y="39168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clipartbest.com/cliparts/ncB/9Xn/ncB9XnB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55" y="4130462"/>
            <a:ext cx="2260487" cy="235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image.made-in-china.com/2f0j00TByQVZPMnbzK/Volcanic-Rock-Chips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8" y="1136852"/>
            <a:ext cx="2743200" cy="27432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rootnaturally.com/store/86-large/10-lb-micronized-azomite-rock-dust.jpg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67" y="1136852"/>
            <a:ext cx="2743200" cy="27432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asteroidapp.com/images/asteroid.pn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8" y="1136852"/>
            <a:ext cx="2743200" cy="27432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www.hp3dprinting.co.uk/_includes/images/3d-color-printer/wrench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1257" r="9534" b="13471"/>
          <a:stretch/>
        </p:blipFill>
        <p:spPr bwMode="auto">
          <a:xfrm>
            <a:off x="8248564" y="4130462"/>
            <a:ext cx="3467272" cy="246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hevron 16"/>
          <p:cNvSpPr/>
          <p:nvPr/>
        </p:nvSpPr>
        <p:spPr>
          <a:xfrm>
            <a:off x="3687526" y="2191929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7646483" y="2192770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3687526" y="4971926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7646483" y="4985591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 rot="8557440">
            <a:off x="7646483" y="3753554"/>
            <a:ext cx="430823" cy="633046"/>
          </a:xfrm>
          <a:prstGeom prst="chevro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7984148" y="4985591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53228" y="3983418"/>
            <a:ext cx="6699420" cy="60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610600" y="3993238"/>
            <a:ext cx="2914650" cy="129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8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kitchener.misermcgee.com/images/deals/$59-for-1-Yard-of-Garden-Soil-in-a-Garden-Bag-from-Kennebec-Landscaping-a-$119-Va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98" y="3909357"/>
            <a:ext cx="42195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ISRU: Plant Experiment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25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8363" y="2445613"/>
            <a:ext cx="11075142" cy="2078990"/>
            <a:chOff x="458363" y="4240236"/>
            <a:chExt cx="11075142" cy="2078990"/>
          </a:xfrm>
        </p:grpSpPr>
        <p:grpSp>
          <p:nvGrpSpPr>
            <p:cNvPr id="7" name="Group 6"/>
            <p:cNvGrpSpPr/>
            <p:nvPr/>
          </p:nvGrpSpPr>
          <p:grpSpPr>
            <a:xfrm>
              <a:off x="458363" y="4240236"/>
              <a:ext cx="2483120" cy="2067968"/>
              <a:chOff x="538754" y="3618729"/>
              <a:chExt cx="2483120" cy="2067968"/>
            </a:xfrm>
          </p:grpSpPr>
          <p:pic>
            <p:nvPicPr>
              <p:cNvPr id="7170" name="Picture 2" descr="http://www.home-water-works.org/sites/default/files/img/sprouts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818"/>
              <a:stretch/>
            </p:blipFill>
            <p:spPr bwMode="auto">
              <a:xfrm>
                <a:off x="538754" y="3618729"/>
                <a:ext cx="2195738" cy="1971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551611" y="4604567"/>
                <a:ext cx="470263" cy="10821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22370" y="4251258"/>
              <a:ext cx="2483120" cy="2067968"/>
              <a:chOff x="538754" y="3618729"/>
              <a:chExt cx="2483120" cy="2067968"/>
            </a:xfrm>
          </p:grpSpPr>
          <p:pic>
            <p:nvPicPr>
              <p:cNvPr id="10" name="Picture 2" descr="http://www.home-water-works.org/sites/default/files/img/sprouts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818"/>
              <a:stretch/>
            </p:blipFill>
            <p:spPr bwMode="auto">
              <a:xfrm>
                <a:off x="538754" y="3618729"/>
                <a:ext cx="2195738" cy="1971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551611" y="4604567"/>
                <a:ext cx="470263" cy="10821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186377" y="4251258"/>
              <a:ext cx="2483120" cy="2067968"/>
              <a:chOff x="538754" y="3618729"/>
              <a:chExt cx="2483120" cy="2067968"/>
            </a:xfrm>
          </p:grpSpPr>
          <p:pic>
            <p:nvPicPr>
              <p:cNvPr id="13" name="Picture 2" descr="http://www.home-water-works.org/sites/default/files/img/sprouts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818"/>
              <a:stretch/>
            </p:blipFill>
            <p:spPr bwMode="auto">
              <a:xfrm>
                <a:off x="538754" y="3618729"/>
                <a:ext cx="2195738" cy="1971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551611" y="4604567"/>
                <a:ext cx="470263" cy="10821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9050385" y="4240236"/>
              <a:ext cx="2483120" cy="2067968"/>
              <a:chOff x="538754" y="3618729"/>
              <a:chExt cx="2483120" cy="2067968"/>
            </a:xfrm>
          </p:grpSpPr>
          <p:pic>
            <p:nvPicPr>
              <p:cNvPr id="16" name="Picture 2" descr="http://www.home-water-works.org/sites/default/files/img/sprouts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818"/>
              <a:stretch/>
            </p:blipFill>
            <p:spPr bwMode="auto">
              <a:xfrm>
                <a:off x="538754" y="3618729"/>
                <a:ext cx="2195738" cy="1971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551611" y="4604567"/>
                <a:ext cx="470263" cy="10821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172" name="Picture 4" descr="http://www.asteroidapp.com/images/astero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21" y="4529170"/>
            <a:ext cx="1737059" cy="19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488719" y="1149686"/>
            <a:ext cx="1319069" cy="1312804"/>
            <a:chOff x="3806487" y="1208326"/>
            <a:chExt cx="1319069" cy="1312804"/>
          </a:xfrm>
        </p:grpSpPr>
        <p:pic>
          <p:nvPicPr>
            <p:cNvPr id="28" name="Picture 4" descr="http://www.asteroidapp.com/images/asteroi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487" y="1208326"/>
              <a:ext cx="1132073" cy="1264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http://acelebrationofwomen.org/wp-content/uploads/2015/03/Water-Droplet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50" b="81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87"/>
            <a:stretch/>
          </p:blipFill>
          <p:spPr bwMode="auto">
            <a:xfrm>
              <a:off x="4215553" y="1532114"/>
              <a:ext cx="910003" cy="98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6258438" y="1063755"/>
            <a:ext cx="1979554" cy="1484666"/>
            <a:chOff x="6214483" y="1063755"/>
            <a:chExt cx="1979554" cy="1484666"/>
          </a:xfrm>
        </p:grpSpPr>
        <p:pic>
          <p:nvPicPr>
            <p:cNvPr id="7180" name="Picture 12" descr="http://www.fresnostate.edu/csm/ees/images/earth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483" y="1063755"/>
              <a:ext cx="1979554" cy="1484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http://acelebrationofwomen.org/wp-content/uploads/2015/03/Water-Droplet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87"/>
            <a:stretch/>
          </p:blipFill>
          <p:spPr bwMode="auto">
            <a:xfrm>
              <a:off x="7236278" y="1532114"/>
              <a:ext cx="910003" cy="98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458363" y="1063755"/>
            <a:ext cx="1979554" cy="1484666"/>
            <a:chOff x="6214483" y="1063755"/>
            <a:chExt cx="1979554" cy="1484666"/>
          </a:xfrm>
        </p:grpSpPr>
        <p:pic>
          <p:nvPicPr>
            <p:cNvPr id="34" name="Picture 12" descr="http://www.fresnostate.edu/csm/ees/images/earth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483" y="1063755"/>
              <a:ext cx="1979554" cy="1484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http://acelebrationofwomen.org/wp-content/uploads/2015/03/Water-Droplet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87"/>
            <a:stretch/>
          </p:blipFill>
          <p:spPr bwMode="auto">
            <a:xfrm>
              <a:off x="7236278" y="1532114"/>
              <a:ext cx="910003" cy="98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3688643" y="1149686"/>
            <a:ext cx="1319069" cy="1312804"/>
            <a:chOff x="3806487" y="1208326"/>
            <a:chExt cx="1319069" cy="1312804"/>
          </a:xfrm>
        </p:grpSpPr>
        <p:pic>
          <p:nvPicPr>
            <p:cNvPr id="37" name="Picture 4" descr="http://www.asteroidapp.com/images/asteroi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487" y="1208326"/>
              <a:ext cx="1132073" cy="1264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http://acelebrationofwomen.org/wp-content/uploads/2015/03/Water-Droplet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87"/>
            <a:stretch/>
          </p:blipFill>
          <p:spPr bwMode="auto">
            <a:xfrm>
              <a:off x="4215553" y="1532114"/>
              <a:ext cx="910003" cy="98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51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346371" y="3822700"/>
            <a:ext cx="5436462" cy="2514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328" y="265106"/>
            <a:ext cx="10623505" cy="630918"/>
          </a:xfrm>
        </p:spPr>
        <p:txBody>
          <a:bodyPr/>
          <a:lstStyle/>
          <a:p>
            <a:r>
              <a:rPr lang="en-US" dirty="0" smtClean="0"/>
              <a:t>Adding Value: Use ARM’s 50 kW Power and Eureka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46371" y="9653122"/>
            <a:ext cx="1632204" cy="142479"/>
          </a:xfrm>
        </p:spPr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26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09167" y="1161781"/>
            <a:ext cx="5436462" cy="2514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513" y="1337392"/>
            <a:ext cx="3211487" cy="216337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50 Kilowatt Deep Space Network</a:t>
            </a:r>
            <a:endParaRPr lang="en-US" sz="4400" dirty="0"/>
          </a:p>
        </p:txBody>
      </p:sp>
      <p:pic>
        <p:nvPicPr>
          <p:cNvPr id="9220" name="Picture 4" descr="http://simpleicon.com/wp-content/uploads/antenna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38" y="1520127"/>
            <a:ext cx="1661223" cy="166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09167" y="3819525"/>
            <a:ext cx="5436462" cy="2514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781676" y="4068971"/>
            <a:ext cx="2344505" cy="1822997"/>
            <a:chOff x="930728" y="1362921"/>
            <a:chExt cx="4160930" cy="3274330"/>
          </a:xfrm>
        </p:grpSpPr>
        <p:pic>
          <p:nvPicPr>
            <p:cNvPr id="12" name="Picture 2" descr="http://www.clker.com/cliparts/n/0/g/l/O/L/satellite-dish-icon-m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728" y="2141516"/>
              <a:ext cx="1966337" cy="2495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upload.wikimedia.org/wikipedia/commons/thumb/2/27/FP_Satellite_icon.svg/1024px-FP_Satellite_icon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583" y="1362921"/>
              <a:ext cx="1489075" cy="1489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9126181" y="3942138"/>
            <a:ext cx="2522894" cy="225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/>
              <a:t>Wireless Power Demo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46371" y="1161781"/>
            <a:ext cx="5436462" cy="2514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0" descr="http://cdn.mysitemyway.com/etc-mysitemyway/icons/legacy-previews/icons/simple-red-glossy-icons-business/086777-simple-red-glossy-icon-business-gas-station4-sc49.png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12534" r="12239" b="13400"/>
          <a:stretch/>
        </p:blipFill>
        <p:spPr bwMode="auto">
          <a:xfrm>
            <a:off x="6523623" y="1337392"/>
            <a:ext cx="2163379" cy="216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9010650" y="1395873"/>
            <a:ext cx="2753956" cy="2000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/>
              <a:t>Resource Depot</a:t>
            </a:r>
            <a:endParaRPr lang="en-US" sz="4400" dirty="0"/>
          </a:p>
        </p:txBody>
      </p:sp>
      <p:pic>
        <p:nvPicPr>
          <p:cNvPr id="30722" name="Picture 2" descr="http://carefreetravelarrangements.com/wp-content/uploads/2012/09/Life-Bouy.jpg"/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3" y="3955173"/>
            <a:ext cx="2249654" cy="22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2667001" y="3942138"/>
            <a:ext cx="3048000" cy="2258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/>
              <a:t>Moon/Mars Abort Station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240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852534" y="265106"/>
            <a:ext cx="5241443" cy="630918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sz="2000" b="1" dirty="0"/>
              <a:t>Physiological Deconditioning &amp; Countermeasures 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idx="1"/>
          </p:nvPr>
        </p:nvSpPr>
        <p:spPr>
          <a:xfrm>
            <a:off x="6852535" y="1182616"/>
            <a:ext cx="5241443" cy="2704089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r>
              <a:rPr lang="en" sz="1467" dirty="0"/>
              <a:t>-Typical countermeasures for in-flight, pre-landing, post </a:t>
            </a:r>
            <a:r>
              <a:rPr lang="en" sz="1467" dirty="0"/>
              <a:t>landing</a:t>
            </a:r>
            <a:endParaRPr sz="1467" dirty="0"/>
          </a:p>
          <a:p>
            <a:pPr>
              <a:buNone/>
            </a:pPr>
            <a:r>
              <a:rPr lang="en" sz="1467" dirty="0"/>
              <a:t>-Resistive Exercise Device: Rotary MR </a:t>
            </a:r>
            <a:r>
              <a:rPr lang="en" sz="1467" dirty="0"/>
              <a:t>Damper</a:t>
            </a:r>
          </a:p>
          <a:p>
            <a:pPr>
              <a:buNone/>
            </a:pPr>
            <a:r>
              <a:rPr lang="en" sz="1467" dirty="0"/>
              <a:t> </a:t>
            </a:r>
            <a:r>
              <a:rPr lang="en" sz="1467" dirty="0"/>
              <a:t>        -current </a:t>
            </a:r>
            <a:r>
              <a:rPr lang="en" sz="1467" dirty="0"/>
              <a:t>TRL level of 3, expected </a:t>
            </a:r>
            <a:r>
              <a:rPr lang="en" sz="1467" dirty="0"/>
              <a:t>TRL level </a:t>
            </a:r>
            <a:r>
              <a:rPr lang="en" sz="1467" dirty="0"/>
              <a:t>of 7 at </a:t>
            </a:r>
            <a:r>
              <a:rPr lang="en" sz="1467" dirty="0"/>
              <a:t>TOF</a:t>
            </a:r>
          </a:p>
          <a:p>
            <a:pPr>
              <a:buNone/>
            </a:pPr>
            <a:r>
              <a:rPr lang="en" sz="1467" dirty="0"/>
              <a:t> </a:t>
            </a:r>
            <a:r>
              <a:rPr lang="en" sz="1467" dirty="0"/>
              <a:t>        -specifically developed </a:t>
            </a:r>
            <a:r>
              <a:rPr lang="en" sz="1467" dirty="0"/>
              <a:t>for </a:t>
            </a:r>
            <a:r>
              <a:rPr lang="en" sz="1467" dirty="0"/>
              <a:t>compact </a:t>
            </a:r>
            <a:r>
              <a:rPr lang="en" sz="1467" dirty="0"/>
              <a:t>volumes</a:t>
            </a:r>
          </a:p>
          <a:p>
            <a:pPr marL="0" indent="0">
              <a:buNone/>
            </a:pPr>
            <a:r>
              <a:rPr lang="en" sz="1467" dirty="0"/>
              <a:t>-Radiation Protection: water walls in Eureka, X-ray monitoring using GOES</a:t>
            </a:r>
          </a:p>
          <a:p>
            <a:pPr marL="0" indent="0">
              <a:buNone/>
            </a:pPr>
            <a:r>
              <a:rPr lang="en" sz="1467" dirty="0"/>
              <a:t> </a:t>
            </a:r>
            <a:r>
              <a:rPr lang="en" sz="1467" dirty="0"/>
              <a:t>         -</a:t>
            </a:r>
            <a:r>
              <a:rPr lang="en" sz="1467" dirty="0"/>
              <a:t>no risk of </a:t>
            </a:r>
            <a:r>
              <a:rPr lang="en" sz="1467" dirty="0"/>
              <a:t>GCR / risk </a:t>
            </a:r>
            <a:r>
              <a:rPr lang="en" sz="1467" dirty="0"/>
              <a:t>of SPE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body" idx="4294967295"/>
          </p:nvPr>
        </p:nvSpPr>
        <p:spPr>
          <a:xfrm>
            <a:off x="6930162" y="5287121"/>
            <a:ext cx="5143500" cy="896937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sz="1467" dirty="0"/>
              <a:t>-changes in HR, cephalic fluid shift, bone mass density loss, cardiovascular changes, muscle atrophy, radiation protection</a:t>
            </a: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3">
            <a:alphaModFix/>
          </a:blip>
          <a:srcRect r="66397"/>
          <a:stretch/>
        </p:blipFill>
        <p:spPr>
          <a:xfrm>
            <a:off x="7259347" y="3472874"/>
            <a:ext cx="1001176" cy="181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3">
            <a:alphaModFix/>
          </a:blip>
          <a:srcRect l="33081" r="33316"/>
          <a:stretch/>
        </p:blipFill>
        <p:spPr>
          <a:xfrm>
            <a:off x="8973109" y="3472874"/>
            <a:ext cx="1001176" cy="181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3">
            <a:alphaModFix/>
          </a:blip>
          <a:srcRect l="66397"/>
          <a:stretch/>
        </p:blipFill>
        <p:spPr>
          <a:xfrm>
            <a:off x="10741176" y="3472874"/>
            <a:ext cx="1001176" cy="18142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46"/>
          <p:cNvSpPr txBox="1"/>
          <p:nvPr/>
        </p:nvSpPr>
        <p:spPr>
          <a:xfrm>
            <a:off x="223839" y="1219830"/>
            <a:ext cx="5862925" cy="1421325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/>
              <a:t>Selection</a:t>
            </a:r>
          </a:p>
          <a:p>
            <a:r>
              <a:rPr lang="en" sz="1467" dirty="0" smtClean="0"/>
              <a:t>- 2 </a:t>
            </a:r>
            <a:r>
              <a:rPr lang="en" sz="1467" dirty="0"/>
              <a:t>x </a:t>
            </a:r>
            <a:r>
              <a:rPr lang="en" sz="1467" dirty="0"/>
              <a:t>scientists, 1 </a:t>
            </a:r>
            <a:r>
              <a:rPr lang="en" sz="1467" dirty="0"/>
              <a:t>x </a:t>
            </a:r>
            <a:r>
              <a:rPr lang="en" sz="1467" dirty="0"/>
              <a:t>engineer</a:t>
            </a:r>
          </a:p>
          <a:p>
            <a:r>
              <a:rPr lang="en" sz="1467" dirty="0" smtClean="0"/>
              <a:t>- </a:t>
            </a:r>
            <a:r>
              <a:rPr lang="en" sz="1467" dirty="0" smtClean="0">
                <a:solidFill>
                  <a:schemeClr val="dk1"/>
                </a:solidFill>
              </a:rPr>
              <a:t>odd </a:t>
            </a:r>
            <a:r>
              <a:rPr lang="en" sz="1467" dirty="0">
                <a:solidFill>
                  <a:schemeClr val="dk1"/>
                </a:solidFill>
              </a:rPr>
              <a:t>numbered crew to avoid decisional splits</a:t>
            </a:r>
          </a:p>
          <a:p>
            <a:r>
              <a:rPr lang="en" sz="1467" dirty="0" smtClean="0">
                <a:solidFill>
                  <a:schemeClr val="dk1"/>
                </a:solidFill>
              </a:rPr>
              <a:t>- people </a:t>
            </a:r>
            <a:r>
              <a:rPr lang="en" sz="1467" dirty="0">
                <a:solidFill>
                  <a:schemeClr val="dk1"/>
                </a:solidFill>
              </a:rPr>
              <a:t>of task-focused styles perform </a:t>
            </a:r>
            <a:r>
              <a:rPr lang="en" sz="1467" dirty="0">
                <a:solidFill>
                  <a:schemeClr val="dk1"/>
                </a:solidFill>
              </a:rPr>
              <a:t>better: aptitude</a:t>
            </a:r>
            <a:r>
              <a:rPr lang="en" sz="1467" dirty="0">
                <a:solidFill>
                  <a:schemeClr val="dk1"/>
                </a:solidFill>
              </a:rPr>
              <a:t>, personality, attitudes, experiences, communication skills</a:t>
            </a:r>
          </a:p>
          <a:p>
            <a:endParaRPr sz="2400" dirty="0"/>
          </a:p>
        </p:txBody>
      </p:sp>
      <p:sp>
        <p:nvSpPr>
          <p:cNvPr id="9" name="Shape 47"/>
          <p:cNvSpPr txBox="1"/>
          <p:nvPr/>
        </p:nvSpPr>
        <p:spPr>
          <a:xfrm>
            <a:off x="1526879" y="5573444"/>
            <a:ext cx="3491624" cy="1090864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numCol="2" anchor="t" anchorCtr="0">
            <a:noAutofit/>
          </a:bodyPr>
          <a:lstStyle/>
          <a:p>
            <a:endParaRPr lang="en" sz="1467" dirty="0">
              <a:solidFill>
                <a:schemeClr val="dk1"/>
              </a:solidFill>
            </a:endParaRPr>
          </a:p>
          <a:p>
            <a:r>
              <a:rPr lang="en" sz="1467" dirty="0">
                <a:solidFill>
                  <a:schemeClr val="dk1"/>
                </a:solidFill>
              </a:rPr>
              <a:t>-</a:t>
            </a:r>
            <a:r>
              <a:rPr lang="en" sz="1467" dirty="0">
                <a:solidFill>
                  <a:schemeClr val="dk1"/>
                </a:solidFill>
              </a:rPr>
              <a:t>Psychological training</a:t>
            </a:r>
          </a:p>
          <a:p>
            <a:r>
              <a:rPr lang="en" sz="1467" dirty="0">
                <a:solidFill>
                  <a:schemeClr val="dk1"/>
                </a:solidFill>
              </a:rPr>
              <a:t>-Survival </a:t>
            </a:r>
            <a:r>
              <a:rPr lang="en" sz="1467" dirty="0">
                <a:solidFill>
                  <a:schemeClr val="dk1"/>
                </a:solidFill>
              </a:rPr>
              <a:t>training</a:t>
            </a:r>
          </a:p>
          <a:p>
            <a:endParaRPr lang="en" sz="1467" dirty="0">
              <a:solidFill>
                <a:schemeClr val="dk1"/>
              </a:solidFill>
            </a:endParaRPr>
          </a:p>
          <a:p>
            <a:endParaRPr lang="en" sz="1467" dirty="0">
              <a:solidFill>
                <a:schemeClr val="dk1"/>
              </a:solidFill>
            </a:endParaRPr>
          </a:p>
          <a:p>
            <a:r>
              <a:rPr lang="en" sz="1467" dirty="0">
                <a:solidFill>
                  <a:schemeClr val="dk1"/>
                </a:solidFill>
              </a:rPr>
              <a:t>-Group building activities</a:t>
            </a:r>
          </a:p>
          <a:p>
            <a:r>
              <a:rPr lang="en" sz="1467" dirty="0">
                <a:solidFill>
                  <a:schemeClr val="dk1"/>
                </a:solidFill>
              </a:rPr>
              <a:t>-Training together</a:t>
            </a:r>
          </a:p>
        </p:txBody>
      </p:sp>
      <p:pic>
        <p:nvPicPr>
          <p:cNvPr id="10" name="Shape 48"/>
          <p:cNvPicPr preferRelativeResize="0"/>
          <p:nvPr/>
        </p:nvPicPr>
        <p:blipFill rotWithShape="1">
          <a:blip r:embed="rId4">
            <a:alphaModFix/>
          </a:blip>
          <a:srcRect l="24548" r="21722"/>
          <a:stretch/>
        </p:blipFill>
        <p:spPr>
          <a:xfrm>
            <a:off x="2146751" y="3504941"/>
            <a:ext cx="781485" cy="141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49"/>
          <p:cNvPicPr preferRelativeResize="0"/>
          <p:nvPr/>
        </p:nvPicPr>
        <p:blipFill rotWithShape="1">
          <a:blip r:embed="rId4">
            <a:alphaModFix/>
          </a:blip>
          <a:srcRect l="24548" r="21722"/>
          <a:stretch/>
        </p:blipFill>
        <p:spPr>
          <a:xfrm>
            <a:off x="2875882" y="3504941"/>
            <a:ext cx="781485" cy="141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0"/>
          <p:cNvPicPr preferRelativeResize="0"/>
          <p:nvPr/>
        </p:nvPicPr>
        <p:blipFill rotWithShape="1">
          <a:blip r:embed="rId4">
            <a:alphaModFix/>
          </a:blip>
          <a:srcRect l="24548" r="21722"/>
          <a:stretch/>
        </p:blipFill>
        <p:spPr>
          <a:xfrm>
            <a:off x="3622918" y="3504941"/>
            <a:ext cx="781485" cy="1418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hape 51"/>
          <p:cNvCxnSpPr/>
          <p:nvPr/>
        </p:nvCxnSpPr>
        <p:spPr>
          <a:xfrm>
            <a:off x="3269672" y="2891132"/>
            <a:ext cx="0" cy="592837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51"/>
          <p:cNvCxnSpPr>
            <a:stCxn id="11" idx="2"/>
          </p:cNvCxnSpPr>
          <p:nvPr/>
        </p:nvCxnSpPr>
        <p:spPr>
          <a:xfrm>
            <a:off x="3266625" y="4923539"/>
            <a:ext cx="1" cy="497756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traight Connector 20"/>
          <p:cNvCxnSpPr/>
          <p:nvPr/>
        </p:nvCxnSpPr>
        <p:spPr>
          <a:xfrm>
            <a:off x="6591772" y="279261"/>
            <a:ext cx="0" cy="6339840"/>
          </a:xfrm>
          <a:prstGeom prst="line">
            <a:avLst/>
          </a:prstGeom>
          <a:ln w="28575"/>
          <a:effectLst>
            <a:softEdge rad="1270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Shape 35"/>
          <p:cNvSpPr txBox="1">
            <a:spLocks/>
          </p:cNvSpPr>
          <p:nvPr/>
        </p:nvSpPr>
        <p:spPr>
          <a:xfrm>
            <a:off x="1182318" y="347548"/>
            <a:ext cx="4571641" cy="55481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r>
              <a:rPr lang="en" sz="2400" dirty="0"/>
              <a:t>Crew Size, Selection, Training</a:t>
            </a:r>
            <a:endParaRPr lang="en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2669311" y="5573444"/>
            <a:ext cx="159765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dirty="0"/>
              <a:t>Training</a:t>
            </a:r>
            <a:endParaRPr lang="en-US" sz="1467" b="1" dirty="0"/>
          </a:p>
        </p:txBody>
      </p:sp>
    </p:spTree>
    <p:extLst>
      <p:ext uri="{BB962C8B-B14F-4D97-AF65-F5344CB8AC3E}">
        <p14:creationId xmlns:p14="http://schemas.microsoft.com/office/powerpoint/2010/main" val="5625544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1" y="1450861"/>
            <a:ext cx="5929748" cy="4695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982" y="1865746"/>
            <a:ext cx="6105236" cy="4853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ECLSS: Understanding Orion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336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1" y="995385"/>
            <a:ext cx="10056860" cy="5756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ECLSS: Building an Independent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408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mars.jpl.nasa.gov/images/mars-human-exploration-art-astronaut-rover-sojourner-truth-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06" y="896024"/>
            <a:ext cx="3864951" cy="59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2766029"/>
            <a:ext cx="7664182" cy="4091971"/>
            <a:chOff x="0" y="2766029"/>
            <a:chExt cx="7664182" cy="4091971"/>
          </a:xfrm>
        </p:grpSpPr>
        <p:pic>
          <p:nvPicPr>
            <p:cNvPr id="10242" name="Picture 2" descr="http://upload.wikimedia.org/wikipedia/commons/2/22/Earth_Western_Hemisphere_transparent_background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5" b="48934"/>
            <a:stretch/>
          </p:blipFill>
          <p:spPr bwMode="auto">
            <a:xfrm>
              <a:off x="0" y="4196186"/>
              <a:ext cx="3771030" cy="266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www.asteroidapp.com/images/asteroi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961" y="3457965"/>
              <a:ext cx="1852203" cy="2069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http://www.clker.com/cliparts/3/b/O/R/7/M/mars-h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739" y="2766029"/>
              <a:ext cx="2182443" cy="2178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http://openclipart.org/image/800px/svg_to_png/168820/arrow_curved_blu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00732">
              <a:off x="1645710" y="3844671"/>
              <a:ext cx="1440843" cy="608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http://openclipart.org/image/800px/svg_to_png/168820/arrow_curved_blu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23190" flipV="1">
              <a:off x="4332179" y="5036645"/>
              <a:ext cx="1803374" cy="675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413017" y="1231649"/>
            <a:ext cx="7251165" cy="14139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334" y="1231649"/>
            <a:ext cx="6596847" cy="1214957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7000" dirty="0" smtClean="0"/>
              <a:t>Project </a:t>
            </a:r>
            <a:r>
              <a:rPr lang="en-US" sz="7000" dirty="0"/>
              <a:t>Explorer brings astronauts to the lunar orbiting ARM asteroid in 2025 to </a:t>
            </a:r>
            <a:r>
              <a:rPr lang="en-US" sz="7000" dirty="0" smtClean="0"/>
              <a:t>characterize, </a:t>
            </a:r>
            <a:r>
              <a:rPr lang="en-US" sz="7000" dirty="0"/>
              <a:t>extract, and utilize its resources in order to demonstrate the potential benefits for humanity and future exploration missions.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28025" y="896024"/>
            <a:ext cx="0" cy="59619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" sz="2933" dirty="0"/>
              <a:t>E</a:t>
            </a:r>
            <a:r>
              <a:rPr lang="en" sz="2933" dirty="0" smtClean="0"/>
              <a:t>CLSS: Eureka </a:t>
            </a:r>
            <a:r>
              <a:rPr lang="en" sz="2933" dirty="0"/>
              <a:t>Environmental Control &amp; Life Support Systems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idx="1"/>
          </p:nvPr>
        </p:nvSpPr>
        <p:spPr>
          <a:xfrm>
            <a:off x="5782229" y="1876392"/>
            <a:ext cx="4050408" cy="1696228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r>
              <a:rPr lang="en" sz="1467" b="1" dirty="0"/>
              <a:t>Water Recovery &amp; Purification</a:t>
            </a:r>
          </a:p>
          <a:p>
            <a:pPr marL="609585" indent="0">
              <a:lnSpc>
                <a:spcPct val="100000"/>
              </a:lnSpc>
              <a:buNone/>
            </a:pPr>
            <a:r>
              <a:rPr lang="en" sz="1467" dirty="0"/>
              <a:t>-Vapor Phase Catalytic Ammonia  Removal (VPCAR) System</a:t>
            </a:r>
          </a:p>
          <a:p>
            <a:pPr marL="609585" indent="0">
              <a:lnSpc>
                <a:spcPct val="100000"/>
              </a:lnSpc>
              <a:buNone/>
            </a:pPr>
            <a:r>
              <a:rPr lang="en" sz="1467" dirty="0" smtClean="0"/>
              <a:t>-Trades </a:t>
            </a:r>
            <a:r>
              <a:rPr lang="en" sz="1467" dirty="0"/>
              <a:t>included ISS Water Recovery System &amp; Forward Osmosis Bag</a:t>
            </a:r>
          </a:p>
          <a:p>
            <a:pPr marL="609585" indent="0">
              <a:lnSpc>
                <a:spcPct val="100000"/>
              </a:lnSpc>
              <a:buNone/>
            </a:pPr>
            <a:endParaRPr sz="1600" dirty="0"/>
          </a:p>
          <a:p>
            <a:pPr>
              <a:lnSpc>
                <a:spcPct val="115000"/>
              </a:lnSpc>
              <a:buNone/>
            </a:pPr>
            <a:endParaRPr sz="1600" dirty="0"/>
          </a:p>
          <a:p>
            <a:pPr>
              <a:buNone/>
            </a:pP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4294967295"/>
          </p:nvPr>
        </p:nvSpPr>
        <p:spPr>
          <a:xfrm>
            <a:off x="0" y="1449388"/>
            <a:ext cx="5056188" cy="4749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78571"/>
              <a:buNone/>
            </a:pPr>
            <a:r>
              <a:rPr lang="en" sz="1867"/>
              <a:t>Atmospheric Monitoring &amp; Regulation</a:t>
            </a:r>
          </a:p>
          <a:p>
            <a:pPr marL="609585" indent="-423323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67"/>
              <a:t>CO2 Reduction: Sabatier (chosen over Bosch and LiOH)</a:t>
            </a:r>
          </a:p>
          <a:p>
            <a:pPr marL="609585" indent="-423323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67"/>
              <a:t>Non-regenerable O2 generation: O2 tanks</a:t>
            </a:r>
          </a:p>
          <a:p>
            <a:pPr marL="609585" indent="-423323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67"/>
              <a:t>Sensor suite for monitoring</a:t>
            </a:r>
          </a:p>
          <a:p>
            <a:pPr marL="609585" indent="-423323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67"/>
              <a:t>TCCS: charcoal sorbent bed to catalytic oxidizer</a:t>
            </a:r>
          </a:p>
          <a:p>
            <a:pPr marL="609585" indent="-423323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67"/>
              <a:t>Fire detection &amp; suppression: JPL E-Nose</a:t>
            </a:r>
          </a:p>
          <a:p>
            <a:pPr>
              <a:spcBef>
                <a:spcPts val="0"/>
              </a:spcBef>
              <a:buNone/>
            </a:pPr>
            <a:endParaRPr sz="1867"/>
          </a:p>
        </p:txBody>
      </p:sp>
      <p:sp>
        <p:nvSpPr>
          <p:cNvPr id="82" name="Shape 82"/>
          <p:cNvSpPr txBox="1">
            <a:spLocks noGrp="1"/>
          </p:cNvSpPr>
          <p:nvPr>
            <p:ph type="body" idx="4294967295"/>
          </p:nvPr>
        </p:nvSpPr>
        <p:spPr>
          <a:xfrm>
            <a:off x="6153150" y="1408113"/>
            <a:ext cx="6038850" cy="860425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78571"/>
              <a:buNone/>
            </a:pPr>
            <a:r>
              <a:rPr lang="en" sz="1867"/>
              <a:t>Demonstration for future ECLSS Reservoirs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39">
            <a:off x="5782235" y="4728942"/>
            <a:ext cx="1626387" cy="162638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8507833" y="3765333"/>
            <a:ext cx="3684000" cy="2818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ct val="100000"/>
            </a:pPr>
            <a:r>
              <a:rPr lang="en" sz="1467" b="1">
                <a:solidFill>
                  <a:schemeClr val="dk1"/>
                </a:solidFill>
              </a:rPr>
              <a:t>Oxygen Generation with H2 byproduct as Rocket Fuel Source</a:t>
            </a:r>
          </a:p>
          <a:p>
            <a:pPr>
              <a:lnSpc>
                <a:spcPct val="115000"/>
              </a:lnSpc>
            </a:pPr>
            <a:r>
              <a:rPr lang="en" sz="1467">
                <a:solidFill>
                  <a:schemeClr val="dk1"/>
                </a:solidFill>
              </a:rPr>
              <a:t>Solid Polymer Electrolyte Water Electrolysis</a:t>
            </a:r>
          </a:p>
          <a:p>
            <a:pPr>
              <a:lnSpc>
                <a:spcPct val="115000"/>
              </a:lnSpc>
            </a:pPr>
            <a:r>
              <a:rPr lang="en" sz="1467">
                <a:solidFill>
                  <a:schemeClr val="dk1"/>
                </a:solidFill>
              </a:rPr>
              <a:t>	-scaled down electrolysis</a:t>
            </a:r>
          </a:p>
          <a:p>
            <a:pPr indent="609585">
              <a:lnSpc>
                <a:spcPct val="115000"/>
              </a:lnSpc>
            </a:pPr>
            <a:r>
              <a:rPr lang="en" sz="1467">
                <a:solidFill>
                  <a:schemeClr val="dk1"/>
                </a:solidFill>
              </a:rPr>
              <a:t>-typical of ISS Oxygen Gen </a:t>
            </a:r>
          </a:p>
          <a:p>
            <a:pPr indent="609585">
              <a:lnSpc>
                <a:spcPct val="115000"/>
              </a:lnSpc>
            </a:pPr>
            <a:r>
              <a:rPr lang="en" sz="1467">
                <a:solidFill>
                  <a:schemeClr val="dk1"/>
                </a:solidFill>
              </a:rPr>
              <a:t>  Assembly</a:t>
            </a:r>
          </a:p>
          <a:p>
            <a:pPr>
              <a:lnSpc>
                <a:spcPct val="115000"/>
              </a:lnSpc>
            </a:pPr>
            <a:r>
              <a:rPr lang="en" sz="1467">
                <a:solidFill>
                  <a:schemeClr val="dk1"/>
                </a:solidFill>
              </a:rPr>
              <a:t>	-demo for future O</a:t>
            </a:r>
            <a:r>
              <a:rPr lang="en" sz="1467" baseline="-25000">
                <a:solidFill>
                  <a:schemeClr val="dk1"/>
                </a:solidFill>
              </a:rPr>
              <a:t>2</a:t>
            </a:r>
            <a:r>
              <a:rPr lang="en" sz="1467">
                <a:solidFill>
                  <a:schemeClr val="dk1"/>
                </a:solidFill>
              </a:rPr>
              <a:t> and H</a:t>
            </a:r>
            <a:r>
              <a:rPr lang="en" sz="1467" baseline="-25000">
                <a:solidFill>
                  <a:schemeClr val="dk1"/>
                </a:solidFill>
              </a:rPr>
              <a:t>2</a:t>
            </a:r>
            <a:r>
              <a:rPr lang="en" sz="1467">
                <a:solidFill>
                  <a:schemeClr val="dk1"/>
                </a:solidFill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" sz="1467">
                <a:solidFill>
                  <a:schemeClr val="dk1"/>
                </a:solidFill>
              </a:rPr>
              <a:t>             reserves</a:t>
            </a:r>
          </a:p>
          <a:p>
            <a:pPr>
              <a:lnSpc>
                <a:spcPct val="115000"/>
              </a:lnSpc>
            </a:pPr>
            <a:r>
              <a:rPr lang="en" sz="2400">
                <a:solidFill>
                  <a:schemeClr val="dk1"/>
                </a:solidFill>
              </a:rPr>
              <a:t>	</a:t>
            </a: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4">
            <a:alphaModFix/>
          </a:blip>
          <a:srcRect l="7297" t="9142" r="6347" b="21282"/>
          <a:stretch/>
        </p:blipFill>
        <p:spPr>
          <a:xfrm>
            <a:off x="7471634" y="4945134"/>
            <a:ext cx="1618900" cy="1515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Shape 83"/>
          <p:cNvCxnSpPr/>
          <p:nvPr/>
        </p:nvCxnSpPr>
        <p:spPr>
          <a:xfrm>
            <a:off x="5395433" y="1453633"/>
            <a:ext cx="0" cy="5012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9" name="Shape 79"/>
          <p:cNvPicPr preferRelativeResize="0"/>
          <p:nvPr/>
        </p:nvPicPr>
        <p:blipFill rotWithShape="1">
          <a:blip r:embed="rId5">
            <a:alphaModFix/>
          </a:blip>
          <a:srcRect t="15282"/>
          <a:stretch/>
        </p:blipFill>
        <p:spPr>
          <a:xfrm>
            <a:off x="9499023" y="1876392"/>
            <a:ext cx="2424600" cy="1569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4031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r>
              <a:rPr lang="en" dirty="0" smtClean="0"/>
              <a:t>ECLSS: IVA </a:t>
            </a:r>
            <a:r>
              <a:rPr lang="en" dirty="0"/>
              <a:t>Space Suit </a:t>
            </a:r>
            <a:r>
              <a:rPr lang="en" dirty="0" smtClean="0"/>
              <a:t>Selection</a:t>
            </a:r>
            <a:endParaRPr lang="en" dirty="0"/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l="26198" r="26255"/>
          <a:stretch/>
        </p:blipFill>
        <p:spPr>
          <a:xfrm>
            <a:off x="510300" y="2281367"/>
            <a:ext cx="1774733" cy="39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630367" y="1417835"/>
            <a:ext cx="5228000" cy="6927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2400" u="sng" dirty="0"/>
              <a:t>ACES (Advanced Crew Escape Suit)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6276033" y="1417835"/>
            <a:ext cx="5228000" cy="6927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2400" u="sng" dirty="0"/>
              <a:t>MACES (Modified ACES)</a:t>
            </a:r>
          </a:p>
        </p:txBody>
      </p:sp>
      <p:graphicFrame>
        <p:nvGraphicFramePr>
          <p:cNvPr id="91" name="Shape 91"/>
          <p:cNvGraphicFramePr/>
          <p:nvPr>
            <p:extLst/>
          </p:nvPr>
        </p:nvGraphicFramePr>
        <p:xfrm>
          <a:off x="2488051" y="2212233"/>
          <a:ext cx="6961900" cy="376834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59900"/>
                <a:gridCol w="2085667"/>
                <a:gridCol w="2416333"/>
              </a:tblGrid>
              <a:tr h="458216"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9</a:t>
                      </a:r>
                    </a:p>
                  </a:txBody>
                  <a:tcPr marL="88900" marR="88900" marT="88900" marB="88900" anchor="ctr"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FF10">
                        <a:alpha val="6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Current TRL</a:t>
                      </a:r>
                    </a:p>
                  </a:txBody>
                  <a:tcPr marL="12700" marR="12700" marT="12700" marB="127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6</a:t>
                      </a:r>
                    </a:p>
                  </a:txBody>
                  <a:tcPr marL="88900" marR="88900" marT="88900" marB="889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5769"/>
                      </a:schemeClr>
                    </a:solidFill>
                  </a:tcPr>
                </a:tc>
              </a:tr>
              <a:tr h="458216"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9</a:t>
                      </a:r>
                    </a:p>
                  </a:txBody>
                  <a:tcPr marL="88900" marR="88900" marT="88900" marB="88900" anchor="ctr"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FF10">
                        <a:alpha val="6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2025 TRL</a:t>
                      </a:r>
                    </a:p>
                  </a:txBody>
                  <a:tcPr marL="12700" marR="12700" marT="12700" marB="127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8</a:t>
                      </a:r>
                    </a:p>
                  </a:txBody>
                  <a:tcPr marL="88900" marR="88900" marT="88900" marB="889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FF10">
                        <a:alpha val="64999"/>
                      </a:srgbClr>
                    </a:solidFill>
                  </a:tcPr>
                </a:tc>
              </a:tr>
              <a:tr h="458216"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41.7</a:t>
                      </a:r>
                    </a:p>
                  </a:txBody>
                  <a:tcPr marL="88900" marR="88900" marT="88900" marB="88900" anchor="ctr"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7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Total Mass (kg)</a:t>
                      </a:r>
                    </a:p>
                  </a:txBody>
                  <a:tcPr marL="12700" marR="12700" marT="12700" marB="127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16</a:t>
                      </a:r>
                    </a:p>
                  </a:txBody>
                  <a:tcPr marL="88900" marR="88900" marT="88900" marB="889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FF10">
                        <a:alpha val="64999"/>
                      </a:srgbClr>
                    </a:solidFill>
                  </a:tcPr>
                </a:tc>
              </a:tr>
              <a:tr h="458216"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Shuttle</a:t>
                      </a:r>
                    </a:p>
                  </a:txBody>
                  <a:tcPr marL="88900" marR="88900" marT="88900" marB="88900" anchor="ctr"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7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Vehicle Design Fit</a:t>
                      </a:r>
                    </a:p>
                  </a:txBody>
                  <a:tcPr marL="12700" marR="12700" marT="12700" marB="127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Orion</a:t>
                      </a:r>
                    </a:p>
                  </a:txBody>
                  <a:tcPr marL="88900" marR="88900" marT="88900" marB="889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FF10">
                        <a:alpha val="64999"/>
                      </a:srgbClr>
                    </a:solidFill>
                  </a:tcPr>
                </a:tc>
              </a:tr>
              <a:tr h="738632"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tx1"/>
                          </a:solidFill>
                        </a:rPr>
                        <a:t>Vehicle Provided - Open-loop</a:t>
                      </a:r>
                    </a:p>
                  </a:txBody>
                  <a:tcPr marL="88900" marR="88900" marT="88900" marB="88900" anchor="ctr"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marR="8890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Primary Life </a:t>
                      </a:r>
                    </a:p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Support</a:t>
                      </a:r>
                    </a:p>
                  </a:txBody>
                  <a:tcPr marL="12700" marR="12700" marT="12700" marB="127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Vehicle Provided - Closed-loop</a:t>
                      </a:r>
                    </a:p>
                  </a:txBody>
                  <a:tcPr marL="88900" marR="88900" marT="88900" marB="889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FF10">
                        <a:alpha val="64999"/>
                      </a:srgbClr>
                    </a:solidFill>
                  </a:tcPr>
                </a:tc>
              </a:tr>
              <a:tr h="458216"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88900" marR="88900" marT="88900" marB="88900" anchor="ctr"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EVA Capability</a:t>
                      </a:r>
                    </a:p>
                  </a:txBody>
                  <a:tcPr marL="12700" marR="12700" marT="12700" marB="127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Yes</a:t>
                      </a:r>
                    </a:p>
                  </a:txBody>
                  <a:tcPr marL="88900" marR="88900" marT="88900" marB="889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FF10">
                        <a:alpha val="64999"/>
                      </a:srgbClr>
                    </a:solidFill>
                  </a:tcPr>
                </a:tc>
              </a:tr>
              <a:tr h="738632"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$180,000</a:t>
                      </a:r>
                    </a:p>
                  </a:txBody>
                  <a:tcPr marL="88900" marR="88900" marT="88900" marB="88900" anchor="ctr"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5FF10">
                        <a:alpha val="64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Cost</a:t>
                      </a:r>
                    </a:p>
                  </a:txBody>
                  <a:tcPr marL="12700" marR="12700" marT="12700" marB="127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2700" marR="8890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Unknown </a:t>
                      </a:r>
                    </a:p>
                    <a:p>
                      <a:pPr marL="127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(Est. $360,000)</a:t>
                      </a:r>
                    </a:p>
                  </a:txBody>
                  <a:tcPr marL="88900" marR="88900" marT="88900" marB="88900" anchor="ctr">
                    <a:lnL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6731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2251" y="2281367"/>
            <a:ext cx="1866448" cy="37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6756400" y="1417835"/>
            <a:ext cx="4368800" cy="69279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Multiply 2"/>
          <p:cNvSpPr/>
          <p:nvPr/>
        </p:nvSpPr>
        <p:spPr>
          <a:xfrm>
            <a:off x="2305799" y="1085886"/>
            <a:ext cx="1499568" cy="1356700"/>
          </a:xfrm>
          <a:prstGeom prst="mathMultiply">
            <a:avLst/>
          </a:prstGeom>
          <a:noFill/>
          <a:ln w="38100">
            <a:solidFill>
              <a:srgbClr val="FF0000">
                <a:alpha val="4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8099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r>
              <a:rPr lang="en" dirty="0" smtClean="0"/>
              <a:t>ECLSS: EVA </a:t>
            </a:r>
            <a:r>
              <a:rPr lang="en" dirty="0"/>
              <a:t>Space Suit </a:t>
            </a:r>
            <a:r>
              <a:rPr lang="en" dirty="0" smtClean="0"/>
              <a:t>Selection</a:t>
            </a:r>
            <a:endParaRPr lang="en" dirty="0"/>
          </a:p>
        </p:txBody>
      </p:sp>
      <p:sp>
        <p:nvSpPr>
          <p:cNvPr id="98" name="Shape 98"/>
          <p:cNvSpPr txBox="1"/>
          <p:nvPr/>
        </p:nvSpPr>
        <p:spPr>
          <a:xfrm>
            <a:off x="484365" y="1436650"/>
            <a:ext cx="3450000" cy="6927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2400" u="sng" dirty="0"/>
              <a:t>EMU (Extravehicular </a:t>
            </a:r>
          </a:p>
          <a:p>
            <a:pPr algn="ctr"/>
            <a:r>
              <a:rPr lang="en" sz="2400" u="sng" dirty="0"/>
              <a:t>Mobility Unit)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636068" y="2224867"/>
            <a:ext cx="3123133" cy="197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400" b="1" dirty="0"/>
              <a:t>- TRL Level 9: Flight Proven</a:t>
            </a:r>
          </a:p>
          <a:p>
            <a:pPr>
              <a:lnSpc>
                <a:spcPct val="115000"/>
              </a:lnSpc>
            </a:pPr>
            <a:r>
              <a:rPr lang="en" sz="1400" dirty="0"/>
              <a:t>- Suit Mass: 55.3 kg</a:t>
            </a:r>
          </a:p>
          <a:p>
            <a:pPr>
              <a:lnSpc>
                <a:spcPct val="115000"/>
              </a:lnSpc>
            </a:pPr>
            <a:r>
              <a:rPr lang="en" sz="1400" dirty="0"/>
              <a:t>- Life Support: PLSS</a:t>
            </a:r>
          </a:p>
          <a:p>
            <a:pPr>
              <a:lnSpc>
                <a:spcPct val="115000"/>
              </a:lnSpc>
            </a:pPr>
            <a:r>
              <a:rPr lang="en" sz="1400" dirty="0"/>
              <a:t>- Nominal EVA Time: 8 hours</a:t>
            </a:r>
          </a:p>
          <a:p>
            <a:pPr>
              <a:lnSpc>
                <a:spcPct val="115000"/>
              </a:lnSpc>
            </a:pPr>
            <a:r>
              <a:rPr lang="en" sz="1400" dirty="0"/>
              <a:t>- EVA Mobility: Moderate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4087100" y="1482433"/>
            <a:ext cx="0" cy="5250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1" name="Shape 101"/>
          <p:cNvCxnSpPr/>
          <p:nvPr/>
        </p:nvCxnSpPr>
        <p:spPr>
          <a:xfrm flipH="1">
            <a:off x="8160165" y="1475433"/>
            <a:ext cx="14000" cy="52648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01" y="4128369"/>
            <a:ext cx="3440667" cy="233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4355989" y="4507348"/>
            <a:ext cx="3855999" cy="197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400" b="1" dirty="0"/>
              <a:t>- TRL Level 7: Demonstrated in</a:t>
            </a:r>
          </a:p>
          <a:p>
            <a:pPr>
              <a:lnSpc>
                <a:spcPct val="115000"/>
              </a:lnSpc>
            </a:pPr>
            <a:r>
              <a:rPr lang="en" sz="1400" b="1" dirty="0"/>
              <a:t>  operational environment</a:t>
            </a:r>
          </a:p>
          <a:p>
            <a:pPr>
              <a:lnSpc>
                <a:spcPct val="115000"/>
              </a:lnSpc>
            </a:pPr>
            <a:r>
              <a:rPr lang="en" sz="1400" b="1" dirty="0"/>
              <a:t>- Suit Mass: 36 kg</a:t>
            </a:r>
          </a:p>
          <a:p>
            <a:pPr>
              <a:lnSpc>
                <a:spcPct val="115000"/>
              </a:lnSpc>
            </a:pPr>
            <a:r>
              <a:rPr lang="en" sz="1400" b="1" dirty="0"/>
              <a:t>- Life Support: PLSS 3.0</a:t>
            </a:r>
          </a:p>
          <a:p>
            <a:pPr>
              <a:lnSpc>
                <a:spcPct val="115000"/>
              </a:lnSpc>
            </a:pPr>
            <a:r>
              <a:rPr lang="en" sz="1400" dirty="0"/>
              <a:t>- Nominal EVA Time: 10 hours</a:t>
            </a:r>
          </a:p>
          <a:p>
            <a:pPr>
              <a:lnSpc>
                <a:spcPct val="115000"/>
              </a:lnSpc>
            </a:pPr>
            <a:r>
              <a:rPr lang="en" sz="1400" dirty="0"/>
              <a:t>- Mobility: Low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5416" y="2357567"/>
            <a:ext cx="3580800" cy="209533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4193335" y="1420682"/>
            <a:ext cx="3811395" cy="6927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2400" u="sng" dirty="0"/>
              <a:t>MACES (Modified ACES) Suit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8263699" y="1420069"/>
            <a:ext cx="3936461" cy="6927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2400" u="sng" dirty="0"/>
              <a:t>Z-3 (Z-Series) Exploration Suit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l="13671" t="25421" r="11984" b="9512"/>
          <a:stretch/>
        </p:blipFill>
        <p:spPr>
          <a:xfrm>
            <a:off x="9150102" y="4507348"/>
            <a:ext cx="1987799" cy="219408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8480469" y="2009867"/>
            <a:ext cx="3855999" cy="197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400" dirty="0"/>
              <a:t>- TRL Level 6: Demonstrated </a:t>
            </a:r>
          </a:p>
          <a:p>
            <a:pPr>
              <a:lnSpc>
                <a:spcPct val="115000"/>
              </a:lnSpc>
            </a:pPr>
            <a:r>
              <a:rPr lang="en" sz="1400" b="1" dirty="0"/>
              <a:t>- Expected TRL Level 9 by 2022</a:t>
            </a:r>
          </a:p>
          <a:p>
            <a:pPr>
              <a:lnSpc>
                <a:spcPct val="115000"/>
              </a:lnSpc>
            </a:pPr>
            <a:r>
              <a:rPr lang="en" sz="1400" dirty="0"/>
              <a:t>- Suit Mass: 65 kg</a:t>
            </a:r>
          </a:p>
          <a:p>
            <a:pPr>
              <a:lnSpc>
                <a:spcPct val="115000"/>
              </a:lnSpc>
            </a:pPr>
            <a:r>
              <a:rPr lang="en" sz="1400" dirty="0"/>
              <a:t>- Life Support: PLSS 3.0</a:t>
            </a:r>
          </a:p>
          <a:p>
            <a:pPr>
              <a:lnSpc>
                <a:spcPct val="115000"/>
              </a:lnSpc>
            </a:pPr>
            <a:r>
              <a:rPr lang="en" sz="1400" b="1" dirty="0"/>
              <a:t>- Nominal EVA Time: 10 hours</a:t>
            </a:r>
          </a:p>
          <a:p>
            <a:pPr>
              <a:lnSpc>
                <a:spcPct val="115000"/>
              </a:lnSpc>
            </a:pPr>
            <a:r>
              <a:rPr lang="en" sz="1400" b="1" dirty="0"/>
              <a:t>- Mobility: High</a:t>
            </a:r>
          </a:p>
          <a:p>
            <a:pPr>
              <a:lnSpc>
                <a:spcPct val="115000"/>
              </a:lnSpc>
            </a:pPr>
            <a:r>
              <a:rPr lang="en" sz="1400" b="1" dirty="0"/>
              <a:t>- Future Mars Exploration Suit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9457" y="1376217"/>
            <a:ext cx="3899043" cy="536401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Parallelogram 1"/>
          <p:cNvSpPr/>
          <p:nvPr/>
        </p:nvSpPr>
        <p:spPr>
          <a:xfrm>
            <a:off x="4658118" y="1215034"/>
            <a:ext cx="2790084" cy="1088089"/>
          </a:xfrm>
          <a:prstGeom prst="parallelogram">
            <a:avLst>
              <a:gd name="adj" fmla="val 191018"/>
            </a:avLst>
          </a:prstGeom>
          <a:noFill/>
          <a:ln w="28575">
            <a:solidFill>
              <a:srgbClr val="FF0000">
                <a:alpha val="4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Parallelogram 15"/>
          <p:cNvSpPr/>
          <p:nvPr/>
        </p:nvSpPr>
        <p:spPr>
          <a:xfrm>
            <a:off x="697959" y="1210401"/>
            <a:ext cx="2790084" cy="1092723"/>
          </a:xfrm>
          <a:prstGeom prst="parallelogram">
            <a:avLst>
              <a:gd name="adj" fmla="val 175224"/>
            </a:avLst>
          </a:prstGeom>
          <a:noFill/>
          <a:ln w="28575">
            <a:solidFill>
              <a:srgbClr val="FF0000">
                <a:alpha val="4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2213451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</a:t>
            </a:r>
            <a:r>
              <a:rPr lang="en-US" dirty="0" smtClean="0"/>
              <a:t>Engineering: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934452" y="1811706"/>
          <a:ext cx="10515600" cy="1854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14112"/>
                <a:gridCol w="91014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Functional</a:t>
                      </a:r>
                      <a:r>
                        <a:rPr lang="en-US" baseline="0" dirty="0" smtClean="0"/>
                        <a:t> Objective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Safely bring and return humans to the ARM asteroid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Characterize the asteroid and its environment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Demonstrate the feasibility of in situ resource use for long term missions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Involve and inspire the public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1167494"/>
            <a:ext cx="10515600" cy="565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of the requirements are driven by four functional objectives:</a:t>
            </a:r>
          </a:p>
        </p:txBody>
      </p:sp>
      <p:graphicFrame>
        <p:nvGraphicFramePr>
          <p:cNvPr id="11" name="Content Placeholder 8"/>
          <p:cNvGraphicFramePr>
            <a:graphicFrameLocks/>
          </p:cNvGraphicFramePr>
          <p:nvPr/>
        </p:nvGraphicFramePr>
        <p:xfrm>
          <a:off x="923223" y="4502150"/>
          <a:ext cx="10515600" cy="1854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14112"/>
                <a:gridCol w="91014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Functional</a:t>
                      </a:r>
                      <a:r>
                        <a:rPr lang="en-US" baseline="0" dirty="0" smtClean="0"/>
                        <a:t> Objective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Safely bring and return humans to the ARM asteroid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Protect the crew from the aerospace environment.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Provide sufficient propulsion capability to meet the science and</a:t>
                      </a:r>
                      <a:r>
                        <a:rPr lang="en-US" sz="1800" b="0" baseline="0" dirty="0" smtClean="0">
                          <a:effectLst/>
                        </a:rPr>
                        <a:t> demonstration objectives.</a:t>
                      </a:r>
                      <a:endParaRPr lang="en-US" sz="1800" b="0" dirty="0" smtClean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Design abort options to minimize crew return delays.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>
          <a:xfrm>
            <a:off x="838199" y="3947591"/>
            <a:ext cx="10515600" cy="565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These functional objectives have children requirements. For example:</a:t>
            </a:r>
          </a:p>
        </p:txBody>
      </p:sp>
    </p:spTree>
    <p:extLst>
      <p:ext uri="{BB962C8B-B14F-4D97-AF65-F5344CB8AC3E}">
        <p14:creationId xmlns:p14="http://schemas.microsoft.com/office/powerpoint/2010/main" val="24196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Engineering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309"/>
            <a:ext cx="4852916" cy="500947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Payload Budget  - Orion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38200" y="1534551"/>
          <a:ext cx="4435128" cy="3122295"/>
        </p:xfrm>
        <a:graphic>
          <a:graphicData uri="http://schemas.openxmlformats.org/drawingml/2006/table">
            <a:tbl>
              <a:tblPr/>
              <a:tblGrid>
                <a:gridCol w="2242282"/>
                <a:gridCol w="984250"/>
                <a:gridCol w="1208596"/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Mass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[t]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Volume[m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7096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1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Fairing, LAS, Docking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Module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 Factors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1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Astronauts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19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Margin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+ Margin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36.82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6395113" y="1058309"/>
            <a:ext cx="4852916" cy="500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Payload Budget - Eureka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691116" y="1519824"/>
          <a:ext cx="6072506" cy="4541520"/>
        </p:xfrm>
        <a:graphic>
          <a:graphicData uri="http://schemas.openxmlformats.org/drawingml/2006/table">
            <a:tbl>
              <a:tblPr/>
              <a:tblGrid>
                <a:gridCol w="2249869"/>
                <a:gridCol w="984250"/>
                <a:gridCol w="1208596"/>
                <a:gridCol w="1629791"/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Mass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[t]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Volume[m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Power avg.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[kW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4192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1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ECLSS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Workspace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GNC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OBDH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Module Structure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14.35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Margin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+ Margin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17.22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293966" y="5167961"/>
          <a:ext cx="3524467" cy="1135380"/>
        </p:xfrm>
        <a:graphic>
          <a:graphicData uri="http://schemas.openxmlformats.org/drawingml/2006/table">
            <a:tbl>
              <a:tblPr/>
              <a:tblGrid>
                <a:gridCol w="1484085"/>
                <a:gridCol w="846138"/>
                <a:gridCol w="1194244"/>
              </a:tblGrid>
              <a:tr h="141923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Mass [t]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Power [kW]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41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51.0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47.2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Margin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+ Margin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54.1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56.7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65400" y="4717143"/>
            <a:ext cx="911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41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493"/>
            <a:ext cx="3635326" cy="5009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Power Budget</a:t>
            </a:r>
          </a:p>
          <a:p>
            <a:r>
              <a:rPr lang="en-US" dirty="0" smtClean="0"/>
              <a:t>Primary and secondary batteries in Eureka</a:t>
            </a:r>
            <a:endParaRPr lang="en-US" dirty="0"/>
          </a:p>
          <a:p>
            <a:r>
              <a:rPr lang="en-US" dirty="0" smtClean="0"/>
              <a:t>Solar array sizing includes required battery charge power</a:t>
            </a:r>
          </a:p>
          <a:p>
            <a:r>
              <a:rPr lang="en-US" dirty="0" smtClean="0"/>
              <a:t>Peaks covered by batteries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473527" y="1485899"/>
          <a:ext cx="7460850" cy="4691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08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36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167493"/>
            <a:ext cx="4240237" cy="5009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Risks related to all subsystems are rated according to the NASA risk management standard.</a:t>
            </a:r>
          </a:p>
          <a:p>
            <a:r>
              <a:rPr lang="en-US" dirty="0" smtClean="0"/>
              <a:t>Mitigation strategies are implemented according to the severity</a:t>
            </a:r>
          </a:p>
          <a:p>
            <a:r>
              <a:rPr lang="en-US" dirty="0" smtClean="0"/>
              <a:t>Almost all critical risks reduced to LOM</a:t>
            </a:r>
          </a:p>
          <a:p>
            <a:pPr marL="0" indent="0">
              <a:buNone/>
            </a:pPr>
            <a:r>
              <a:rPr lang="en-US" i="1" dirty="0" smtClean="0"/>
              <a:t>10: Partial failure of critical system shortly after TLI </a:t>
            </a:r>
            <a:r>
              <a:rPr lang="en-US" i="1" dirty="0" smtClean="0">
                <a:sym typeface="Wingdings" panose="05000000000000000000" pitchFamily="2" charset="2"/>
              </a:rPr>
              <a:t> Trajectories and maneuvers devised to bring crew back to earth</a:t>
            </a:r>
            <a:endParaRPr lang="en-US" i="1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8435" y="1243748"/>
          <a:ext cx="6806680" cy="4153145"/>
        </p:xfrm>
        <a:graphic>
          <a:graphicData uri="http://schemas.openxmlformats.org/drawingml/2006/table">
            <a:tbl>
              <a:tblPr/>
              <a:tblGrid>
                <a:gridCol w="1399040"/>
                <a:gridCol w="1081528"/>
                <a:gridCol w="1081528"/>
                <a:gridCol w="1081528"/>
                <a:gridCol w="1081528"/>
                <a:gridCol w="1081528"/>
              </a:tblGrid>
              <a:tr h="1059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Consequence Index/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Probability Index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609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21/22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609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11/16/17/20/24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609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2/25/26/27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5/6/7/13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609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9/19/28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99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Habitat - Eureka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37</a:t>
            </a:fld>
            <a:endParaRPr lang="en-US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838200" y="1167493"/>
            <a:ext cx="3087203" cy="5009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Inflatable</a:t>
            </a:r>
          </a:p>
          <a:p>
            <a:r>
              <a:rPr lang="en-US" dirty="0" smtClean="0"/>
              <a:t>Based on </a:t>
            </a:r>
            <a:r>
              <a:rPr lang="en-US" dirty="0" err="1" smtClean="0"/>
              <a:t>TransHab</a:t>
            </a:r>
            <a:r>
              <a:rPr lang="en-US" dirty="0" smtClean="0"/>
              <a:t> studies and Bigelow</a:t>
            </a:r>
          </a:p>
          <a:p>
            <a:r>
              <a:rPr lang="en-US" dirty="0" smtClean="0"/>
              <a:t>Mass interpolated from available data</a:t>
            </a:r>
          </a:p>
          <a:p>
            <a:r>
              <a:rPr lang="en-US" dirty="0" smtClean="0"/>
              <a:t>Augments Orion capabilities</a:t>
            </a:r>
          </a:p>
          <a:p>
            <a:r>
              <a:rPr lang="en-US" b="1" dirty="0" smtClean="0"/>
              <a:t>Length:</a:t>
            </a:r>
            <a:r>
              <a:rPr lang="en-US" dirty="0" smtClean="0"/>
              <a:t> 7m</a:t>
            </a:r>
          </a:p>
          <a:p>
            <a:r>
              <a:rPr lang="en-US" b="1" dirty="0" smtClean="0"/>
              <a:t>Diameter:</a:t>
            </a:r>
            <a:r>
              <a:rPr lang="en-US" dirty="0" smtClean="0"/>
              <a:t> 7.5m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3632507" y="1104468"/>
            <a:ext cx="8424664" cy="5300189"/>
            <a:chOff x="2144902" y="1104468"/>
            <a:chExt cx="8424664" cy="530018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000" y="1518383"/>
              <a:ext cx="4106413" cy="4661728"/>
            </a:xfrm>
            <a:prstGeom prst="rect">
              <a:avLst/>
            </a:prstGeom>
          </p:spPr>
        </p:pic>
        <p:sp>
          <p:nvSpPr>
            <p:cNvPr id="30" name="Freeform 29"/>
            <p:cNvSpPr/>
            <p:nvPr/>
          </p:nvSpPr>
          <p:spPr>
            <a:xfrm>
              <a:off x="5892886" y="2419915"/>
              <a:ext cx="741947" cy="394282"/>
            </a:xfrm>
            <a:custGeom>
              <a:avLst/>
              <a:gdLst>
                <a:gd name="connsiteX0" fmla="*/ 5470 w 741947"/>
                <a:gd name="connsiteY0" fmla="*/ 30391 h 394282"/>
                <a:gd name="connsiteX1" fmla="*/ 3089 w 741947"/>
                <a:gd name="connsiteY1" fmla="*/ 375673 h 394282"/>
                <a:gd name="connsiteX2" fmla="*/ 22139 w 741947"/>
                <a:gd name="connsiteY2" fmla="*/ 378054 h 394282"/>
                <a:gd name="connsiteX3" fmla="*/ 100720 w 741947"/>
                <a:gd name="connsiteY3" fmla="*/ 380435 h 394282"/>
                <a:gd name="connsiteX4" fmla="*/ 269789 w 741947"/>
                <a:gd name="connsiteY4" fmla="*/ 385198 h 394282"/>
                <a:gd name="connsiteX5" fmla="*/ 424570 w 741947"/>
                <a:gd name="connsiteY5" fmla="*/ 380435 h 394282"/>
                <a:gd name="connsiteX6" fmla="*/ 560302 w 741947"/>
                <a:gd name="connsiteY6" fmla="*/ 382816 h 394282"/>
                <a:gd name="connsiteX7" fmla="*/ 607927 w 741947"/>
                <a:gd name="connsiteY7" fmla="*/ 387579 h 394282"/>
                <a:gd name="connsiteX8" fmla="*/ 734133 w 741947"/>
                <a:gd name="connsiteY8" fmla="*/ 385198 h 394282"/>
                <a:gd name="connsiteX9" fmla="*/ 731752 w 741947"/>
                <a:gd name="connsiteY9" fmla="*/ 323285 h 394282"/>
                <a:gd name="connsiteX10" fmla="*/ 724608 w 741947"/>
                <a:gd name="connsiteY10" fmla="*/ 285185 h 394282"/>
                <a:gd name="connsiteX11" fmla="*/ 722227 w 741947"/>
                <a:gd name="connsiteY11" fmla="*/ 278041 h 394282"/>
                <a:gd name="connsiteX12" fmla="*/ 715083 w 741947"/>
                <a:gd name="connsiteY12" fmla="*/ 273279 h 394282"/>
                <a:gd name="connsiteX13" fmla="*/ 703177 w 741947"/>
                <a:gd name="connsiteY13" fmla="*/ 261373 h 394282"/>
                <a:gd name="connsiteX14" fmla="*/ 691270 w 741947"/>
                <a:gd name="connsiteY14" fmla="*/ 251848 h 394282"/>
                <a:gd name="connsiteX15" fmla="*/ 684127 w 741947"/>
                <a:gd name="connsiteY15" fmla="*/ 244704 h 394282"/>
                <a:gd name="connsiteX16" fmla="*/ 669839 w 741947"/>
                <a:gd name="connsiteY16" fmla="*/ 237560 h 394282"/>
                <a:gd name="connsiteX17" fmla="*/ 662695 w 741947"/>
                <a:gd name="connsiteY17" fmla="*/ 230416 h 394282"/>
                <a:gd name="connsiteX18" fmla="*/ 655552 w 741947"/>
                <a:gd name="connsiteY18" fmla="*/ 228035 h 394282"/>
                <a:gd name="connsiteX19" fmla="*/ 648408 w 741947"/>
                <a:gd name="connsiteY19" fmla="*/ 223273 h 394282"/>
                <a:gd name="connsiteX20" fmla="*/ 638883 w 741947"/>
                <a:gd name="connsiteY20" fmla="*/ 218510 h 394282"/>
                <a:gd name="connsiteX21" fmla="*/ 624595 w 741947"/>
                <a:gd name="connsiteY21" fmla="*/ 208985 h 394282"/>
                <a:gd name="connsiteX22" fmla="*/ 600783 w 741947"/>
                <a:gd name="connsiteY22" fmla="*/ 201841 h 394282"/>
                <a:gd name="connsiteX23" fmla="*/ 584114 w 741947"/>
                <a:gd name="connsiteY23" fmla="*/ 194698 h 394282"/>
                <a:gd name="connsiteX24" fmla="*/ 574589 w 741947"/>
                <a:gd name="connsiteY24" fmla="*/ 189935 h 394282"/>
                <a:gd name="connsiteX25" fmla="*/ 567445 w 741947"/>
                <a:gd name="connsiteY25" fmla="*/ 187554 h 394282"/>
                <a:gd name="connsiteX26" fmla="*/ 560302 w 741947"/>
                <a:gd name="connsiteY26" fmla="*/ 182791 h 394282"/>
                <a:gd name="connsiteX27" fmla="*/ 538870 w 741947"/>
                <a:gd name="connsiteY27" fmla="*/ 175648 h 394282"/>
                <a:gd name="connsiteX28" fmla="*/ 531727 w 741947"/>
                <a:gd name="connsiteY28" fmla="*/ 173266 h 394282"/>
                <a:gd name="connsiteX29" fmla="*/ 524583 w 741947"/>
                <a:gd name="connsiteY29" fmla="*/ 168504 h 394282"/>
                <a:gd name="connsiteX30" fmla="*/ 507914 w 741947"/>
                <a:gd name="connsiteY30" fmla="*/ 163741 h 394282"/>
                <a:gd name="connsiteX31" fmla="*/ 484102 w 741947"/>
                <a:gd name="connsiteY31" fmla="*/ 151835 h 394282"/>
                <a:gd name="connsiteX32" fmla="*/ 469814 w 741947"/>
                <a:gd name="connsiteY32" fmla="*/ 147073 h 394282"/>
                <a:gd name="connsiteX33" fmla="*/ 462670 w 741947"/>
                <a:gd name="connsiteY33" fmla="*/ 142310 h 394282"/>
                <a:gd name="connsiteX34" fmla="*/ 453145 w 741947"/>
                <a:gd name="connsiteY34" fmla="*/ 139929 h 394282"/>
                <a:gd name="connsiteX35" fmla="*/ 446002 w 741947"/>
                <a:gd name="connsiteY35" fmla="*/ 137548 h 394282"/>
                <a:gd name="connsiteX36" fmla="*/ 436477 w 741947"/>
                <a:gd name="connsiteY36" fmla="*/ 132785 h 394282"/>
                <a:gd name="connsiteX37" fmla="*/ 429333 w 741947"/>
                <a:gd name="connsiteY37" fmla="*/ 128023 h 394282"/>
                <a:gd name="connsiteX38" fmla="*/ 417427 w 741947"/>
                <a:gd name="connsiteY38" fmla="*/ 125641 h 394282"/>
                <a:gd name="connsiteX39" fmla="*/ 410283 w 741947"/>
                <a:gd name="connsiteY39" fmla="*/ 120879 h 394282"/>
                <a:gd name="connsiteX40" fmla="*/ 395995 w 741947"/>
                <a:gd name="connsiteY40" fmla="*/ 116116 h 394282"/>
                <a:gd name="connsiteX41" fmla="*/ 388852 w 741947"/>
                <a:gd name="connsiteY41" fmla="*/ 113735 h 394282"/>
                <a:gd name="connsiteX42" fmla="*/ 372183 w 741947"/>
                <a:gd name="connsiteY42" fmla="*/ 106591 h 394282"/>
                <a:gd name="connsiteX43" fmla="*/ 362658 w 741947"/>
                <a:gd name="connsiteY43" fmla="*/ 101829 h 394282"/>
                <a:gd name="connsiteX44" fmla="*/ 345989 w 741947"/>
                <a:gd name="connsiteY44" fmla="*/ 97066 h 394282"/>
                <a:gd name="connsiteX45" fmla="*/ 338845 w 741947"/>
                <a:gd name="connsiteY45" fmla="*/ 92304 h 394282"/>
                <a:gd name="connsiteX46" fmla="*/ 307889 w 741947"/>
                <a:gd name="connsiteY46" fmla="*/ 85160 h 394282"/>
                <a:gd name="connsiteX47" fmla="*/ 288839 w 741947"/>
                <a:gd name="connsiteY47" fmla="*/ 78016 h 394282"/>
                <a:gd name="connsiteX48" fmla="*/ 281695 w 741947"/>
                <a:gd name="connsiteY48" fmla="*/ 75635 h 394282"/>
                <a:gd name="connsiteX49" fmla="*/ 255502 w 741947"/>
                <a:gd name="connsiteY49" fmla="*/ 68491 h 394282"/>
                <a:gd name="connsiteX50" fmla="*/ 248358 w 741947"/>
                <a:gd name="connsiteY50" fmla="*/ 66110 h 394282"/>
                <a:gd name="connsiteX51" fmla="*/ 231689 w 741947"/>
                <a:gd name="connsiteY51" fmla="*/ 58966 h 394282"/>
                <a:gd name="connsiteX52" fmla="*/ 224545 w 741947"/>
                <a:gd name="connsiteY52" fmla="*/ 56585 h 394282"/>
                <a:gd name="connsiteX53" fmla="*/ 203114 w 741947"/>
                <a:gd name="connsiteY53" fmla="*/ 51823 h 394282"/>
                <a:gd name="connsiteX54" fmla="*/ 193589 w 741947"/>
                <a:gd name="connsiteY54" fmla="*/ 49441 h 394282"/>
                <a:gd name="connsiteX55" fmla="*/ 179302 w 741947"/>
                <a:gd name="connsiteY55" fmla="*/ 47060 h 394282"/>
                <a:gd name="connsiteX56" fmla="*/ 165014 w 741947"/>
                <a:gd name="connsiteY56" fmla="*/ 42298 h 394282"/>
                <a:gd name="connsiteX57" fmla="*/ 155489 w 741947"/>
                <a:gd name="connsiteY57" fmla="*/ 39916 h 394282"/>
                <a:gd name="connsiteX58" fmla="*/ 141202 w 741947"/>
                <a:gd name="connsiteY58" fmla="*/ 37535 h 394282"/>
                <a:gd name="connsiteX59" fmla="*/ 134058 w 741947"/>
                <a:gd name="connsiteY59" fmla="*/ 35154 h 394282"/>
                <a:gd name="connsiteX60" fmla="*/ 100720 w 741947"/>
                <a:gd name="connsiteY60" fmla="*/ 30391 h 394282"/>
                <a:gd name="connsiteX61" fmla="*/ 74527 w 741947"/>
                <a:gd name="connsiteY61" fmla="*/ 25629 h 394282"/>
                <a:gd name="connsiteX62" fmla="*/ 43570 w 741947"/>
                <a:gd name="connsiteY62" fmla="*/ 20866 h 394282"/>
                <a:gd name="connsiteX63" fmla="*/ 5470 w 741947"/>
                <a:gd name="connsiteY63" fmla="*/ 30391 h 39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741947" h="394282">
                  <a:moveTo>
                    <a:pt x="5470" y="30391"/>
                  </a:moveTo>
                  <a:cubicBezTo>
                    <a:pt x="-1277" y="89525"/>
                    <a:pt x="-1433" y="310357"/>
                    <a:pt x="3089" y="375673"/>
                  </a:cubicBezTo>
                  <a:cubicBezTo>
                    <a:pt x="3531" y="382057"/>
                    <a:pt x="15747" y="377742"/>
                    <a:pt x="22139" y="378054"/>
                  </a:cubicBezTo>
                  <a:cubicBezTo>
                    <a:pt x="48314" y="379331"/>
                    <a:pt x="74526" y="379641"/>
                    <a:pt x="100720" y="380435"/>
                  </a:cubicBezTo>
                  <a:cubicBezTo>
                    <a:pt x="167589" y="386007"/>
                    <a:pt x="160816" y="386077"/>
                    <a:pt x="269789" y="385198"/>
                  </a:cubicBezTo>
                  <a:cubicBezTo>
                    <a:pt x="321405" y="384782"/>
                    <a:pt x="424570" y="380435"/>
                    <a:pt x="424570" y="380435"/>
                  </a:cubicBezTo>
                  <a:lnTo>
                    <a:pt x="560302" y="382816"/>
                  </a:lnTo>
                  <a:cubicBezTo>
                    <a:pt x="586530" y="383555"/>
                    <a:pt x="587818" y="384228"/>
                    <a:pt x="607927" y="387579"/>
                  </a:cubicBezTo>
                  <a:cubicBezTo>
                    <a:pt x="649996" y="386785"/>
                    <a:pt x="696791" y="404587"/>
                    <a:pt x="734133" y="385198"/>
                  </a:cubicBezTo>
                  <a:cubicBezTo>
                    <a:pt x="752462" y="375681"/>
                    <a:pt x="732965" y="343902"/>
                    <a:pt x="731752" y="323285"/>
                  </a:cubicBezTo>
                  <a:cubicBezTo>
                    <a:pt x="731053" y="311399"/>
                    <a:pt x="728370" y="296473"/>
                    <a:pt x="724608" y="285185"/>
                  </a:cubicBezTo>
                  <a:cubicBezTo>
                    <a:pt x="723814" y="282804"/>
                    <a:pt x="723795" y="280001"/>
                    <a:pt x="722227" y="278041"/>
                  </a:cubicBezTo>
                  <a:cubicBezTo>
                    <a:pt x="720439" y="275806"/>
                    <a:pt x="717464" y="274866"/>
                    <a:pt x="715083" y="273279"/>
                  </a:cubicBezTo>
                  <a:cubicBezTo>
                    <a:pt x="702381" y="254227"/>
                    <a:pt x="719052" y="277248"/>
                    <a:pt x="703177" y="261373"/>
                  </a:cubicBezTo>
                  <a:cubicBezTo>
                    <a:pt x="692406" y="250602"/>
                    <a:pt x="705177" y="256483"/>
                    <a:pt x="691270" y="251848"/>
                  </a:cubicBezTo>
                  <a:cubicBezTo>
                    <a:pt x="688889" y="249467"/>
                    <a:pt x="686929" y="246572"/>
                    <a:pt x="684127" y="244704"/>
                  </a:cubicBezTo>
                  <a:cubicBezTo>
                    <a:pt x="662641" y="230380"/>
                    <a:pt x="692328" y="256302"/>
                    <a:pt x="669839" y="237560"/>
                  </a:cubicBezTo>
                  <a:cubicBezTo>
                    <a:pt x="667252" y="235404"/>
                    <a:pt x="665497" y="232284"/>
                    <a:pt x="662695" y="230416"/>
                  </a:cubicBezTo>
                  <a:cubicBezTo>
                    <a:pt x="660607" y="229024"/>
                    <a:pt x="657797" y="229157"/>
                    <a:pt x="655552" y="228035"/>
                  </a:cubicBezTo>
                  <a:cubicBezTo>
                    <a:pt x="652992" y="226755"/>
                    <a:pt x="650893" y="224693"/>
                    <a:pt x="648408" y="223273"/>
                  </a:cubicBezTo>
                  <a:cubicBezTo>
                    <a:pt x="645326" y="221512"/>
                    <a:pt x="641927" y="220336"/>
                    <a:pt x="638883" y="218510"/>
                  </a:cubicBezTo>
                  <a:cubicBezTo>
                    <a:pt x="633975" y="215565"/>
                    <a:pt x="630148" y="210373"/>
                    <a:pt x="624595" y="208985"/>
                  </a:cubicBezTo>
                  <a:cubicBezTo>
                    <a:pt x="619268" y="207653"/>
                    <a:pt x="604265" y="204162"/>
                    <a:pt x="600783" y="201841"/>
                  </a:cubicBezTo>
                  <a:cubicBezTo>
                    <a:pt x="590916" y="195264"/>
                    <a:pt x="596415" y="197773"/>
                    <a:pt x="584114" y="194698"/>
                  </a:cubicBezTo>
                  <a:cubicBezTo>
                    <a:pt x="580939" y="193110"/>
                    <a:pt x="577852" y="191333"/>
                    <a:pt x="574589" y="189935"/>
                  </a:cubicBezTo>
                  <a:cubicBezTo>
                    <a:pt x="572282" y="188946"/>
                    <a:pt x="569690" y="188677"/>
                    <a:pt x="567445" y="187554"/>
                  </a:cubicBezTo>
                  <a:cubicBezTo>
                    <a:pt x="564885" y="186274"/>
                    <a:pt x="562917" y="183953"/>
                    <a:pt x="560302" y="182791"/>
                  </a:cubicBezTo>
                  <a:cubicBezTo>
                    <a:pt x="560296" y="182788"/>
                    <a:pt x="542445" y="176840"/>
                    <a:pt x="538870" y="175648"/>
                  </a:cubicBezTo>
                  <a:cubicBezTo>
                    <a:pt x="536489" y="174854"/>
                    <a:pt x="533815" y="174658"/>
                    <a:pt x="531727" y="173266"/>
                  </a:cubicBezTo>
                  <a:cubicBezTo>
                    <a:pt x="529346" y="171679"/>
                    <a:pt x="527214" y="169631"/>
                    <a:pt x="524583" y="168504"/>
                  </a:cubicBezTo>
                  <a:cubicBezTo>
                    <a:pt x="519179" y="166188"/>
                    <a:pt x="513134" y="166641"/>
                    <a:pt x="507914" y="163741"/>
                  </a:cubicBezTo>
                  <a:cubicBezTo>
                    <a:pt x="478355" y="147318"/>
                    <a:pt x="506355" y="158510"/>
                    <a:pt x="484102" y="151835"/>
                  </a:cubicBezTo>
                  <a:cubicBezTo>
                    <a:pt x="479293" y="150393"/>
                    <a:pt x="469814" y="147073"/>
                    <a:pt x="469814" y="147073"/>
                  </a:cubicBezTo>
                  <a:cubicBezTo>
                    <a:pt x="467433" y="145485"/>
                    <a:pt x="465301" y="143437"/>
                    <a:pt x="462670" y="142310"/>
                  </a:cubicBezTo>
                  <a:cubicBezTo>
                    <a:pt x="459662" y="141021"/>
                    <a:pt x="456292" y="140828"/>
                    <a:pt x="453145" y="139929"/>
                  </a:cubicBezTo>
                  <a:cubicBezTo>
                    <a:pt x="450732" y="139240"/>
                    <a:pt x="448309" y="138537"/>
                    <a:pt x="446002" y="137548"/>
                  </a:cubicBezTo>
                  <a:cubicBezTo>
                    <a:pt x="442739" y="136150"/>
                    <a:pt x="439559" y="134546"/>
                    <a:pt x="436477" y="132785"/>
                  </a:cubicBezTo>
                  <a:cubicBezTo>
                    <a:pt x="433992" y="131365"/>
                    <a:pt x="432013" y="129028"/>
                    <a:pt x="429333" y="128023"/>
                  </a:cubicBezTo>
                  <a:cubicBezTo>
                    <a:pt x="425543" y="126602"/>
                    <a:pt x="421396" y="126435"/>
                    <a:pt x="417427" y="125641"/>
                  </a:cubicBezTo>
                  <a:cubicBezTo>
                    <a:pt x="415046" y="124054"/>
                    <a:pt x="412898" y="122041"/>
                    <a:pt x="410283" y="120879"/>
                  </a:cubicBezTo>
                  <a:cubicBezTo>
                    <a:pt x="405695" y="118840"/>
                    <a:pt x="400758" y="117704"/>
                    <a:pt x="395995" y="116116"/>
                  </a:cubicBezTo>
                  <a:cubicBezTo>
                    <a:pt x="393614" y="115322"/>
                    <a:pt x="391097" y="114857"/>
                    <a:pt x="388852" y="113735"/>
                  </a:cubicBezTo>
                  <a:cubicBezTo>
                    <a:pt x="357264" y="97942"/>
                    <a:pt x="396709" y="117102"/>
                    <a:pt x="372183" y="106591"/>
                  </a:cubicBezTo>
                  <a:cubicBezTo>
                    <a:pt x="368920" y="105193"/>
                    <a:pt x="365921" y="103227"/>
                    <a:pt x="362658" y="101829"/>
                  </a:cubicBezTo>
                  <a:cubicBezTo>
                    <a:pt x="357879" y="99781"/>
                    <a:pt x="350817" y="98273"/>
                    <a:pt x="345989" y="97066"/>
                  </a:cubicBezTo>
                  <a:cubicBezTo>
                    <a:pt x="343608" y="95479"/>
                    <a:pt x="341535" y="93282"/>
                    <a:pt x="338845" y="92304"/>
                  </a:cubicBezTo>
                  <a:cubicBezTo>
                    <a:pt x="331819" y="89749"/>
                    <a:pt x="316351" y="86852"/>
                    <a:pt x="307889" y="85160"/>
                  </a:cubicBezTo>
                  <a:cubicBezTo>
                    <a:pt x="296130" y="77321"/>
                    <a:pt x="305316" y="82136"/>
                    <a:pt x="288839" y="78016"/>
                  </a:cubicBezTo>
                  <a:cubicBezTo>
                    <a:pt x="286404" y="77407"/>
                    <a:pt x="284130" y="76244"/>
                    <a:pt x="281695" y="75635"/>
                  </a:cubicBezTo>
                  <a:cubicBezTo>
                    <a:pt x="254771" y="68905"/>
                    <a:pt x="286151" y="78708"/>
                    <a:pt x="255502" y="68491"/>
                  </a:cubicBezTo>
                  <a:cubicBezTo>
                    <a:pt x="253121" y="67697"/>
                    <a:pt x="250447" y="67502"/>
                    <a:pt x="248358" y="66110"/>
                  </a:cubicBezTo>
                  <a:cubicBezTo>
                    <a:pt x="237483" y="58861"/>
                    <a:pt x="245142" y="62810"/>
                    <a:pt x="231689" y="58966"/>
                  </a:cubicBezTo>
                  <a:cubicBezTo>
                    <a:pt x="229275" y="58276"/>
                    <a:pt x="226959" y="57275"/>
                    <a:pt x="224545" y="56585"/>
                  </a:cubicBezTo>
                  <a:cubicBezTo>
                    <a:pt x="214375" y="53680"/>
                    <a:pt x="214171" y="54280"/>
                    <a:pt x="203114" y="51823"/>
                  </a:cubicBezTo>
                  <a:cubicBezTo>
                    <a:pt x="199919" y="51113"/>
                    <a:pt x="196798" y="50083"/>
                    <a:pt x="193589" y="49441"/>
                  </a:cubicBezTo>
                  <a:cubicBezTo>
                    <a:pt x="188855" y="48494"/>
                    <a:pt x="183986" y="48231"/>
                    <a:pt x="179302" y="47060"/>
                  </a:cubicBezTo>
                  <a:cubicBezTo>
                    <a:pt x="174432" y="45843"/>
                    <a:pt x="169884" y="43516"/>
                    <a:pt x="165014" y="42298"/>
                  </a:cubicBezTo>
                  <a:cubicBezTo>
                    <a:pt x="161839" y="41504"/>
                    <a:pt x="158698" y="40558"/>
                    <a:pt x="155489" y="39916"/>
                  </a:cubicBezTo>
                  <a:cubicBezTo>
                    <a:pt x="150755" y="38969"/>
                    <a:pt x="145915" y="38582"/>
                    <a:pt x="141202" y="37535"/>
                  </a:cubicBezTo>
                  <a:cubicBezTo>
                    <a:pt x="138752" y="36991"/>
                    <a:pt x="136530" y="35590"/>
                    <a:pt x="134058" y="35154"/>
                  </a:cubicBezTo>
                  <a:cubicBezTo>
                    <a:pt x="123003" y="33203"/>
                    <a:pt x="111610" y="33113"/>
                    <a:pt x="100720" y="30391"/>
                  </a:cubicBezTo>
                  <a:cubicBezTo>
                    <a:pt x="84424" y="26317"/>
                    <a:pt x="96709" y="29041"/>
                    <a:pt x="74527" y="25629"/>
                  </a:cubicBezTo>
                  <a:cubicBezTo>
                    <a:pt x="31467" y="19005"/>
                    <a:pt x="92029" y="27791"/>
                    <a:pt x="43570" y="20866"/>
                  </a:cubicBezTo>
                  <a:cubicBezTo>
                    <a:pt x="28144" y="15724"/>
                    <a:pt x="12217" y="-28743"/>
                    <a:pt x="5470" y="30391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flipV="1">
              <a:off x="5892886" y="4959349"/>
              <a:ext cx="741947" cy="450849"/>
            </a:xfrm>
            <a:custGeom>
              <a:avLst/>
              <a:gdLst>
                <a:gd name="connsiteX0" fmla="*/ 5470 w 741947"/>
                <a:gd name="connsiteY0" fmla="*/ 30391 h 394282"/>
                <a:gd name="connsiteX1" fmla="*/ 3089 w 741947"/>
                <a:gd name="connsiteY1" fmla="*/ 375673 h 394282"/>
                <a:gd name="connsiteX2" fmla="*/ 22139 w 741947"/>
                <a:gd name="connsiteY2" fmla="*/ 378054 h 394282"/>
                <a:gd name="connsiteX3" fmla="*/ 100720 w 741947"/>
                <a:gd name="connsiteY3" fmla="*/ 380435 h 394282"/>
                <a:gd name="connsiteX4" fmla="*/ 269789 w 741947"/>
                <a:gd name="connsiteY4" fmla="*/ 385198 h 394282"/>
                <a:gd name="connsiteX5" fmla="*/ 424570 w 741947"/>
                <a:gd name="connsiteY5" fmla="*/ 380435 h 394282"/>
                <a:gd name="connsiteX6" fmla="*/ 560302 w 741947"/>
                <a:gd name="connsiteY6" fmla="*/ 382816 h 394282"/>
                <a:gd name="connsiteX7" fmla="*/ 607927 w 741947"/>
                <a:gd name="connsiteY7" fmla="*/ 387579 h 394282"/>
                <a:gd name="connsiteX8" fmla="*/ 734133 w 741947"/>
                <a:gd name="connsiteY8" fmla="*/ 385198 h 394282"/>
                <a:gd name="connsiteX9" fmla="*/ 731752 w 741947"/>
                <a:gd name="connsiteY9" fmla="*/ 323285 h 394282"/>
                <a:gd name="connsiteX10" fmla="*/ 724608 w 741947"/>
                <a:gd name="connsiteY10" fmla="*/ 285185 h 394282"/>
                <a:gd name="connsiteX11" fmla="*/ 722227 w 741947"/>
                <a:gd name="connsiteY11" fmla="*/ 278041 h 394282"/>
                <a:gd name="connsiteX12" fmla="*/ 715083 w 741947"/>
                <a:gd name="connsiteY12" fmla="*/ 273279 h 394282"/>
                <a:gd name="connsiteX13" fmla="*/ 703177 w 741947"/>
                <a:gd name="connsiteY13" fmla="*/ 261373 h 394282"/>
                <a:gd name="connsiteX14" fmla="*/ 691270 w 741947"/>
                <a:gd name="connsiteY14" fmla="*/ 251848 h 394282"/>
                <a:gd name="connsiteX15" fmla="*/ 684127 w 741947"/>
                <a:gd name="connsiteY15" fmla="*/ 244704 h 394282"/>
                <a:gd name="connsiteX16" fmla="*/ 669839 w 741947"/>
                <a:gd name="connsiteY16" fmla="*/ 237560 h 394282"/>
                <a:gd name="connsiteX17" fmla="*/ 662695 w 741947"/>
                <a:gd name="connsiteY17" fmla="*/ 230416 h 394282"/>
                <a:gd name="connsiteX18" fmla="*/ 655552 w 741947"/>
                <a:gd name="connsiteY18" fmla="*/ 228035 h 394282"/>
                <a:gd name="connsiteX19" fmla="*/ 648408 w 741947"/>
                <a:gd name="connsiteY19" fmla="*/ 223273 h 394282"/>
                <a:gd name="connsiteX20" fmla="*/ 638883 w 741947"/>
                <a:gd name="connsiteY20" fmla="*/ 218510 h 394282"/>
                <a:gd name="connsiteX21" fmla="*/ 624595 w 741947"/>
                <a:gd name="connsiteY21" fmla="*/ 208985 h 394282"/>
                <a:gd name="connsiteX22" fmla="*/ 600783 w 741947"/>
                <a:gd name="connsiteY22" fmla="*/ 201841 h 394282"/>
                <a:gd name="connsiteX23" fmla="*/ 584114 w 741947"/>
                <a:gd name="connsiteY23" fmla="*/ 194698 h 394282"/>
                <a:gd name="connsiteX24" fmla="*/ 574589 w 741947"/>
                <a:gd name="connsiteY24" fmla="*/ 189935 h 394282"/>
                <a:gd name="connsiteX25" fmla="*/ 567445 w 741947"/>
                <a:gd name="connsiteY25" fmla="*/ 187554 h 394282"/>
                <a:gd name="connsiteX26" fmla="*/ 560302 w 741947"/>
                <a:gd name="connsiteY26" fmla="*/ 182791 h 394282"/>
                <a:gd name="connsiteX27" fmla="*/ 538870 w 741947"/>
                <a:gd name="connsiteY27" fmla="*/ 175648 h 394282"/>
                <a:gd name="connsiteX28" fmla="*/ 531727 w 741947"/>
                <a:gd name="connsiteY28" fmla="*/ 173266 h 394282"/>
                <a:gd name="connsiteX29" fmla="*/ 524583 w 741947"/>
                <a:gd name="connsiteY29" fmla="*/ 168504 h 394282"/>
                <a:gd name="connsiteX30" fmla="*/ 507914 w 741947"/>
                <a:gd name="connsiteY30" fmla="*/ 163741 h 394282"/>
                <a:gd name="connsiteX31" fmla="*/ 484102 w 741947"/>
                <a:gd name="connsiteY31" fmla="*/ 151835 h 394282"/>
                <a:gd name="connsiteX32" fmla="*/ 469814 w 741947"/>
                <a:gd name="connsiteY32" fmla="*/ 147073 h 394282"/>
                <a:gd name="connsiteX33" fmla="*/ 462670 w 741947"/>
                <a:gd name="connsiteY33" fmla="*/ 142310 h 394282"/>
                <a:gd name="connsiteX34" fmla="*/ 453145 w 741947"/>
                <a:gd name="connsiteY34" fmla="*/ 139929 h 394282"/>
                <a:gd name="connsiteX35" fmla="*/ 446002 w 741947"/>
                <a:gd name="connsiteY35" fmla="*/ 137548 h 394282"/>
                <a:gd name="connsiteX36" fmla="*/ 436477 w 741947"/>
                <a:gd name="connsiteY36" fmla="*/ 132785 h 394282"/>
                <a:gd name="connsiteX37" fmla="*/ 429333 w 741947"/>
                <a:gd name="connsiteY37" fmla="*/ 128023 h 394282"/>
                <a:gd name="connsiteX38" fmla="*/ 417427 w 741947"/>
                <a:gd name="connsiteY38" fmla="*/ 125641 h 394282"/>
                <a:gd name="connsiteX39" fmla="*/ 410283 w 741947"/>
                <a:gd name="connsiteY39" fmla="*/ 120879 h 394282"/>
                <a:gd name="connsiteX40" fmla="*/ 395995 w 741947"/>
                <a:gd name="connsiteY40" fmla="*/ 116116 h 394282"/>
                <a:gd name="connsiteX41" fmla="*/ 388852 w 741947"/>
                <a:gd name="connsiteY41" fmla="*/ 113735 h 394282"/>
                <a:gd name="connsiteX42" fmla="*/ 372183 w 741947"/>
                <a:gd name="connsiteY42" fmla="*/ 106591 h 394282"/>
                <a:gd name="connsiteX43" fmla="*/ 362658 w 741947"/>
                <a:gd name="connsiteY43" fmla="*/ 101829 h 394282"/>
                <a:gd name="connsiteX44" fmla="*/ 345989 w 741947"/>
                <a:gd name="connsiteY44" fmla="*/ 97066 h 394282"/>
                <a:gd name="connsiteX45" fmla="*/ 338845 w 741947"/>
                <a:gd name="connsiteY45" fmla="*/ 92304 h 394282"/>
                <a:gd name="connsiteX46" fmla="*/ 307889 w 741947"/>
                <a:gd name="connsiteY46" fmla="*/ 85160 h 394282"/>
                <a:gd name="connsiteX47" fmla="*/ 288839 w 741947"/>
                <a:gd name="connsiteY47" fmla="*/ 78016 h 394282"/>
                <a:gd name="connsiteX48" fmla="*/ 281695 w 741947"/>
                <a:gd name="connsiteY48" fmla="*/ 75635 h 394282"/>
                <a:gd name="connsiteX49" fmla="*/ 255502 w 741947"/>
                <a:gd name="connsiteY49" fmla="*/ 68491 h 394282"/>
                <a:gd name="connsiteX50" fmla="*/ 248358 w 741947"/>
                <a:gd name="connsiteY50" fmla="*/ 66110 h 394282"/>
                <a:gd name="connsiteX51" fmla="*/ 231689 w 741947"/>
                <a:gd name="connsiteY51" fmla="*/ 58966 h 394282"/>
                <a:gd name="connsiteX52" fmla="*/ 224545 w 741947"/>
                <a:gd name="connsiteY52" fmla="*/ 56585 h 394282"/>
                <a:gd name="connsiteX53" fmla="*/ 203114 w 741947"/>
                <a:gd name="connsiteY53" fmla="*/ 51823 h 394282"/>
                <a:gd name="connsiteX54" fmla="*/ 193589 w 741947"/>
                <a:gd name="connsiteY54" fmla="*/ 49441 h 394282"/>
                <a:gd name="connsiteX55" fmla="*/ 179302 w 741947"/>
                <a:gd name="connsiteY55" fmla="*/ 47060 h 394282"/>
                <a:gd name="connsiteX56" fmla="*/ 165014 w 741947"/>
                <a:gd name="connsiteY56" fmla="*/ 42298 h 394282"/>
                <a:gd name="connsiteX57" fmla="*/ 155489 w 741947"/>
                <a:gd name="connsiteY57" fmla="*/ 39916 h 394282"/>
                <a:gd name="connsiteX58" fmla="*/ 141202 w 741947"/>
                <a:gd name="connsiteY58" fmla="*/ 37535 h 394282"/>
                <a:gd name="connsiteX59" fmla="*/ 134058 w 741947"/>
                <a:gd name="connsiteY59" fmla="*/ 35154 h 394282"/>
                <a:gd name="connsiteX60" fmla="*/ 100720 w 741947"/>
                <a:gd name="connsiteY60" fmla="*/ 30391 h 394282"/>
                <a:gd name="connsiteX61" fmla="*/ 74527 w 741947"/>
                <a:gd name="connsiteY61" fmla="*/ 25629 h 394282"/>
                <a:gd name="connsiteX62" fmla="*/ 43570 w 741947"/>
                <a:gd name="connsiteY62" fmla="*/ 20866 h 394282"/>
                <a:gd name="connsiteX63" fmla="*/ 5470 w 741947"/>
                <a:gd name="connsiteY63" fmla="*/ 30391 h 39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741947" h="394282">
                  <a:moveTo>
                    <a:pt x="5470" y="30391"/>
                  </a:moveTo>
                  <a:cubicBezTo>
                    <a:pt x="-1277" y="89525"/>
                    <a:pt x="-1433" y="310357"/>
                    <a:pt x="3089" y="375673"/>
                  </a:cubicBezTo>
                  <a:cubicBezTo>
                    <a:pt x="3531" y="382057"/>
                    <a:pt x="15747" y="377742"/>
                    <a:pt x="22139" y="378054"/>
                  </a:cubicBezTo>
                  <a:cubicBezTo>
                    <a:pt x="48314" y="379331"/>
                    <a:pt x="74526" y="379641"/>
                    <a:pt x="100720" y="380435"/>
                  </a:cubicBezTo>
                  <a:cubicBezTo>
                    <a:pt x="167589" y="386007"/>
                    <a:pt x="160816" y="386077"/>
                    <a:pt x="269789" y="385198"/>
                  </a:cubicBezTo>
                  <a:cubicBezTo>
                    <a:pt x="321405" y="384782"/>
                    <a:pt x="424570" y="380435"/>
                    <a:pt x="424570" y="380435"/>
                  </a:cubicBezTo>
                  <a:lnTo>
                    <a:pt x="560302" y="382816"/>
                  </a:lnTo>
                  <a:cubicBezTo>
                    <a:pt x="586530" y="383555"/>
                    <a:pt x="587818" y="384228"/>
                    <a:pt x="607927" y="387579"/>
                  </a:cubicBezTo>
                  <a:cubicBezTo>
                    <a:pt x="649996" y="386785"/>
                    <a:pt x="696791" y="404587"/>
                    <a:pt x="734133" y="385198"/>
                  </a:cubicBezTo>
                  <a:cubicBezTo>
                    <a:pt x="752462" y="375681"/>
                    <a:pt x="732965" y="343902"/>
                    <a:pt x="731752" y="323285"/>
                  </a:cubicBezTo>
                  <a:cubicBezTo>
                    <a:pt x="731053" y="311399"/>
                    <a:pt x="728370" y="296473"/>
                    <a:pt x="724608" y="285185"/>
                  </a:cubicBezTo>
                  <a:cubicBezTo>
                    <a:pt x="723814" y="282804"/>
                    <a:pt x="723795" y="280001"/>
                    <a:pt x="722227" y="278041"/>
                  </a:cubicBezTo>
                  <a:cubicBezTo>
                    <a:pt x="720439" y="275806"/>
                    <a:pt x="717464" y="274866"/>
                    <a:pt x="715083" y="273279"/>
                  </a:cubicBezTo>
                  <a:cubicBezTo>
                    <a:pt x="702381" y="254227"/>
                    <a:pt x="719052" y="277248"/>
                    <a:pt x="703177" y="261373"/>
                  </a:cubicBezTo>
                  <a:cubicBezTo>
                    <a:pt x="692406" y="250602"/>
                    <a:pt x="705177" y="256483"/>
                    <a:pt x="691270" y="251848"/>
                  </a:cubicBezTo>
                  <a:cubicBezTo>
                    <a:pt x="688889" y="249467"/>
                    <a:pt x="686929" y="246572"/>
                    <a:pt x="684127" y="244704"/>
                  </a:cubicBezTo>
                  <a:cubicBezTo>
                    <a:pt x="662641" y="230380"/>
                    <a:pt x="692328" y="256302"/>
                    <a:pt x="669839" y="237560"/>
                  </a:cubicBezTo>
                  <a:cubicBezTo>
                    <a:pt x="667252" y="235404"/>
                    <a:pt x="665497" y="232284"/>
                    <a:pt x="662695" y="230416"/>
                  </a:cubicBezTo>
                  <a:cubicBezTo>
                    <a:pt x="660607" y="229024"/>
                    <a:pt x="657797" y="229157"/>
                    <a:pt x="655552" y="228035"/>
                  </a:cubicBezTo>
                  <a:cubicBezTo>
                    <a:pt x="652992" y="226755"/>
                    <a:pt x="650893" y="224693"/>
                    <a:pt x="648408" y="223273"/>
                  </a:cubicBezTo>
                  <a:cubicBezTo>
                    <a:pt x="645326" y="221512"/>
                    <a:pt x="641927" y="220336"/>
                    <a:pt x="638883" y="218510"/>
                  </a:cubicBezTo>
                  <a:cubicBezTo>
                    <a:pt x="633975" y="215565"/>
                    <a:pt x="630148" y="210373"/>
                    <a:pt x="624595" y="208985"/>
                  </a:cubicBezTo>
                  <a:cubicBezTo>
                    <a:pt x="619268" y="207653"/>
                    <a:pt x="604265" y="204162"/>
                    <a:pt x="600783" y="201841"/>
                  </a:cubicBezTo>
                  <a:cubicBezTo>
                    <a:pt x="590916" y="195264"/>
                    <a:pt x="596415" y="197773"/>
                    <a:pt x="584114" y="194698"/>
                  </a:cubicBezTo>
                  <a:cubicBezTo>
                    <a:pt x="580939" y="193110"/>
                    <a:pt x="577852" y="191333"/>
                    <a:pt x="574589" y="189935"/>
                  </a:cubicBezTo>
                  <a:cubicBezTo>
                    <a:pt x="572282" y="188946"/>
                    <a:pt x="569690" y="188677"/>
                    <a:pt x="567445" y="187554"/>
                  </a:cubicBezTo>
                  <a:cubicBezTo>
                    <a:pt x="564885" y="186274"/>
                    <a:pt x="562917" y="183953"/>
                    <a:pt x="560302" y="182791"/>
                  </a:cubicBezTo>
                  <a:cubicBezTo>
                    <a:pt x="560296" y="182788"/>
                    <a:pt x="542445" y="176840"/>
                    <a:pt x="538870" y="175648"/>
                  </a:cubicBezTo>
                  <a:cubicBezTo>
                    <a:pt x="536489" y="174854"/>
                    <a:pt x="533815" y="174658"/>
                    <a:pt x="531727" y="173266"/>
                  </a:cubicBezTo>
                  <a:cubicBezTo>
                    <a:pt x="529346" y="171679"/>
                    <a:pt x="527214" y="169631"/>
                    <a:pt x="524583" y="168504"/>
                  </a:cubicBezTo>
                  <a:cubicBezTo>
                    <a:pt x="519179" y="166188"/>
                    <a:pt x="513134" y="166641"/>
                    <a:pt x="507914" y="163741"/>
                  </a:cubicBezTo>
                  <a:cubicBezTo>
                    <a:pt x="478355" y="147318"/>
                    <a:pt x="506355" y="158510"/>
                    <a:pt x="484102" y="151835"/>
                  </a:cubicBezTo>
                  <a:cubicBezTo>
                    <a:pt x="479293" y="150393"/>
                    <a:pt x="469814" y="147073"/>
                    <a:pt x="469814" y="147073"/>
                  </a:cubicBezTo>
                  <a:cubicBezTo>
                    <a:pt x="467433" y="145485"/>
                    <a:pt x="465301" y="143437"/>
                    <a:pt x="462670" y="142310"/>
                  </a:cubicBezTo>
                  <a:cubicBezTo>
                    <a:pt x="459662" y="141021"/>
                    <a:pt x="456292" y="140828"/>
                    <a:pt x="453145" y="139929"/>
                  </a:cubicBezTo>
                  <a:cubicBezTo>
                    <a:pt x="450732" y="139240"/>
                    <a:pt x="448309" y="138537"/>
                    <a:pt x="446002" y="137548"/>
                  </a:cubicBezTo>
                  <a:cubicBezTo>
                    <a:pt x="442739" y="136150"/>
                    <a:pt x="439559" y="134546"/>
                    <a:pt x="436477" y="132785"/>
                  </a:cubicBezTo>
                  <a:cubicBezTo>
                    <a:pt x="433992" y="131365"/>
                    <a:pt x="432013" y="129028"/>
                    <a:pt x="429333" y="128023"/>
                  </a:cubicBezTo>
                  <a:cubicBezTo>
                    <a:pt x="425543" y="126602"/>
                    <a:pt x="421396" y="126435"/>
                    <a:pt x="417427" y="125641"/>
                  </a:cubicBezTo>
                  <a:cubicBezTo>
                    <a:pt x="415046" y="124054"/>
                    <a:pt x="412898" y="122041"/>
                    <a:pt x="410283" y="120879"/>
                  </a:cubicBezTo>
                  <a:cubicBezTo>
                    <a:pt x="405695" y="118840"/>
                    <a:pt x="400758" y="117704"/>
                    <a:pt x="395995" y="116116"/>
                  </a:cubicBezTo>
                  <a:cubicBezTo>
                    <a:pt x="393614" y="115322"/>
                    <a:pt x="391097" y="114857"/>
                    <a:pt x="388852" y="113735"/>
                  </a:cubicBezTo>
                  <a:cubicBezTo>
                    <a:pt x="357264" y="97942"/>
                    <a:pt x="396709" y="117102"/>
                    <a:pt x="372183" y="106591"/>
                  </a:cubicBezTo>
                  <a:cubicBezTo>
                    <a:pt x="368920" y="105193"/>
                    <a:pt x="365921" y="103227"/>
                    <a:pt x="362658" y="101829"/>
                  </a:cubicBezTo>
                  <a:cubicBezTo>
                    <a:pt x="357879" y="99781"/>
                    <a:pt x="350817" y="98273"/>
                    <a:pt x="345989" y="97066"/>
                  </a:cubicBezTo>
                  <a:cubicBezTo>
                    <a:pt x="343608" y="95479"/>
                    <a:pt x="341535" y="93282"/>
                    <a:pt x="338845" y="92304"/>
                  </a:cubicBezTo>
                  <a:cubicBezTo>
                    <a:pt x="331819" y="89749"/>
                    <a:pt x="316351" y="86852"/>
                    <a:pt x="307889" y="85160"/>
                  </a:cubicBezTo>
                  <a:cubicBezTo>
                    <a:pt x="296130" y="77321"/>
                    <a:pt x="305316" y="82136"/>
                    <a:pt x="288839" y="78016"/>
                  </a:cubicBezTo>
                  <a:cubicBezTo>
                    <a:pt x="286404" y="77407"/>
                    <a:pt x="284130" y="76244"/>
                    <a:pt x="281695" y="75635"/>
                  </a:cubicBezTo>
                  <a:cubicBezTo>
                    <a:pt x="254771" y="68905"/>
                    <a:pt x="286151" y="78708"/>
                    <a:pt x="255502" y="68491"/>
                  </a:cubicBezTo>
                  <a:cubicBezTo>
                    <a:pt x="253121" y="67697"/>
                    <a:pt x="250447" y="67502"/>
                    <a:pt x="248358" y="66110"/>
                  </a:cubicBezTo>
                  <a:cubicBezTo>
                    <a:pt x="237483" y="58861"/>
                    <a:pt x="245142" y="62810"/>
                    <a:pt x="231689" y="58966"/>
                  </a:cubicBezTo>
                  <a:cubicBezTo>
                    <a:pt x="229275" y="58276"/>
                    <a:pt x="226959" y="57275"/>
                    <a:pt x="224545" y="56585"/>
                  </a:cubicBezTo>
                  <a:cubicBezTo>
                    <a:pt x="214375" y="53680"/>
                    <a:pt x="214171" y="54280"/>
                    <a:pt x="203114" y="51823"/>
                  </a:cubicBezTo>
                  <a:cubicBezTo>
                    <a:pt x="199919" y="51113"/>
                    <a:pt x="196798" y="50083"/>
                    <a:pt x="193589" y="49441"/>
                  </a:cubicBezTo>
                  <a:cubicBezTo>
                    <a:pt x="188855" y="48494"/>
                    <a:pt x="183986" y="48231"/>
                    <a:pt x="179302" y="47060"/>
                  </a:cubicBezTo>
                  <a:cubicBezTo>
                    <a:pt x="174432" y="45843"/>
                    <a:pt x="169884" y="43516"/>
                    <a:pt x="165014" y="42298"/>
                  </a:cubicBezTo>
                  <a:cubicBezTo>
                    <a:pt x="161839" y="41504"/>
                    <a:pt x="158698" y="40558"/>
                    <a:pt x="155489" y="39916"/>
                  </a:cubicBezTo>
                  <a:cubicBezTo>
                    <a:pt x="150755" y="38969"/>
                    <a:pt x="145915" y="38582"/>
                    <a:pt x="141202" y="37535"/>
                  </a:cubicBezTo>
                  <a:cubicBezTo>
                    <a:pt x="138752" y="36991"/>
                    <a:pt x="136530" y="35590"/>
                    <a:pt x="134058" y="35154"/>
                  </a:cubicBezTo>
                  <a:cubicBezTo>
                    <a:pt x="123003" y="33203"/>
                    <a:pt x="111610" y="33113"/>
                    <a:pt x="100720" y="30391"/>
                  </a:cubicBezTo>
                  <a:cubicBezTo>
                    <a:pt x="84424" y="26317"/>
                    <a:pt x="96709" y="29041"/>
                    <a:pt x="74527" y="25629"/>
                  </a:cubicBezTo>
                  <a:cubicBezTo>
                    <a:pt x="31467" y="19005"/>
                    <a:pt x="92029" y="27791"/>
                    <a:pt x="43570" y="20866"/>
                  </a:cubicBezTo>
                  <a:cubicBezTo>
                    <a:pt x="28144" y="15724"/>
                    <a:pt x="12217" y="-28743"/>
                    <a:pt x="5470" y="30391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 title="fasfafa"/>
            <p:cNvCxnSpPr/>
            <p:nvPr/>
          </p:nvCxnSpPr>
          <p:spPr>
            <a:xfrm flipH="1">
              <a:off x="6263860" y="1578719"/>
              <a:ext cx="854384" cy="10383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712995" y="1104468"/>
              <a:ext cx="1729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 Shelter Area</a:t>
              </a:r>
              <a:endParaRPr lang="en-US" dirty="0"/>
            </a:p>
          </p:txBody>
        </p:sp>
        <p:cxnSp>
          <p:nvCxnSpPr>
            <p:cNvPr id="34" name="Straight Arrow Connector 33" title="fasfafa"/>
            <p:cNvCxnSpPr/>
            <p:nvPr/>
          </p:nvCxnSpPr>
          <p:spPr>
            <a:xfrm flipH="1">
              <a:off x="6108641" y="2617056"/>
              <a:ext cx="2152394" cy="12834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821506" y="1930845"/>
              <a:ext cx="27480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48m</a:t>
              </a:r>
              <a:r>
                <a:rPr lang="en-US" baseline="30000" dirty="0" smtClean="0"/>
                <a:t>3</a:t>
              </a:r>
              <a:r>
                <a:rPr lang="en-US" dirty="0" smtClean="0"/>
                <a:t> in center axis</a:t>
              </a:r>
            </a:p>
            <a:p>
              <a:r>
                <a:rPr lang="en-US" dirty="0" smtClean="0"/>
                <a:t>for instruments/equipment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44902" y="2444864"/>
              <a:ext cx="2266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40m</a:t>
              </a:r>
              <a:r>
                <a:rPr lang="en-US" baseline="30000" dirty="0" smtClean="0"/>
                <a:t>3</a:t>
              </a:r>
              <a:r>
                <a:rPr lang="en-US" dirty="0" smtClean="0"/>
                <a:t> additional space</a:t>
              </a:r>
              <a:endParaRPr lang="en-US" dirty="0"/>
            </a:p>
          </p:txBody>
        </p:sp>
        <p:cxnSp>
          <p:nvCxnSpPr>
            <p:cNvPr id="37" name="Straight Arrow Connector 36" title="fasfafa"/>
            <p:cNvCxnSpPr/>
            <p:nvPr/>
          </p:nvCxnSpPr>
          <p:spPr>
            <a:xfrm>
              <a:off x="3973378" y="2814196"/>
              <a:ext cx="1008197" cy="6814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352140" y="1394053"/>
              <a:ext cx="2574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0.5m thick inflatable skin</a:t>
              </a:r>
              <a:endParaRPr lang="en-US" dirty="0"/>
            </a:p>
          </p:txBody>
        </p:sp>
        <p:cxnSp>
          <p:nvCxnSpPr>
            <p:cNvPr id="39" name="Straight Arrow Connector 38" title="fasfafa"/>
            <p:cNvCxnSpPr/>
            <p:nvPr/>
          </p:nvCxnSpPr>
          <p:spPr>
            <a:xfrm>
              <a:off x="3918815" y="1763385"/>
              <a:ext cx="1008197" cy="6814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767263" y="3626173"/>
              <a:ext cx="376237" cy="476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767262" y="4222431"/>
              <a:ext cx="376237" cy="476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 title="fasfafa"/>
            <p:cNvCxnSpPr/>
            <p:nvPr/>
          </p:nvCxnSpPr>
          <p:spPr>
            <a:xfrm flipH="1">
              <a:off x="7373306" y="3300041"/>
              <a:ext cx="1500369" cy="9033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048194" y="2930709"/>
              <a:ext cx="2355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Eureka Service Module</a:t>
              </a:r>
              <a:endParaRPr lang="en-US" dirty="0"/>
            </a:p>
          </p:txBody>
        </p:sp>
        <p:cxnSp>
          <p:nvCxnSpPr>
            <p:cNvPr id="44" name="Straight Arrow Connector 43" title="fasfafa"/>
            <p:cNvCxnSpPr/>
            <p:nvPr/>
          </p:nvCxnSpPr>
          <p:spPr>
            <a:xfrm flipH="1" flipV="1">
              <a:off x="4411869" y="4310063"/>
              <a:ext cx="1390395" cy="17252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905577" y="6035325"/>
              <a:ext cx="1807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Docking adapters</a:t>
              </a:r>
              <a:endParaRPr lang="en-US" dirty="0"/>
            </a:p>
          </p:txBody>
        </p:sp>
        <p:cxnSp>
          <p:nvCxnSpPr>
            <p:cNvPr id="46" name="Straight Arrow Connector 45" title="fasfafa"/>
            <p:cNvCxnSpPr/>
            <p:nvPr/>
          </p:nvCxnSpPr>
          <p:spPr>
            <a:xfrm flipV="1">
              <a:off x="5802264" y="4267200"/>
              <a:ext cx="2108131" cy="17681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48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configuration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38</a:t>
            </a:fld>
            <a:endParaRPr lang="en-US"/>
          </a:p>
        </p:txBody>
      </p:sp>
      <p:pic>
        <p:nvPicPr>
          <p:cNvPr id="14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80" y="1683334"/>
            <a:ext cx="2209524" cy="4673016"/>
          </a:xfrm>
        </p:spPr>
      </p:pic>
      <p:sp>
        <p:nvSpPr>
          <p:cNvPr id="15" name="TextBox 14"/>
          <p:cNvSpPr txBox="1"/>
          <p:nvPr/>
        </p:nvSpPr>
        <p:spPr>
          <a:xfrm>
            <a:off x="1882231" y="1221669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SLS Block 1B</a:t>
            </a:r>
            <a:endParaRPr lang="en-US" sz="2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28" y="1683334"/>
            <a:ext cx="3115343" cy="46730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22279" y="1221668"/>
            <a:ext cx="186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Falcon Heavy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44252" y="3373511"/>
            <a:ext cx="1955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Secondary payload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Outreach</a:t>
            </a:r>
            <a:endParaRPr lang="en-US" dirty="0"/>
          </a:p>
        </p:txBody>
      </p:sp>
      <p:cxnSp>
        <p:nvCxnSpPr>
          <p:cNvPr id="21" name="Straight Arrow Connector 20" title="fasfafa"/>
          <p:cNvCxnSpPr>
            <a:stCxn id="20" idx="2"/>
          </p:cNvCxnSpPr>
          <p:nvPr/>
        </p:nvCxnSpPr>
        <p:spPr>
          <a:xfrm flipH="1">
            <a:off x="3275463" y="4019842"/>
            <a:ext cx="1346653" cy="10980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22193" y="2863200"/>
            <a:ext cx="195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Deflated Eureka</a:t>
            </a:r>
            <a:endParaRPr lang="en-US" dirty="0"/>
          </a:p>
        </p:txBody>
      </p:sp>
      <p:cxnSp>
        <p:nvCxnSpPr>
          <p:cNvPr id="23" name="Straight Arrow Connector 22" title="fasfafa"/>
          <p:cNvCxnSpPr>
            <a:stCxn id="22" idx="2"/>
          </p:cNvCxnSpPr>
          <p:nvPr/>
        </p:nvCxnSpPr>
        <p:spPr>
          <a:xfrm>
            <a:off x="6400057" y="3232532"/>
            <a:ext cx="1655066" cy="1448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1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Outreach: Tangible 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3636" y="1812260"/>
            <a:ext cx="2502898" cy="4320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Space selfies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39</a:t>
            </a:fld>
            <a:endParaRPr lang="en-US"/>
          </a:p>
        </p:txBody>
      </p:sp>
      <p:pic>
        <p:nvPicPr>
          <p:cNvPr id="1028" name="Picture 4" descr="http://kerbalspace.ru/uploads/posts/2014-04/1396387086_vhoryocfk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915216"/>
            <a:ext cx="3204817" cy="2518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dn.rsvlts.com/wp-content/uploads/2013/06/Space-Self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210621"/>
            <a:ext cx="3204817" cy="2583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hevron 6"/>
          <p:cNvSpPr/>
          <p:nvPr/>
        </p:nvSpPr>
        <p:spPr>
          <a:xfrm rot="10800000">
            <a:off x="3771393" y="2616534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58997" y="4555793"/>
            <a:ext cx="3190695" cy="432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 smtClean="0"/>
              <a:t>Arm-Chair Astronauts</a:t>
            </a:r>
            <a:endParaRPr lang="en-US" sz="2600" dirty="0"/>
          </a:p>
        </p:txBody>
      </p:sp>
      <p:sp>
        <p:nvSpPr>
          <p:cNvPr id="12" name="Chevron 11"/>
          <p:cNvSpPr/>
          <p:nvPr/>
        </p:nvSpPr>
        <p:spPr>
          <a:xfrm rot="10800000">
            <a:off x="3804690" y="5297487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7884680" y="4455286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35074" y="5240055"/>
            <a:ext cx="3288694" cy="432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Astronaut Sorbet from Processed Water</a:t>
            </a:r>
            <a:endParaRPr lang="en-US" sz="2600" dirty="0"/>
          </a:p>
        </p:txBody>
      </p:sp>
      <p:sp>
        <p:nvSpPr>
          <p:cNvPr id="16" name="Chevron 15"/>
          <p:cNvSpPr/>
          <p:nvPr/>
        </p:nvSpPr>
        <p:spPr>
          <a:xfrm>
            <a:off x="7878050" y="1711753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202216" y="2558512"/>
            <a:ext cx="3526150" cy="432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CubeSats Released at Moon (After Mission)</a:t>
            </a:r>
            <a:endParaRPr lang="en-US" sz="2600" dirty="0"/>
          </a:p>
        </p:txBody>
      </p:sp>
      <p:pic>
        <p:nvPicPr>
          <p:cNvPr id="23" name="Picture 4" descr="http://spacenews.com/wp-content/uploads/2014/11/Cubesats_NA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9" y="1210621"/>
            <a:ext cx="3383869" cy="2583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artofnaturalliving.com/wp-content/uploads/2011/07/sorbet-wid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r="9657"/>
          <a:stretch/>
        </p:blipFill>
        <p:spPr bwMode="auto">
          <a:xfrm>
            <a:off x="353913" y="3915217"/>
            <a:ext cx="3337965" cy="2518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01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Two rockets: One for cargo and one for crew</a:t>
            </a:r>
          </a:p>
          <a:p>
            <a:r>
              <a:rPr lang="en-US" dirty="0" smtClean="0"/>
              <a:t>The Eureka science module launches in August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2024 and heads to the asteroid</a:t>
            </a:r>
          </a:p>
          <a:p>
            <a:r>
              <a:rPr lang="en-US" dirty="0" smtClean="0"/>
              <a:t>A </a:t>
            </a:r>
            <a:r>
              <a:rPr lang="en-US" dirty="0" smtClean="0"/>
              <a:t>3-person crew launches in </a:t>
            </a:r>
            <a:r>
              <a:rPr lang="en-US" dirty="0" smtClean="0"/>
              <a:t>February/March 2025</a:t>
            </a:r>
            <a:endParaRPr lang="en-US" dirty="0" smtClean="0"/>
          </a:p>
          <a:p>
            <a:r>
              <a:rPr lang="en-US" dirty="0" smtClean="0"/>
              <a:t>8.5 day prograde lunar flyby trajectory to reach the asteroid</a:t>
            </a:r>
          </a:p>
          <a:p>
            <a:r>
              <a:rPr lang="en-US" dirty="0"/>
              <a:t>2</a:t>
            </a:r>
            <a:r>
              <a:rPr lang="en-US" dirty="0" smtClean="0"/>
              <a:t>2 </a:t>
            </a:r>
            <a:r>
              <a:rPr lang="en-US" dirty="0" smtClean="0"/>
              <a:t>days of on-asteroid operations</a:t>
            </a:r>
          </a:p>
          <a:p>
            <a:pPr lvl="1"/>
            <a:r>
              <a:rPr lang="en-US" dirty="0" smtClean="0"/>
              <a:t>Characterization of the asteroid and its environment</a:t>
            </a:r>
          </a:p>
          <a:p>
            <a:pPr lvl="1"/>
            <a:r>
              <a:rPr lang="en-US" dirty="0" smtClean="0"/>
              <a:t>Resource extraction, processing, and utilization</a:t>
            </a:r>
          </a:p>
          <a:p>
            <a:pPr lvl="1"/>
            <a:r>
              <a:rPr lang="en-US" dirty="0" smtClean="0"/>
              <a:t>Public outreach</a:t>
            </a:r>
          </a:p>
          <a:p>
            <a:r>
              <a:rPr lang="en-US" dirty="0" smtClean="0"/>
              <a:t>8.5 day trajectory to return to earth</a:t>
            </a:r>
          </a:p>
          <a:p>
            <a:r>
              <a:rPr lang="en-US" dirty="0" smtClean="0"/>
              <a:t>Abort options drive mass and schedule design limits</a:t>
            </a:r>
          </a:p>
          <a:p>
            <a:r>
              <a:rPr lang="en-US" dirty="0" smtClean="0"/>
              <a:t>Uses Orion and SLS </a:t>
            </a:r>
            <a:r>
              <a:rPr lang="en-US" dirty="0" smtClean="0"/>
              <a:t>architecture</a:t>
            </a:r>
            <a:endParaRPr lang="en-US" dirty="0" smtClean="0"/>
          </a:p>
          <a:p>
            <a:r>
              <a:rPr lang="en-US" dirty="0" smtClean="0"/>
              <a:t>$3.1 </a:t>
            </a:r>
            <a:r>
              <a:rPr lang="en-US" dirty="0" smtClean="0"/>
              <a:t>billion projected </a:t>
            </a:r>
            <a:r>
              <a:rPr lang="en-US" dirty="0" smtClean="0"/>
              <a:t>cost ($1.8 Billion without launch costs)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CalTech Space Challenge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Outreach: Social Media in Action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8"/>
          <a:stretch/>
        </p:blipFill>
        <p:spPr>
          <a:xfrm>
            <a:off x="281406" y="2150141"/>
            <a:ext cx="2951195" cy="4416171"/>
          </a:xfrm>
          <a:prstGeom prst="roundRect">
            <a:avLst>
              <a:gd name="adj" fmla="val 98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9"/>
          <a:stretch/>
        </p:blipFill>
        <p:spPr>
          <a:xfrm>
            <a:off x="3667526" y="2360114"/>
            <a:ext cx="4295775" cy="2770644"/>
          </a:xfrm>
          <a:prstGeom prst="roundRect">
            <a:avLst>
              <a:gd name="adj" fmla="val 85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285"/>
          <a:stretch/>
        </p:blipFill>
        <p:spPr>
          <a:xfrm>
            <a:off x="8533598" y="1717628"/>
            <a:ext cx="3259808" cy="4567669"/>
          </a:xfrm>
          <a:prstGeom prst="roundRect">
            <a:avLst>
              <a:gd name="adj" fmla="val 90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6344" y="5365895"/>
            <a:ext cx="2924126" cy="928187"/>
          </a:xfrm>
          <a:prstGeom prst="roundRect">
            <a:avLst/>
          </a:prstGeom>
          <a:solidFill>
            <a:srgbClr val="3C65A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Discussion on the International Space University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3598" y="2579570"/>
            <a:ext cx="1024288" cy="41390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rved Right Arrow 13"/>
          <p:cNvSpPr/>
          <p:nvPr/>
        </p:nvSpPr>
        <p:spPr>
          <a:xfrm>
            <a:off x="8189819" y="1393453"/>
            <a:ext cx="317634" cy="1513376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312618" y="1237391"/>
            <a:ext cx="3641959" cy="530945"/>
          </a:xfrm>
          <a:prstGeom prst="roundRect">
            <a:avLst/>
          </a:prstGeom>
          <a:solidFill>
            <a:srgbClr val="3C65A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1,500+ People Reached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648499" y="1142980"/>
            <a:ext cx="4333827" cy="604338"/>
          </a:xfrm>
          <a:prstGeom prst="roundRect">
            <a:avLst/>
          </a:prstGeom>
          <a:solidFill>
            <a:srgbClr val="3C65A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Picked up by the Space Generation Advisory Council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 rot="10800000">
            <a:off x="3495675" y="5478087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5400000">
            <a:off x="5527295" y="1696262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311275" y="1161632"/>
            <a:ext cx="1925526" cy="928187"/>
          </a:xfrm>
          <a:prstGeom prst="roundRect">
            <a:avLst/>
          </a:prstGeom>
          <a:solidFill>
            <a:srgbClr val="3C65A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Created a Facebook Page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blogs-images.forbes.com/peterhimler/files/2014/02/high-res-logo_facebook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1" y="1142980"/>
            <a:ext cx="965493" cy="96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95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Considerations: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493"/>
            <a:ext cx="10515600" cy="26220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Rough estimates of the mission cost are based on the Space Mission Analysis and Design handbook</a:t>
            </a:r>
          </a:p>
          <a:p>
            <a:r>
              <a:rPr lang="en-US" sz="2400" dirty="0" smtClean="0"/>
              <a:t>Launch costs are best guess and do not include development costs</a:t>
            </a:r>
          </a:p>
          <a:p>
            <a:r>
              <a:rPr lang="en-US" sz="2400" dirty="0" smtClean="0"/>
              <a:t>Development of common technologies not included: Orion and SLS </a:t>
            </a:r>
            <a:r>
              <a:rPr lang="en-US" sz="2400" dirty="0" smtClean="0"/>
              <a:t>program, </a:t>
            </a:r>
            <a:r>
              <a:rPr lang="en-US" sz="2400" dirty="0" smtClean="0"/>
              <a:t>Orion Service Module (MPCV-ESM), Space suit, annual cost of launch and NASA </a:t>
            </a:r>
            <a:r>
              <a:rPr lang="en-US" sz="2400" dirty="0" smtClean="0"/>
              <a:t>facilities, Bigelow space module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57081" y="3893269"/>
          <a:ext cx="10042136" cy="198112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940118"/>
                <a:gridCol w="2102018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Item</a:t>
                      </a:r>
                      <a:endParaRPr lang="en-GB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ROM cost (M$)</a:t>
                      </a:r>
                      <a:endParaRPr lang="en-GB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9806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 Launch Vehicle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53340" marR="53340" marT="53340" marB="53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340" marR="53340" marT="53340" marB="53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60">
                <a:tc>
                  <a:txBody>
                    <a:bodyPr/>
                    <a:lstStyle/>
                    <a:p>
                      <a:pPr indent="2794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 First launch (Falcon Heavy)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53340" marR="53340" marT="53340" marB="53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270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53340" marR="53340" marT="53340" marB="53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60">
                <a:tc>
                  <a:txBody>
                    <a:bodyPr/>
                    <a:lstStyle/>
                    <a:p>
                      <a:pPr indent="2794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Second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launch incl. Orion capsule</a:t>
                      </a:r>
                      <a:r>
                        <a:rPr lang="en-GB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service module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(SLS block 1B)</a:t>
                      </a:r>
                    </a:p>
                  </a:txBody>
                  <a:tcPr marL="53340" marR="53340" marT="53340" marB="53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2,000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53340" marR="53340" marT="53340" marB="53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60">
                <a:tc>
                  <a:txBody>
                    <a:bodyPr/>
                    <a:lstStyle/>
                    <a:p>
                      <a:pPr algn="r" fontAlgn="ctr"/>
                      <a:r>
                        <a:rPr lang="en-GB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2,270 M$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7964" y="4279268"/>
            <a:ext cx="1715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Launch costs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437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Considerations: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31" y="1167493"/>
            <a:ext cx="11061569" cy="2622082"/>
          </a:xfrm>
        </p:spPr>
        <p:txBody>
          <a:bodyPr>
            <a:noAutofit/>
          </a:bodyPr>
          <a:lstStyle/>
          <a:p>
            <a:r>
              <a:rPr lang="en-US" sz="2400" dirty="0" smtClean="0"/>
              <a:t>Rough estimates of the mission cost are based on the Space Mission Analysis and Design handbook</a:t>
            </a:r>
          </a:p>
          <a:p>
            <a:r>
              <a:rPr lang="en-US" sz="2400" dirty="0" smtClean="0"/>
              <a:t>Launch costs are best guess and do not include development costs</a:t>
            </a:r>
          </a:p>
          <a:p>
            <a:r>
              <a:rPr lang="en-US" sz="2400" dirty="0" smtClean="0"/>
              <a:t>Development of common technologies not included: Orion and SLS </a:t>
            </a:r>
            <a:r>
              <a:rPr lang="en-US" sz="2400" dirty="0" smtClean="0"/>
              <a:t>program, </a:t>
            </a:r>
            <a:r>
              <a:rPr lang="en-US" sz="2400" dirty="0" smtClean="0"/>
              <a:t>Orion Service Module (MPCV-ESM), Space suit, annual cost of launch and NASA </a:t>
            </a:r>
            <a:r>
              <a:rPr lang="en-US" sz="2400" dirty="0" smtClean="0"/>
              <a:t>facilities, Bigelow Module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6816" y="4103466"/>
            <a:ext cx="27714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Vehicle and operation costs</a:t>
            </a:r>
            <a:endParaRPr lang="en-GB" sz="40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193241"/>
              </p:ext>
            </p:extLst>
          </p:nvPr>
        </p:nvGraphicFramePr>
        <p:xfrm>
          <a:off x="2817829" y="3109109"/>
          <a:ext cx="8993171" cy="392959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684363"/>
                <a:gridCol w="3308808"/>
              </a:tblGrid>
              <a:tr h="31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Item</a:t>
                      </a:r>
                      <a:endParaRPr lang="en-GB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ROM cost (M$)</a:t>
                      </a:r>
                      <a:endParaRPr lang="en-GB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08625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2000" b="0" u="none" strike="noStrike" dirty="0" smtClean="0">
                          <a:effectLst/>
                          <a:latin typeface="+mn-lt"/>
                        </a:rPr>
                        <a:t>1 </a:t>
                      </a:r>
                      <a:r>
                        <a:rPr lang="en-US" sz="2000" b="0" u="none" strike="noStrike" dirty="0" smtClean="0">
                          <a:effectLst/>
                          <a:latin typeface="+mn-lt"/>
                        </a:rPr>
                        <a:t>Science vehicle assembly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1937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61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1.1. Inflatable structure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61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1.2. Custom</a:t>
                      </a:r>
                      <a:r>
                        <a:rPr lang="en-GB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service module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61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1.3. Science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 tech demo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3.0 Ground Command &amp; Control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4.0 Program level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220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7.0. Operations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130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61">
                <a:tc>
                  <a:txBody>
                    <a:bodyPr/>
                    <a:lstStyle/>
                    <a:p>
                      <a:pPr algn="r" fontAlgn="ctr"/>
                      <a:r>
                        <a:rPr lang="en-GB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(with 20% margin) 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1,800 </a:t>
                      </a:r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M$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81" marR="7581" marT="75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9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http://media.tumblr.com/d9e1352066e1dbfb21517e337f6343a8/tumblr_inline_mqyukia3W21qz4rg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668"/>
          <a:stretch/>
        </p:blipFill>
        <p:spPr bwMode="auto">
          <a:xfrm>
            <a:off x="7470811" y="1117694"/>
            <a:ext cx="4324350" cy="513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 Mission Overview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05" y="1383149"/>
            <a:ext cx="731029" cy="4622301"/>
          </a:xfrm>
          <a:prstGeom prst="rect">
            <a:avLst/>
          </a:prstGeom>
        </p:spPr>
      </p:pic>
      <p:pic>
        <p:nvPicPr>
          <p:cNvPr id="11266" name="Picture 2" descr="http://www.spacex.com/sites/spacex/files/images/falconheavy/falcon-heavy-rend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6" y="2187512"/>
            <a:ext cx="730363" cy="38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immediateentourage.com/ie/wp-content/uploads/2011/10/Astronaut+by+NASA+cropped+by+Immediate+Entourag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30" y="1933575"/>
            <a:ext cx="3015008" cy="30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180861" y="4809645"/>
            <a:ext cx="2534876" cy="10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dirty="0" smtClean="0"/>
              <a:t>x3</a:t>
            </a:r>
            <a:endParaRPr lang="en-US" sz="80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06012" y="3272402"/>
            <a:ext cx="2534876" cy="10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dirty="0" smtClean="0"/>
              <a:t>+</a:t>
            </a:r>
            <a:endParaRPr lang="en-US" sz="8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033534" y="2037091"/>
            <a:ext cx="3198905" cy="3294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1500" dirty="0" smtClean="0"/>
              <a:t>39</a:t>
            </a:r>
            <a:br>
              <a:rPr lang="en-US" sz="11500" dirty="0" smtClean="0"/>
            </a:br>
            <a:r>
              <a:rPr lang="en-US" sz="11500" dirty="0" smtClean="0"/>
              <a:t>Days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92082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 Measure, Treasure, and Pleasure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39175" y="6356350"/>
            <a:ext cx="2743200" cy="365125"/>
          </a:xfrm>
        </p:spPr>
        <p:txBody>
          <a:bodyPr/>
          <a:lstStyle/>
          <a:p>
            <a:fld id="{4CDEF548-61D3-4C15-9C28-6CA0F0C5AFBA}" type="slidenum">
              <a:rPr lang="en-US" smtClean="0"/>
              <a:t>44</a:t>
            </a:fld>
            <a:endParaRPr lang="en-US" dirty="0"/>
          </a:p>
        </p:txBody>
      </p:sp>
      <p:pic>
        <p:nvPicPr>
          <p:cNvPr id="13314" name="Picture 2" descr="http://blog.loukavar.com/wp-content/uploads/2011/03/sprouting-pl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50" y="1102062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534400" y="1318009"/>
            <a:ext cx="2952750" cy="4425856"/>
            <a:chOff x="4619624" y="1276350"/>
            <a:chExt cx="2952750" cy="4425856"/>
          </a:xfrm>
        </p:grpSpPr>
        <p:pic>
          <p:nvPicPr>
            <p:cNvPr id="13316" name="Picture 4" descr="https://g.twimg.com/Twitter_logo_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946" y="1276350"/>
              <a:ext cx="2218106" cy="180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 descr="https://www.kapiticollection.co.nz/wp-content/uploads/2013/07/Raspberry_Sorbe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24" y="3273331"/>
              <a:ext cx="2952750" cy="242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24" name="Picture 12" descr="https://cdn4.iconfinder.com/data/icons/SUPERVISTA/education_icons/png/400/chemistry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r="13599"/>
          <a:stretch/>
        </p:blipFill>
        <p:spPr bwMode="auto">
          <a:xfrm>
            <a:off x="450603" y="965354"/>
            <a:ext cx="3344497" cy="49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737205" y="5626518"/>
            <a:ext cx="2534876" cy="10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 smtClean="0"/>
              <a:t>Science</a:t>
            </a:r>
            <a:endParaRPr lang="en-US" sz="6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401050" y="5621755"/>
            <a:ext cx="3333750" cy="10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 smtClean="0"/>
              <a:t>Outreach</a:t>
            </a:r>
            <a:endParaRPr lang="en-US" sz="6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429124" y="5634415"/>
            <a:ext cx="3333750" cy="10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 smtClean="0"/>
              <a:t>Utilization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949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 We Should be Having Fun Too!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45</a:t>
            </a:fld>
            <a:endParaRPr lang="en-US"/>
          </a:p>
        </p:txBody>
      </p:sp>
      <p:pic>
        <p:nvPicPr>
          <p:cNvPr id="17410" name="Picture 2" descr="https://toszowsky.files.wordpress.com/2013/09/cropped-starcraft_ii_funny_cat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0" y="1223107"/>
            <a:ext cx="11430297" cy="518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8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But Seriously…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46</a:t>
            </a:fld>
            <a:endParaRPr lang="en-US"/>
          </a:p>
        </p:txBody>
      </p:sp>
      <p:pic>
        <p:nvPicPr>
          <p:cNvPr id="15362" name="Picture 2" descr="http://rss-insurance.com/rss/wp-content/uploads/2015/02/thank-you-clothesline-752x48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4" b="39544"/>
          <a:stretch/>
        </p:blipFill>
        <p:spPr bwMode="auto">
          <a:xfrm>
            <a:off x="0" y="515752"/>
            <a:ext cx="12192000" cy="35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en/thumb/d/d3/SpaceX_logo.svg/1280px-SpaceX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03" y="4424518"/>
            <a:ext cx="3743936" cy="3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adecs-association.net/wp-content/uploads/2014/03/northrop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77" y="5994754"/>
            <a:ext cx="3525471" cy="7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echanica.org/files/images/Keck%20Color1.previ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79" y="5442249"/>
            <a:ext cx="2036309" cy="108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sc.caltech.edu/sponsorlogos/galcit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66" y="4574125"/>
            <a:ext cx="1647534" cy="61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underconsideration.com/brandnew/archives/caltech_logo_detail_wordmar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25" y="3859307"/>
            <a:ext cx="1993763" cy="4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onlineamd.com/FileUploads/image/millennium-space-systems-logo-620x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9490" y="5148928"/>
            <a:ext cx="2833181" cy="5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31886" y="3746901"/>
            <a:ext cx="20251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dirty="0" smtClean="0">
                <a:solidFill>
                  <a:srgbClr val="002060"/>
                </a:solidFill>
              </a:rPr>
              <a:t>Moore-</a:t>
            </a:r>
            <a:r>
              <a:rPr lang="en-NZ" sz="1500" dirty="0" err="1" smtClean="0">
                <a:solidFill>
                  <a:srgbClr val="002060"/>
                </a:solidFill>
              </a:rPr>
              <a:t>Hufstedler</a:t>
            </a:r>
            <a:r>
              <a:rPr lang="en-NZ" sz="1500" dirty="0" smtClean="0">
                <a:solidFill>
                  <a:srgbClr val="002060"/>
                </a:solidFill>
              </a:rPr>
              <a:t> Fund</a:t>
            </a:r>
          </a:p>
          <a:p>
            <a:pPr algn="ctr"/>
            <a:r>
              <a:rPr lang="en-NZ" sz="1500" dirty="0">
                <a:solidFill>
                  <a:srgbClr val="002060"/>
                </a:solidFill>
              </a:rPr>
              <a:t>m</a:t>
            </a:r>
            <a:r>
              <a:rPr lang="en-NZ" sz="1500" dirty="0" smtClean="0">
                <a:solidFill>
                  <a:srgbClr val="002060"/>
                </a:solidFill>
              </a:rPr>
              <a:t>hf.Caltech.edu</a:t>
            </a:r>
            <a:endParaRPr lang="en-NZ" sz="1500" dirty="0">
              <a:solidFill>
                <a:srgbClr val="002060"/>
              </a:solidFill>
            </a:endParaRPr>
          </a:p>
        </p:txBody>
      </p:sp>
      <p:pic>
        <p:nvPicPr>
          <p:cNvPr id="1046" name="Picture 22" descr="http://www.agi.com/downloads/media-center/logos/AGILogo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5612" y="5190727"/>
            <a:ext cx="1336513" cy="5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matthewwturner.com/uah/Logos/Government/JPL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942" y="4308295"/>
            <a:ext cx="1763334" cy="5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lockheedmartin.com/content/dam/lockheed/data/corporate/photo/LM-logo-700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77" y="3348014"/>
            <a:ext cx="3413248" cy="9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15536" y="5779787"/>
            <a:ext cx="3923930" cy="78319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NZ" sz="2000" dirty="0" smtClean="0"/>
              <a:t>And to the Caltech Space Challenge mentors, </a:t>
            </a:r>
            <a:r>
              <a:rPr lang="en-NZ" sz="2000" dirty="0" smtClean="0"/>
              <a:t>speakers, </a:t>
            </a:r>
            <a:r>
              <a:rPr lang="en-NZ" sz="2000" dirty="0" smtClean="0"/>
              <a:t>and organizers!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42151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57030"/>
          </a:xfrm>
          <a:prstGeom prst="rect">
            <a:avLst/>
          </a:prstGeom>
        </p:spPr>
      </p:pic>
      <p:pic>
        <p:nvPicPr>
          <p:cNvPr id="16386" name="Picture 2" descr="http://www.pearlharborwebsite.com/blog/wp-content/uploads/2014/09/3D-Small-People-Questions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r="26059"/>
          <a:stretch/>
        </p:blipFill>
        <p:spPr bwMode="auto">
          <a:xfrm>
            <a:off x="9698883" y="3567620"/>
            <a:ext cx="2493117" cy="311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en.hdyo.org/assets/ask-question-3-2d87064cddbd5d5eb6f24d40d6b8ba0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52" y="3707815"/>
            <a:ext cx="3322884" cy="28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beyondpositive.org/wp-content/uploads/2014/01/ques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14"/>
            <a:ext cx="3455761" cy="34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83274" y="2803275"/>
            <a:ext cx="1489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TOF = 6 days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61249" y="3918858"/>
            <a:ext cx="0" cy="59715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49135" y="3524977"/>
                <a:ext cx="1079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600 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135" y="3524977"/>
                <a:ext cx="1079142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21" y="1143451"/>
            <a:ext cx="7207185" cy="4351338"/>
          </a:xfrm>
        </p:spPr>
      </p:pic>
      <p:sp>
        <p:nvSpPr>
          <p:cNvPr id="11" name="TextBox 10"/>
          <p:cNvSpPr txBox="1"/>
          <p:nvPr/>
        </p:nvSpPr>
        <p:spPr>
          <a:xfrm>
            <a:off x="3080412" y="5584911"/>
            <a:ext cx="549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Williams &amp; Condon, “Contingency Trajectory Planning for the Asteroid Redirect Crewed Mission,” Paper AIAA 2014-1697 </a:t>
            </a:r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9328" y="265106"/>
            <a:ext cx="10405655" cy="630918"/>
          </a:xfrm>
        </p:spPr>
        <p:txBody>
          <a:bodyPr/>
          <a:lstStyle/>
          <a:p>
            <a:r>
              <a:rPr lang="en-US" dirty="0"/>
              <a:t>Trajectory Planning: Direct Transfer Abort Option </a:t>
            </a:r>
          </a:p>
        </p:txBody>
      </p:sp>
    </p:spTree>
    <p:extLst>
      <p:ext uri="{BB962C8B-B14F-4D97-AF65-F5344CB8AC3E}">
        <p14:creationId xmlns:p14="http://schemas.microsoft.com/office/powerpoint/2010/main" val="40477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Communications, Command and Data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493"/>
            <a:ext cx="5012184" cy="5009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 err="1" smtClean="0"/>
              <a:t>Two</a:t>
            </a:r>
            <a:r>
              <a:rPr lang="fr-FR" sz="1600" dirty="0" smtClean="0"/>
              <a:t> links :</a:t>
            </a:r>
          </a:p>
          <a:p>
            <a:pPr marL="514350" indent="-514350">
              <a:buAutoNum type="arabicParenR"/>
            </a:pPr>
            <a:r>
              <a:rPr lang="fr-FR" sz="1600" dirty="0" err="1" smtClean="0"/>
              <a:t>Telemetry</a:t>
            </a:r>
            <a:r>
              <a:rPr lang="fr-FR" sz="1600" dirty="0" smtClean="0"/>
              <a:t> </a:t>
            </a:r>
            <a:r>
              <a:rPr lang="fr-FR" sz="1600" dirty="0" err="1" smtClean="0"/>
              <a:t>link</a:t>
            </a:r>
            <a:endParaRPr lang="fr-FR" sz="1600" dirty="0" smtClean="0"/>
          </a:p>
          <a:p>
            <a:pPr marL="514350" indent="-514350">
              <a:buAutoNum type="arabicParenR"/>
            </a:pPr>
            <a:r>
              <a:rPr lang="fr-FR" sz="1600" dirty="0" err="1" smtClean="0"/>
              <a:t>Crew</a:t>
            </a:r>
            <a:r>
              <a:rPr lang="fr-FR" sz="1600" dirty="0" smtClean="0"/>
              <a:t> </a:t>
            </a:r>
            <a:r>
              <a:rPr lang="fr-FR" sz="1600" dirty="0" err="1" smtClean="0"/>
              <a:t>voice</a:t>
            </a:r>
            <a:r>
              <a:rPr lang="fr-FR" sz="1600" dirty="0" smtClean="0"/>
              <a:t> </a:t>
            </a:r>
            <a:r>
              <a:rPr lang="fr-FR" sz="1600" dirty="0" err="1" smtClean="0"/>
              <a:t>communiction</a:t>
            </a:r>
            <a:r>
              <a:rPr lang="fr-FR" sz="1600" dirty="0" smtClean="0"/>
              <a:t> </a:t>
            </a:r>
            <a:r>
              <a:rPr lang="fr-FR" sz="1600" dirty="0" err="1" smtClean="0"/>
              <a:t>link</a:t>
            </a:r>
            <a:endParaRPr lang="fr-FR" sz="1600" dirty="0" smtClean="0"/>
          </a:p>
          <a:p>
            <a:pPr marL="514350" indent="-514350">
              <a:buAutoNum type="arabicParenR"/>
            </a:pPr>
            <a:endParaRPr lang="fr-FR" sz="1600" dirty="0"/>
          </a:p>
          <a:p>
            <a:pPr marL="0" indent="0">
              <a:buNone/>
            </a:pPr>
            <a:r>
              <a:rPr lang="en-US" sz="1600" dirty="0"/>
              <a:t>High system complexity : Science Data, HD cameras, housekeeping data</a:t>
            </a:r>
          </a:p>
          <a:p>
            <a:pPr marL="0" indent="0">
              <a:buNone/>
            </a:pPr>
            <a:r>
              <a:rPr lang="en-US" sz="1600" dirty="0"/>
              <a:t>C&amp;DH system : 10 kg, 15 dm</a:t>
            </a:r>
            <a:r>
              <a:rPr lang="en-US" sz="1600" baseline="30000" dirty="0"/>
              <a:t>3</a:t>
            </a:r>
            <a:r>
              <a:rPr lang="en-US" sz="1600" dirty="0"/>
              <a:t> and consume 25 W (</a:t>
            </a:r>
            <a:r>
              <a:rPr lang="en-US" sz="1600" i="1" dirty="0"/>
              <a:t>‘SMAD’, </a:t>
            </a:r>
            <a:r>
              <a:rPr lang="en-US" sz="1600" i="1" dirty="0" smtClean="0"/>
              <a:t>Wertz</a:t>
            </a:r>
            <a:r>
              <a:rPr lang="en-US" sz="1600" dirty="0" smtClean="0"/>
              <a:t>)</a:t>
            </a:r>
            <a:endParaRPr lang="fr-FR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1600" dirty="0" smtClean="0">
                <a:solidFill>
                  <a:srgbClr val="FF0000"/>
                </a:solidFill>
              </a:rPr>
              <a:t>Time of </a:t>
            </a:r>
            <a:r>
              <a:rPr lang="fr-FR" sz="1600" dirty="0" err="1" smtClean="0">
                <a:solidFill>
                  <a:srgbClr val="FF0000"/>
                </a:solidFill>
              </a:rPr>
              <a:t>lunar</a:t>
            </a:r>
            <a:r>
              <a:rPr lang="fr-FR" sz="1600" dirty="0" smtClean="0">
                <a:solidFill>
                  <a:srgbClr val="FF0000"/>
                </a:solidFill>
              </a:rPr>
              <a:t> blackout time ~ 2 h (no </a:t>
            </a:r>
            <a:r>
              <a:rPr lang="fr-FR" sz="1600" dirty="0" err="1" smtClean="0">
                <a:solidFill>
                  <a:srgbClr val="FF0000"/>
                </a:solidFill>
              </a:rPr>
              <a:t>operations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that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require</a:t>
            </a:r>
            <a:r>
              <a:rPr lang="fr-FR" sz="1600" dirty="0" smtClean="0">
                <a:solidFill>
                  <a:srgbClr val="FF0000"/>
                </a:solidFill>
              </a:rPr>
              <a:t> communications </a:t>
            </a:r>
            <a:r>
              <a:rPr lang="fr-FR" sz="1600" dirty="0" err="1" smtClean="0">
                <a:solidFill>
                  <a:srgbClr val="FF0000"/>
                </a:solidFill>
              </a:rPr>
              <a:t>fidelity</a:t>
            </a:r>
            <a:r>
              <a:rPr lang="fr-FR" sz="16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49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48382" y="1167493"/>
            <a:ext cx="5012184" cy="500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ARCHITECTURE</a:t>
            </a:r>
            <a:endParaRPr lang="en-US" sz="1600" dirty="0"/>
          </a:p>
          <a:p>
            <a:pPr marL="0" indent="0">
              <a:buNone/>
            </a:pPr>
            <a:r>
              <a:rPr lang="en-US" sz="1600" b="1" u="sng" dirty="0" smtClean="0"/>
              <a:t>Link </a:t>
            </a:r>
            <a:r>
              <a:rPr lang="en-US" sz="1600" b="1" u="sng" dirty="0"/>
              <a:t>budget assumptions:</a:t>
            </a:r>
          </a:p>
          <a:p>
            <a:r>
              <a:rPr lang="en-US" sz="1600" dirty="0"/>
              <a:t>Data rate: 12 Mbps</a:t>
            </a:r>
          </a:p>
          <a:p>
            <a:r>
              <a:rPr lang="en-US" sz="1600" b="1" dirty="0"/>
              <a:t>X-band </a:t>
            </a:r>
            <a:r>
              <a:rPr lang="en-US" sz="1600" b="1" dirty="0" smtClean="0"/>
              <a:t>frequencies	</a:t>
            </a:r>
            <a:r>
              <a:rPr lang="en-US" sz="1600" dirty="0" smtClean="0"/>
              <a:t>: ~</a:t>
            </a:r>
            <a:r>
              <a:rPr lang="en-US" sz="1600" dirty="0"/>
              <a:t>8 GHz</a:t>
            </a:r>
            <a:br>
              <a:rPr lang="en-US" sz="1600" dirty="0"/>
            </a:br>
            <a:r>
              <a:rPr lang="en-US" sz="1600" b="1" dirty="0"/>
              <a:t>Total </a:t>
            </a:r>
            <a:r>
              <a:rPr lang="en-US" sz="1600" b="1" dirty="0" smtClean="0"/>
              <a:t>losses	 	</a:t>
            </a:r>
            <a:r>
              <a:rPr lang="en-US" sz="1600" dirty="0" smtClean="0"/>
              <a:t>: 12 </a:t>
            </a:r>
            <a:r>
              <a:rPr lang="en-US" sz="1600" dirty="0"/>
              <a:t>dB</a:t>
            </a:r>
            <a:br>
              <a:rPr lang="en-US" sz="1600" dirty="0"/>
            </a:br>
            <a:r>
              <a:rPr lang="en-US" sz="1600" dirty="0"/>
              <a:t>           </a:t>
            </a:r>
            <a:r>
              <a:rPr lang="en-US" sz="1600" b="1" dirty="0"/>
              <a:t>Thermal </a:t>
            </a:r>
            <a:r>
              <a:rPr lang="en-US" sz="1600" b="1" dirty="0" smtClean="0"/>
              <a:t>noise</a:t>
            </a:r>
            <a:r>
              <a:rPr lang="en-US" sz="1600" dirty="0" smtClean="0"/>
              <a:t> 	: </a:t>
            </a:r>
            <a:r>
              <a:rPr lang="en-US" sz="1600" dirty="0"/>
              <a:t>neglected</a:t>
            </a:r>
            <a:br>
              <a:rPr lang="en-US" sz="1600" dirty="0"/>
            </a:br>
            <a:r>
              <a:rPr lang="en-US" sz="1600" dirty="0"/>
              <a:t>           Ground </a:t>
            </a:r>
            <a:r>
              <a:rPr lang="en-US" sz="1600" dirty="0" smtClean="0"/>
              <a:t>station 	: </a:t>
            </a:r>
            <a:r>
              <a:rPr lang="en-US" sz="1600" dirty="0"/>
              <a:t>15 m dish, 200 W</a:t>
            </a:r>
          </a:p>
          <a:p>
            <a:r>
              <a:rPr lang="en-US" sz="1600" dirty="0"/>
              <a:t>Various losses outside line losses: 12 </a:t>
            </a:r>
            <a:r>
              <a:rPr lang="en-US" sz="1600" dirty="0" smtClean="0"/>
              <a:t>dB</a:t>
            </a:r>
          </a:p>
          <a:p>
            <a:r>
              <a:rPr lang="en-US" sz="1600" dirty="0" smtClean="0"/>
              <a:t>S/C </a:t>
            </a:r>
            <a:r>
              <a:rPr lang="en-US" sz="1600" dirty="0"/>
              <a:t>dish of 10 cm diameter and a power of 20 </a:t>
            </a:r>
            <a:r>
              <a:rPr lang="en-US" sz="1600" dirty="0" smtClean="0"/>
              <a:t>W</a:t>
            </a:r>
          </a:p>
          <a:p>
            <a:r>
              <a:rPr lang="en-US" sz="1600" dirty="0" smtClean="0"/>
              <a:t>Link </a:t>
            </a:r>
            <a:r>
              <a:rPr lang="en-US" sz="1600" dirty="0"/>
              <a:t>closes with margins of 20 dB on the up- and 11 dB downlink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026" name="Picture 2" descr="https://lh5.googleusercontent.com/QLasvHlLNC0k3gpkeNeksG9hux9mzECiHSq0mB1XV4qhFSJCLyUBjeeZ0cNiDdWsC2hVQrg_ZbIImLJvCAvvUi5AJph8uf95_n8bEtKVQzcWH2vLb7Dw7XVZvBqma_mXRD5Xb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02" y="4419173"/>
            <a:ext cx="6218499" cy="184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0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5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646244" y="1386430"/>
            <a:ext cx="4519061" cy="43598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Build the foundation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Make it flexible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Make it creative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Make it fun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3074" name="Picture 2" descr="http://www.turfdesignbuild.com/content/LC/2013/01/A9031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8" y="1141227"/>
            <a:ext cx="6175803" cy="52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intvwkbn.files.wordpress.com/2014/05/meteor-shower.jpg?w=6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50549"/>
            <a:ext cx="12191999" cy="373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Had Fun (Ridiculous) Ideas Too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20" y="5062888"/>
            <a:ext cx="10933498" cy="12127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Break up the asteroid and send it to earth to create a spectacular meteor shower.</a:t>
            </a:r>
          </a:p>
          <a:p>
            <a:pPr marL="0" indent="0" algn="ctr">
              <a:buNone/>
            </a:pPr>
            <a:r>
              <a:rPr lang="en-US" dirty="0" smtClean="0"/>
              <a:t>Expect a huge spike in weddings and wedding proposals on the day of the event.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“Hot”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hard across disciplines to get everything in one launch. Going to be close.</a:t>
            </a:r>
          </a:p>
          <a:p>
            <a:r>
              <a:rPr lang="en-US" dirty="0" smtClean="0"/>
              <a:t>Difficult to find mass, power, volume, cost, etc… information on existing science instruments. </a:t>
            </a:r>
          </a:p>
          <a:p>
            <a:r>
              <a:rPr lang="en-US" dirty="0" smtClean="0"/>
              <a:t>In situ resource processing doesn’t have much real-world experiments to study.</a:t>
            </a:r>
          </a:p>
          <a:p>
            <a:r>
              <a:rPr lang="en-US" dirty="0" smtClean="0"/>
              <a:t>Looking to push the envelope on creativity. Would like to get your feedback on some concepts. (See back up slides)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3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2608"/>
              </p:ext>
            </p:extLst>
          </p:nvPr>
        </p:nvGraphicFramePr>
        <p:xfrm>
          <a:off x="477247" y="113409"/>
          <a:ext cx="11265573" cy="6143017"/>
        </p:xfrm>
        <a:graphic>
          <a:graphicData uri="http://schemas.openxmlformats.org/drawingml/2006/table">
            <a:tbl>
              <a:tblPr/>
              <a:tblGrid>
                <a:gridCol w="11265573"/>
              </a:tblGrid>
              <a:tr h="366036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b="1" dirty="0">
                          <a:effectLst/>
                        </a:rPr>
                        <a:t>Science Missions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Use the resources for future moon and mars missions.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Use a mirror to focus the sun to sinter material.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Build a symbiotic greenhouse where microbes create the resources needed to fuel the plants.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Leave an autonomous station that continues to research and process the asteroid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270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Use the asteroid as a platform for deep space communications. It could feature both laser powered as well as traditional EM technology. It may be even more valuable as a telecommunications platform if it's in a polar orbit around the moon.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Install telescopes that will benefit from using the asteroid as an effective sun and earth shield.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Use it as an emergency station for moon travelers.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15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Use the gases and water collected from the asteroid to power a small rocket that navigates around, or possibly to, the moon. It would be more of a steam rocket then a high </a:t>
                      </a:r>
                      <a:r>
                        <a:rPr lang="en-US" sz="2000" dirty="0" err="1">
                          <a:effectLst/>
                        </a:rPr>
                        <a:t>Isp</a:t>
                      </a:r>
                      <a:r>
                        <a:rPr lang="en-US" sz="2000" dirty="0">
                          <a:effectLst/>
                        </a:rPr>
                        <a:t> rocket.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15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The asteroid's relatively wide orbit around the moon may make it a good platform for radio wavelength observations. The asteroid would also help block polluting signals from the earth.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36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Use the asteroid to demonstrate micro-gravity refueling.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15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Use the asteroid for radiation protection, either by boring into it or breaking it into smaller pieces that are installed around a vehicle.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54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776756"/>
              </p:ext>
            </p:extLst>
          </p:nvPr>
        </p:nvGraphicFramePr>
        <p:xfrm>
          <a:off x="477247" y="113408"/>
          <a:ext cx="11265573" cy="5694270"/>
        </p:xfrm>
        <a:graphic>
          <a:graphicData uri="http://schemas.openxmlformats.org/drawingml/2006/table">
            <a:tbl>
              <a:tblPr/>
              <a:tblGrid>
                <a:gridCol w="11265573"/>
              </a:tblGrid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b="1" dirty="0">
                          <a:effectLst/>
                        </a:rPr>
                        <a:t>Science Missions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</a:tr>
              <a:tr h="29547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Use bacteria or microbes to digest the asteroid over time. A bag or balloon around the asteroid collects the gases for analysis and use later.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Use the mass of the asteroid to help demonstrate artificial gravity methods.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Use the asteroid as a platform for the Mars Cycler concept.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7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Beam the 50 </a:t>
                      </a:r>
                      <a:r>
                        <a:rPr lang="en-US" sz="2000" dirty="0" err="1">
                          <a:effectLst/>
                        </a:rPr>
                        <a:t>kWatts</a:t>
                      </a:r>
                      <a:r>
                        <a:rPr lang="en-US" sz="2000" dirty="0">
                          <a:effectLst/>
                        </a:rPr>
                        <a:t> from the ARM to earth to study space-based energy sources. Alternatively, beam the power to a relatively nearby test unit.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Cut the asteroid in half with a laser. Science!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Lunar science base. Green house on moon. Futuristic approach. Telerobot control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7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Crash the asteroid on the moon, Mars, Venus, etc... to create a plume that can be studied.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Use the minerals from the asteroid to create a solar panel.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Use the moon's tidal forces to break apart the asteroid.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7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Break the asteroid into pieces, then embed life in the asteroid and send them outside the solar system.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Demonstrate the ability to precisely target and collide with another asteroid.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7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Use a laser to shape the asteroid, get it to start spinning, and become a reaction wheel.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747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>
                          <a:effectLst/>
                        </a:rPr>
                        <a:t>Testing asteroid deflection technologies for earth protection.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73">
                <a:tc>
                  <a:txBody>
                    <a:bodyPr/>
                    <a:lstStyle/>
                    <a:p>
                      <a:pPr rtl="0" fontAlgn="ctr"/>
                      <a:r>
                        <a:rPr lang="en-US" sz="2000" dirty="0">
                          <a:effectLst/>
                        </a:rPr>
                        <a:t>Break up the asteroid and send it to earth to create a spectacular meteor shower. Expect a big spike in wedding proposals.</a:t>
                      </a:r>
                    </a:p>
                  </a:txBody>
                  <a:tcPr marL="10393" marR="10393" marT="6929" marB="692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2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stoff F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537" y="5205046"/>
            <a:ext cx="1351931" cy="949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1: Falcon </a:t>
            </a:r>
            <a:r>
              <a:rPr lang="en-US" dirty="0" smtClean="0"/>
              <a:t>Heavy Launch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 descr="Whole Falcon Heav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2949" y="4009288"/>
            <a:ext cx="326971" cy="1709225"/>
          </a:xfrm>
          <a:prstGeom prst="rect">
            <a:avLst/>
          </a:prstGeom>
        </p:spPr>
      </p:pic>
      <p:pic>
        <p:nvPicPr>
          <p:cNvPr id="9" name="Picture 8" descr="Fi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2634" y="5692807"/>
            <a:ext cx="158122" cy="215621"/>
          </a:xfrm>
          <a:prstGeom prst="rect">
            <a:avLst/>
          </a:prstGeom>
        </p:spPr>
      </p:pic>
      <p:pic>
        <p:nvPicPr>
          <p:cNvPr id="10" name="Picture 9" descr="Fi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1139" y="5690463"/>
            <a:ext cx="158122" cy="2156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421" y="4529793"/>
            <a:ext cx="95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Liftoff</a:t>
            </a:r>
          </a:p>
          <a:p>
            <a:r>
              <a:rPr lang="en-US" dirty="0" smtClean="0"/>
              <a:t>T = 0 s</a:t>
            </a:r>
            <a:endParaRPr lang="en-US" dirty="0"/>
          </a:p>
        </p:txBody>
      </p:sp>
      <p:pic>
        <p:nvPicPr>
          <p:cNvPr id="12" name="Picture 11" descr="Co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700000">
            <a:off x="2733498" y="2427279"/>
            <a:ext cx="136311" cy="1659384"/>
          </a:xfrm>
          <a:prstGeom prst="rect">
            <a:avLst/>
          </a:prstGeom>
        </p:spPr>
      </p:pic>
      <p:pic>
        <p:nvPicPr>
          <p:cNvPr id="13" name="Picture 12" descr="Boos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600000">
            <a:off x="3038580" y="3137092"/>
            <a:ext cx="110218" cy="1202787"/>
          </a:xfrm>
          <a:prstGeom prst="rect">
            <a:avLst/>
          </a:prstGeom>
        </p:spPr>
      </p:pic>
      <p:pic>
        <p:nvPicPr>
          <p:cNvPr id="14" name="Picture 13" descr="Boos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00000">
            <a:off x="2248445" y="2375092"/>
            <a:ext cx="110218" cy="1202787"/>
          </a:xfrm>
          <a:prstGeom prst="rect">
            <a:avLst/>
          </a:prstGeom>
        </p:spPr>
      </p:pic>
      <p:pic>
        <p:nvPicPr>
          <p:cNvPr id="15" name="Picture 14" descr="Fi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700000">
            <a:off x="2075278" y="3818984"/>
            <a:ext cx="142961" cy="1949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0165" y="2616588"/>
            <a:ext cx="192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Boosters Jettison</a:t>
            </a:r>
          </a:p>
          <a:p>
            <a:r>
              <a:rPr lang="en-US" dirty="0" smtClean="0"/>
              <a:t>T + 165 s</a:t>
            </a:r>
            <a:endParaRPr lang="en-US" dirty="0"/>
          </a:p>
        </p:txBody>
      </p:sp>
      <p:pic>
        <p:nvPicPr>
          <p:cNvPr id="17" name="Picture 16" descr="Upper stage no engin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800000">
            <a:off x="6417490" y="1856935"/>
            <a:ext cx="157041" cy="626011"/>
          </a:xfrm>
          <a:prstGeom prst="rect">
            <a:avLst/>
          </a:prstGeom>
        </p:spPr>
      </p:pic>
      <p:pic>
        <p:nvPicPr>
          <p:cNvPr id="18" name="Picture 17" descr="Merlin engin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800000">
            <a:off x="6029529" y="2124222"/>
            <a:ext cx="134826" cy="204193"/>
          </a:xfrm>
          <a:prstGeom prst="rect">
            <a:avLst/>
          </a:prstGeom>
        </p:spPr>
      </p:pic>
      <p:pic>
        <p:nvPicPr>
          <p:cNvPr id="19" name="Picture 18" descr="Fi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00000">
            <a:off x="5851854" y="2170336"/>
            <a:ext cx="133270" cy="181731"/>
          </a:xfrm>
          <a:prstGeom prst="rect">
            <a:avLst/>
          </a:prstGeom>
        </p:spPr>
      </p:pic>
      <p:pic>
        <p:nvPicPr>
          <p:cNvPr id="21" name="Picture 20" descr="Core no upp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4800000">
            <a:off x="4941277" y="1783079"/>
            <a:ext cx="137160" cy="12344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18782" y="1055076"/>
            <a:ext cx="1856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&amp; Upper </a:t>
            </a:r>
          </a:p>
          <a:p>
            <a:r>
              <a:rPr lang="en-US" dirty="0" smtClean="0"/>
              <a:t>Stage  Separation</a:t>
            </a:r>
          </a:p>
          <a:p>
            <a:r>
              <a:rPr lang="en-US" dirty="0" smtClean="0"/>
              <a:t>T + 210 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91312" y="1012874"/>
            <a:ext cx="1350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Stage Ignition</a:t>
            </a:r>
          </a:p>
          <a:p>
            <a:r>
              <a:rPr lang="en-US" dirty="0" smtClean="0"/>
              <a:t>T + 220 s</a:t>
            </a:r>
            <a:endParaRPr lang="en-US" dirty="0"/>
          </a:p>
        </p:txBody>
      </p:sp>
      <p:pic>
        <p:nvPicPr>
          <p:cNvPr id="26" name="Picture 25" descr="Upper stage no engine no fairi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8459745" y="2150987"/>
            <a:ext cx="192209" cy="275969"/>
          </a:xfrm>
          <a:prstGeom prst="rect">
            <a:avLst/>
          </a:prstGeom>
        </p:spPr>
      </p:pic>
      <p:pic>
        <p:nvPicPr>
          <p:cNvPr id="27" name="Picture 26" descr="Merlin engin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8278014" y="2178152"/>
            <a:ext cx="134826" cy="204193"/>
          </a:xfrm>
          <a:prstGeom prst="rect">
            <a:avLst/>
          </a:prstGeom>
        </p:spPr>
      </p:pic>
      <p:pic>
        <p:nvPicPr>
          <p:cNvPr id="28" name="Picture 27" descr="Fi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114408" y="2182061"/>
            <a:ext cx="133270" cy="181731"/>
          </a:xfrm>
          <a:prstGeom prst="rect">
            <a:avLst/>
          </a:prstGeom>
        </p:spPr>
      </p:pic>
      <p:pic>
        <p:nvPicPr>
          <p:cNvPr id="29" name="Picture 28" descr="Payload Fairing Lef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4500000">
            <a:off x="8826244" y="1824738"/>
            <a:ext cx="60195" cy="291842"/>
          </a:xfrm>
          <a:prstGeom prst="rect">
            <a:avLst/>
          </a:prstGeom>
        </p:spPr>
      </p:pic>
      <p:pic>
        <p:nvPicPr>
          <p:cNvPr id="30" name="Picture 29" descr="Payload Fairing Righ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6300000">
            <a:off x="8826811" y="2431965"/>
            <a:ext cx="63973" cy="339179"/>
          </a:xfrm>
          <a:prstGeom prst="rect">
            <a:avLst/>
          </a:prstGeom>
        </p:spPr>
      </p:pic>
      <p:pic>
        <p:nvPicPr>
          <p:cNvPr id="31" name="Picture 30" descr="Bigelow craf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-900000" flipH="1">
            <a:off x="8688084" y="2200777"/>
            <a:ext cx="190897" cy="16196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695029" y="108321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Payload Fairing Jettison</a:t>
            </a:r>
          </a:p>
          <a:p>
            <a:r>
              <a:rPr lang="en-US" dirty="0" smtClean="0"/>
              <a:t>T + 225 s </a:t>
            </a:r>
            <a:endParaRPr lang="en-US" dirty="0"/>
          </a:p>
        </p:txBody>
      </p:sp>
      <p:pic>
        <p:nvPicPr>
          <p:cNvPr id="33" name="Picture 32" descr="Bigelow craf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-900000" flipH="1">
            <a:off x="10556742" y="2184365"/>
            <a:ext cx="190897" cy="161961"/>
          </a:xfrm>
          <a:prstGeom prst="rect">
            <a:avLst/>
          </a:prstGeom>
        </p:spPr>
      </p:pic>
      <p:pic>
        <p:nvPicPr>
          <p:cNvPr id="34" name="Picture 33" descr="Upper stage no engine no fairi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7800000">
            <a:off x="10328404" y="2626942"/>
            <a:ext cx="192209" cy="275969"/>
          </a:xfrm>
          <a:prstGeom prst="rect">
            <a:avLst/>
          </a:prstGeom>
        </p:spPr>
      </p:pic>
      <p:pic>
        <p:nvPicPr>
          <p:cNvPr id="35" name="Picture 34" descr="Merlin engin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7800000">
            <a:off x="10174807" y="2499362"/>
            <a:ext cx="134826" cy="20419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833317" y="1139483"/>
            <a:ext cx="1772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Stage </a:t>
            </a:r>
          </a:p>
          <a:p>
            <a:r>
              <a:rPr lang="en-US" dirty="0" smtClean="0"/>
              <a:t>Separation</a:t>
            </a:r>
          </a:p>
          <a:p>
            <a:r>
              <a:rPr lang="en-US" dirty="0" smtClean="0"/>
              <a:t>T + 600 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81354" y="1167618"/>
            <a:ext cx="3108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Launch Date: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January 4</a:t>
            </a:r>
            <a:r>
              <a:rPr lang="en-US" sz="22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Payload: Science Module</a:t>
            </a:r>
          </a:p>
          <a:p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4011730" y="3188148"/>
          <a:ext cx="5047864" cy="1763680"/>
        </p:xfrm>
        <a:graphic>
          <a:graphicData uri="http://schemas.openxmlformats.org/drawingml/2006/table">
            <a:tbl>
              <a:tblPr/>
              <a:tblGrid>
                <a:gridCol w="2876436"/>
                <a:gridCol w="2171428"/>
              </a:tblGrid>
              <a:tr h="530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Rocket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Mass to TLI (kg)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09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Delta IV Heavy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11,350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9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Falcon Heavy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16,280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09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SLS Block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21,660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9298743" y="3362177"/>
            <a:ext cx="1997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Must deliver science module mass of </a:t>
            </a:r>
            <a:r>
              <a:rPr lang="en-US" dirty="0" smtClean="0">
                <a:solidFill>
                  <a:srgbClr val="FF0000"/>
                </a:solidFill>
              </a:rPr>
              <a:t>12,000</a:t>
            </a:r>
            <a:r>
              <a:rPr lang="en-US" dirty="0" smtClean="0"/>
              <a:t> kg to Trans-Lunar Injection (TLI)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948332" y="5233182"/>
            <a:ext cx="76246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/>
              <a:t> Only Falcon Heavy and Space Launch System (SLS) are sufficient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/>
              <a:t> SLS may only be able to launch once per year; need SLS for Orion launch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/>
              <a:t> Thus, Falcon Heavy will be used to launch science module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42987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astoff Fi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931" y="5455075"/>
            <a:ext cx="1169140" cy="821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Launch 2: Space </a:t>
            </a:r>
            <a:r>
              <a:rPr lang="en-US" dirty="0" smtClean="0"/>
              <a:t>Launch System 1B Launch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CalTech</a:t>
            </a:r>
            <a:r>
              <a:rPr lang="en-US" dirty="0" smtClean="0"/>
              <a:t> Space Challenge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SLS_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0981" y="4037428"/>
            <a:ext cx="271033" cy="18358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489" y="4712677"/>
            <a:ext cx="82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Liftoff</a:t>
            </a:r>
          </a:p>
          <a:p>
            <a:r>
              <a:rPr lang="en-US" dirty="0" smtClean="0"/>
              <a:t>T = 0 s</a:t>
            </a:r>
            <a:endParaRPr lang="en-US" dirty="0"/>
          </a:p>
        </p:txBody>
      </p:sp>
      <p:pic>
        <p:nvPicPr>
          <p:cNvPr id="12" name="Picture 11" descr="Solid Rocket Boos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600000">
            <a:off x="2501009" y="3179299"/>
            <a:ext cx="59311" cy="802105"/>
          </a:xfrm>
          <a:prstGeom prst="rect">
            <a:avLst/>
          </a:prstGeom>
        </p:spPr>
      </p:pic>
      <p:pic>
        <p:nvPicPr>
          <p:cNvPr id="13" name="Picture 12" descr="SLS 1B Stage 1 no boos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700000">
            <a:off x="2424530" y="2082017"/>
            <a:ext cx="277263" cy="1878037"/>
          </a:xfrm>
          <a:prstGeom prst="rect">
            <a:avLst/>
          </a:prstGeom>
        </p:spPr>
      </p:pic>
      <p:pic>
        <p:nvPicPr>
          <p:cNvPr id="14" name="Picture 13" descr="Solid Rocket Boos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00000">
            <a:off x="1921889" y="2726788"/>
            <a:ext cx="59311" cy="802105"/>
          </a:xfrm>
          <a:prstGeom prst="rect">
            <a:avLst/>
          </a:prstGeom>
        </p:spPr>
      </p:pic>
      <p:pic>
        <p:nvPicPr>
          <p:cNvPr id="15" name="Picture 14" descr="Fi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700000">
            <a:off x="1828046" y="3605761"/>
            <a:ext cx="95289" cy="181048"/>
          </a:xfrm>
          <a:prstGeom prst="rect">
            <a:avLst/>
          </a:prstGeom>
        </p:spPr>
      </p:pic>
      <p:pic>
        <p:nvPicPr>
          <p:cNvPr id="16" name="Picture 15" descr="Fi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5341" y="5856593"/>
            <a:ext cx="95289" cy="181048"/>
          </a:xfrm>
          <a:prstGeom prst="rect">
            <a:avLst/>
          </a:prstGeom>
        </p:spPr>
      </p:pic>
      <p:pic>
        <p:nvPicPr>
          <p:cNvPr id="17" name="Picture 16" descr="Fi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6356" y="5842525"/>
            <a:ext cx="95289" cy="1810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0843" y="2518117"/>
            <a:ext cx="14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SRB Jettison</a:t>
            </a:r>
          </a:p>
          <a:p>
            <a:r>
              <a:rPr lang="en-US" dirty="0" smtClean="0"/>
              <a:t>T + </a:t>
            </a:r>
            <a:r>
              <a:rPr lang="en-US" dirty="0" smtClean="0"/>
              <a:t>128 </a:t>
            </a:r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19" name="Picture 18" descr="SLS 1B Stage 1 no boost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800000">
            <a:off x="4811331" y="1151205"/>
            <a:ext cx="169446" cy="1878037"/>
          </a:xfrm>
          <a:prstGeom prst="rect">
            <a:avLst/>
          </a:prstGeom>
        </p:spPr>
      </p:pic>
      <p:pic>
        <p:nvPicPr>
          <p:cNvPr id="20" name="Picture 19" descr="SLS 1B Jettison fairing lef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900000" flipH="1">
            <a:off x="5244726" y="1169344"/>
            <a:ext cx="90250" cy="738919"/>
          </a:xfrm>
          <a:prstGeom prst="rect">
            <a:avLst/>
          </a:prstGeom>
        </p:spPr>
      </p:pic>
      <p:pic>
        <p:nvPicPr>
          <p:cNvPr id="21" name="Picture 20" descr="SLS 1B Jettison fairing righ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700000">
            <a:off x="5480781" y="2068045"/>
            <a:ext cx="84729" cy="752943"/>
          </a:xfrm>
          <a:prstGeom prst="rect">
            <a:avLst/>
          </a:prstGeom>
        </p:spPr>
      </p:pic>
      <p:pic>
        <p:nvPicPr>
          <p:cNvPr id="23" name="Picture 22" descr="whole 2nd stag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-600000">
            <a:off x="5132281" y="1938801"/>
            <a:ext cx="345068" cy="15765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15065" y="1097280"/>
            <a:ext cx="2278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Payload Fairing and </a:t>
            </a:r>
          </a:p>
          <a:p>
            <a:r>
              <a:rPr lang="en-US" dirty="0" smtClean="0"/>
              <a:t>Launch Abort Jettison</a:t>
            </a:r>
          </a:p>
          <a:p>
            <a:r>
              <a:rPr lang="en-US" dirty="0" smtClean="0"/>
              <a:t>T + 472 s</a:t>
            </a:r>
            <a:endParaRPr lang="en-US" dirty="0"/>
          </a:p>
        </p:txBody>
      </p:sp>
      <p:pic>
        <p:nvPicPr>
          <p:cNvPr id="26" name="Picture 25" descr="Orion no solar panels no booster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4800000">
            <a:off x="5701797" y="1793738"/>
            <a:ext cx="235469" cy="279341"/>
          </a:xfrm>
          <a:prstGeom prst="rect">
            <a:avLst/>
          </a:prstGeom>
        </p:spPr>
      </p:pic>
      <p:pic>
        <p:nvPicPr>
          <p:cNvPr id="27" name="Picture 26" descr="Launch Abort System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3600000">
            <a:off x="6072382" y="1062198"/>
            <a:ext cx="206144" cy="565119"/>
          </a:xfrm>
          <a:prstGeom prst="rect">
            <a:avLst/>
          </a:prstGeom>
        </p:spPr>
      </p:pic>
      <p:pic>
        <p:nvPicPr>
          <p:cNvPr id="29" name="Picture 28" descr="whole 2nd stag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38899" y="1866121"/>
            <a:ext cx="345068" cy="157655"/>
          </a:xfrm>
          <a:prstGeom prst="rect">
            <a:avLst/>
          </a:prstGeom>
        </p:spPr>
      </p:pic>
      <p:pic>
        <p:nvPicPr>
          <p:cNvPr id="30" name="Picture 29" descr="Orion no solar panels no booster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5400000">
            <a:off x="8757141" y="1823033"/>
            <a:ext cx="212993" cy="252677"/>
          </a:xfrm>
          <a:prstGeom prst="rect">
            <a:avLst/>
          </a:prstGeom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800000">
            <a:off x="3853794" y="2170857"/>
            <a:ext cx="95289" cy="181048"/>
          </a:xfrm>
          <a:prstGeom prst="rect">
            <a:avLst/>
          </a:prstGeom>
        </p:spPr>
      </p:pic>
      <p:pic>
        <p:nvPicPr>
          <p:cNvPr id="33" name="Picture 32" descr="SLS 1B Core Stage Only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5400000">
            <a:off x="7381124" y="1323255"/>
            <a:ext cx="164128" cy="1251471"/>
          </a:xfrm>
          <a:prstGeom prst="rect">
            <a:avLst/>
          </a:prstGeom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200713" y="1861373"/>
            <a:ext cx="95289" cy="18104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710290" y="956605"/>
            <a:ext cx="201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&amp; Upper Stage Separation</a:t>
            </a:r>
          </a:p>
          <a:p>
            <a:r>
              <a:rPr lang="en-US" dirty="0" smtClean="0"/>
              <a:t>T + 476s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567226" y="928471"/>
            <a:ext cx="1547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Stage Ignition</a:t>
            </a:r>
          </a:p>
          <a:p>
            <a:r>
              <a:rPr lang="en-US" dirty="0" smtClean="0"/>
              <a:t>T + 486s</a:t>
            </a:r>
            <a:endParaRPr lang="en-US" dirty="0"/>
          </a:p>
        </p:txBody>
      </p:sp>
      <p:pic>
        <p:nvPicPr>
          <p:cNvPr id="40" name="Picture 39" descr="Supplementary modul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8573771" y="1861763"/>
            <a:ext cx="153735" cy="166105"/>
          </a:xfrm>
          <a:prstGeom prst="rect">
            <a:avLst/>
          </a:prstGeom>
        </p:spPr>
      </p:pic>
      <p:pic>
        <p:nvPicPr>
          <p:cNvPr id="41" name="Picture 40" descr="Orion no solar panels no booster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5400000">
            <a:off x="10752405" y="1792550"/>
            <a:ext cx="212993" cy="252677"/>
          </a:xfrm>
          <a:prstGeom prst="rect">
            <a:avLst/>
          </a:prstGeom>
        </p:spPr>
      </p:pic>
      <p:pic>
        <p:nvPicPr>
          <p:cNvPr id="42" name="Picture 41" descr="whole 2nd stag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00000">
            <a:off x="10149760" y="2201398"/>
            <a:ext cx="345068" cy="15765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0227212" y="900333"/>
            <a:ext cx="1350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Stage Separation</a:t>
            </a:r>
          </a:p>
          <a:p>
            <a:r>
              <a:rPr lang="en-US" dirty="0" smtClean="0"/>
              <a:t>T + </a:t>
            </a:r>
            <a:r>
              <a:rPr lang="en-US" dirty="0" smtClean="0"/>
              <a:t>1,821 </a:t>
            </a:r>
            <a:r>
              <a:rPr lang="en-US" dirty="0" smtClean="0"/>
              <a:t>s</a:t>
            </a:r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3700974" y="2800056"/>
          <a:ext cx="5943600" cy="1905000"/>
        </p:xfrm>
        <a:graphic>
          <a:graphicData uri="http://schemas.openxmlformats.org/drawingml/2006/table">
            <a:tbl>
              <a:tblPr/>
              <a:tblGrid>
                <a:gridCol w="1981200"/>
                <a:gridCol w="1981200"/>
                <a:gridCol w="1981200"/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SLS </a:t>
                      </a:r>
                      <a:r>
                        <a:rPr lang="en-US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Variant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Total Delivered Mass </a:t>
                      </a:r>
                      <a:r>
                        <a:rPr lang="en-US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to TLI (kg</a:t>
                      </a:r>
                      <a:r>
                        <a:rPr lang="en-US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Supplementary Mass (kg)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Block 1</a:t>
                      </a:r>
                      <a:endParaRPr lang="en-US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28,990</a:t>
                      </a:r>
                      <a:endParaRPr lang="en-US" dirty="0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not available</a:t>
                      </a:r>
                      <a:endParaRPr lang="en-US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Block 1B</a:t>
                      </a:r>
                      <a:endParaRPr lang="en-US" dirty="0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46,960</a:t>
                      </a:r>
                      <a:endParaRPr lang="en-US" dirty="0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11,580</a:t>
                      </a:r>
                      <a:endParaRPr lang="en-US" dirty="0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Block 2</a:t>
                      </a:r>
                      <a:endParaRPr lang="en-US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52,410</a:t>
                      </a:r>
                      <a:endParaRPr lang="en-US" dirty="0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17,030</a:t>
                      </a:r>
                      <a:endParaRPr lang="en-US" dirty="0"/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47385" y="3066757"/>
            <a:ext cx="2067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Supplementary mass is total mass subtracted by Orion launch mass of 35,385 kg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138290" y="5050302"/>
            <a:ext cx="973484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/>
              <a:t> Space Launch System Block 1B (available 2021) and Block 2 (available 2024?) are sufficient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/>
              <a:t> SLS Block 1B will be used; SLS Block 2 can be used if available -&gt; Only one launch needed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/>
              <a:t> Stage breakdown by thrust, specific impulse, and mass available in backup slides</a:t>
            </a:r>
            <a:endParaRPr lang="en-US" sz="1900" dirty="0"/>
          </a:p>
        </p:txBody>
      </p:sp>
      <p:sp>
        <p:nvSpPr>
          <p:cNvPr id="39" name="TextBox 38"/>
          <p:cNvSpPr txBox="1"/>
          <p:nvPr/>
        </p:nvSpPr>
        <p:spPr>
          <a:xfrm>
            <a:off x="253220" y="1167618"/>
            <a:ext cx="2124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Launch Date: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January 4</a:t>
            </a:r>
            <a:r>
              <a:rPr lang="en-US" sz="22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2025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Payload: Orion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 descr="Supplementary modul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7200000">
            <a:off x="10414295" y="2295516"/>
            <a:ext cx="153735" cy="1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Backup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80160" y="1111347"/>
          <a:ext cx="9762978" cy="5181549"/>
        </p:xfrm>
        <a:graphic>
          <a:graphicData uri="http://schemas.openxmlformats.org/drawingml/2006/table">
            <a:tbl>
              <a:tblPr/>
              <a:tblGrid>
                <a:gridCol w="876165"/>
                <a:gridCol w="1001331"/>
                <a:gridCol w="1736683"/>
                <a:gridCol w="1048269"/>
                <a:gridCol w="1110851"/>
                <a:gridCol w="1220372"/>
                <a:gridCol w="1282956"/>
                <a:gridCol w="1486351"/>
              </a:tblGrid>
              <a:tr h="111131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Stage</a:t>
                      </a:r>
                      <a:endParaRPr lang="en-US" sz="1700" dirty="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Variant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Rocket Engine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Thrust (kN)*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Isp (s)^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Burn Time (s)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Dry Mass (t)*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Propellant Mass (t)*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1315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1/1B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2x Modified SS SRBs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28024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252.2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128.4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104 0.</a:t>
                      </a:r>
                      <a:endParaRPr lang="en-US" sz="1700" dirty="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631.5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13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2x New Composite  ATK Boosters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40031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272.5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790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86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1/1B/2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4x RS-25D/E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8277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409.1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476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102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979.5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868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1x RL-10-B2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461.5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1118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3.8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26.9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1B/2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4x RL-10-C1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425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448.5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1335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</a:t>
                      </a:r>
                      <a:endParaRPr lang="en-US" sz="170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129 </a:t>
                      </a:r>
                      <a:endParaRPr lang="en-US" sz="1700" dirty="0"/>
                    </a:p>
                  </a:txBody>
                  <a:tcPr marL="62966" marR="62966" marT="62966" marB="629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2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056068" y="443424"/>
            <a:ext cx="12878" cy="5434885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068946" y="5878309"/>
            <a:ext cx="9468119" cy="10733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5904" y="3824129"/>
            <a:ext cx="303268" cy="2054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24" y="4461632"/>
            <a:ext cx="394180" cy="1427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14" y="1551280"/>
            <a:ext cx="1076746" cy="755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50" y="443424"/>
            <a:ext cx="624485" cy="5623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88447" y="1302288"/>
            <a:ext cx="1162858" cy="755379"/>
            <a:chOff x="4928915" y="1618717"/>
            <a:chExt cx="1162858" cy="75537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288" y="1618717"/>
              <a:ext cx="624485" cy="562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915" y="1618717"/>
              <a:ext cx="1076746" cy="75537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99" y="1302288"/>
            <a:ext cx="564612" cy="5646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62" y="1270091"/>
            <a:ext cx="624485" cy="562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0042" y="3834861"/>
            <a:ext cx="303268" cy="2054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0042" y="5948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15235" y="59487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596000" y="5929351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2028-2029</a:t>
            </a:r>
            <a:endParaRPr lang="en-US" dirty="0"/>
          </a:p>
        </p:txBody>
      </p:sp>
      <p:cxnSp>
        <p:nvCxnSpPr>
          <p:cNvPr id="25" name="Curved Connector 24"/>
          <p:cNvCxnSpPr/>
          <p:nvPr/>
        </p:nvCxnSpPr>
        <p:spPr>
          <a:xfrm rot="5400000" flipH="1" flipV="1">
            <a:off x="1372692" y="2934202"/>
            <a:ext cx="1930161" cy="782719"/>
          </a:xfrm>
          <a:prstGeom prst="curvedConnector3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1" idx="3"/>
          </p:cNvCxnSpPr>
          <p:nvPr/>
        </p:nvCxnSpPr>
        <p:spPr>
          <a:xfrm flipV="1">
            <a:off x="3023160" y="1007655"/>
            <a:ext cx="663134" cy="921315"/>
          </a:xfrm>
          <a:prstGeom prst="curvedConnector2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endCxn id="14" idx="0"/>
          </p:cNvCxnSpPr>
          <p:nvPr/>
        </p:nvCxnSpPr>
        <p:spPr>
          <a:xfrm>
            <a:off x="4007659" y="682410"/>
            <a:ext cx="1131404" cy="619878"/>
          </a:xfrm>
          <a:prstGeom prst="curvedConnector2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flipV="1">
            <a:off x="5512190" y="1150973"/>
            <a:ext cx="3688801" cy="738348"/>
          </a:xfrm>
          <a:prstGeom prst="curvedConnector4">
            <a:avLst>
              <a:gd name="adj1" fmla="val 40785"/>
              <a:gd name="adj2" fmla="val 131632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5400000" flipH="1" flipV="1">
            <a:off x="5592191" y="3313215"/>
            <a:ext cx="524786" cy="51035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4" idx="1"/>
            <a:endCxn id="46" idx="2"/>
          </p:cNvCxnSpPr>
          <p:nvPr/>
        </p:nvCxnSpPr>
        <p:spPr>
          <a:xfrm flipV="1">
            <a:off x="8520412" y="2313563"/>
            <a:ext cx="747871" cy="849772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6200000" flipV="1">
            <a:off x="9036508" y="2639385"/>
            <a:ext cx="2146988" cy="163348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272785" y="5131288"/>
            <a:ext cx="15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 IV Heavy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800265" y="5131288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SLS Block 1B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722110" y="1075418"/>
            <a:ext cx="152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 Option A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176253" y="1873353"/>
            <a:ext cx="118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Lunar DRO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00" y="1170219"/>
            <a:ext cx="1495965" cy="1143344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7452543" y="2100905"/>
            <a:ext cx="1576586" cy="1485000"/>
            <a:chOff x="6605244" y="2311839"/>
            <a:chExt cx="1576586" cy="148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56141">
              <a:off x="6605244" y="2770072"/>
              <a:ext cx="1104321" cy="81379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28243">
              <a:off x="6945253" y="2560262"/>
              <a:ext cx="1485000" cy="988154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218427" y="2349861"/>
            <a:ext cx="1511256" cy="1485000"/>
            <a:chOff x="6356997" y="2560398"/>
            <a:chExt cx="1511256" cy="14850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56141">
              <a:off x="6763932" y="2703723"/>
              <a:ext cx="1104321" cy="81379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43147">
              <a:off x="6108574" y="2808821"/>
              <a:ext cx="1485000" cy="988154"/>
            </a:xfrm>
            <a:prstGeom prst="rect">
              <a:avLst/>
            </a:prstGeom>
          </p:spPr>
        </p:pic>
      </p:grpSp>
      <p:cxnSp>
        <p:nvCxnSpPr>
          <p:cNvPr id="57" name="Curved Connector 56"/>
          <p:cNvCxnSpPr>
            <a:stCxn id="51" idx="1"/>
            <a:endCxn id="4" idx="3"/>
          </p:cNvCxnSpPr>
          <p:nvPr/>
        </p:nvCxnSpPr>
        <p:spPr>
          <a:xfrm flipV="1">
            <a:off x="6693231" y="2768739"/>
            <a:ext cx="795765" cy="32864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119162" y="3367894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Change</a:t>
            </a:r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876" y="4340104"/>
            <a:ext cx="1104321" cy="813799"/>
          </a:xfrm>
          <a:prstGeom prst="rect">
            <a:avLst/>
          </a:prstGeom>
        </p:spPr>
      </p:pic>
      <p:cxnSp>
        <p:nvCxnSpPr>
          <p:cNvPr id="62" name="Curved Connector 61"/>
          <p:cNvCxnSpPr>
            <a:endCxn id="61" idx="0"/>
          </p:cNvCxnSpPr>
          <p:nvPr/>
        </p:nvCxnSpPr>
        <p:spPr>
          <a:xfrm rot="5400000">
            <a:off x="7990079" y="2571953"/>
            <a:ext cx="2057110" cy="147919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88085" y="5200582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Return</a:t>
            </a:r>
            <a:endParaRPr lang="en-US" dirty="0"/>
          </a:p>
        </p:txBody>
      </p:sp>
      <p:sp>
        <p:nvSpPr>
          <p:cNvPr id="72" name="Right Brace 71"/>
          <p:cNvSpPr/>
          <p:nvPr/>
        </p:nvSpPr>
        <p:spPr>
          <a:xfrm>
            <a:off x="6864597" y="4260670"/>
            <a:ext cx="271493" cy="4184568"/>
          </a:xfrm>
          <a:prstGeom prst="rightBrace">
            <a:avLst/>
          </a:prstGeom>
          <a:ln w="19050">
            <a:solidFill>
              <a:schemeClr val="tx1"/>
            </a:solidFill>
          </a:ln>
          <a:effectLst>
            <a:outerShdw blurRad="50800" dist="50800" algn="ctr" rotWithShape="0">
              <a:srgbClr val="000000">
                <a:alpha val="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6298024" y="6456918"/>
            <a:ext cx="152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Team Explorer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Mission Overview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59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21305" y="1153577"/>
            <a:ext cx="8123723" cy="5385335"/>
            <a:chOff x="10020" y="642010"/>
            <a:chExt cx="9410736" cy="62741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06" y="2008533"/>
              <a:ext cx="886602" cy="886602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774055" y="1219200"/>
              <a:ext cx="830376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2" descr="C:\Users\Moose\AppData\Local\Microsoft\Windows\Temporary Internet Files\Content.IE5\O571IDAE\MC900432569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0" y="5787662"/>
              <a:ext cx="990600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619620" y="6598282"/>
              <a:ext cx="8458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62420" y="4263890"/>
              <a:ext cx="8915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860241" y="2712263"/>
              <a:ext cx="8217579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31683" y="3964607"/>
              <a:ext cx="1333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</a:rPr>
                <a:t>LEO</a:t>
              </a:r>
              <a:endParaRPr lang="en-US" sz="14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7415" y="1357953"/>
              <a:ext cx="1723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</a:rPr>
                <a:t>DRO</a:t>
              </a:r>
              <a:endParaRPr lang="en-US" sz="1400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rot="5400000" flipH="1" flipV="1">
              <a:off x="1598796" y="2209906"/>
              <a:ext cx="3036191" cy="101115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/>
            <p:nvPr/>
          </p:nvCxnSpPr>
          <p:spPr>
            <a:xfrm rot="16200000" flipH="1">
              <a:off x="6132131" y="2102858"/>
              <a:ext cx="3064759" cy="1274294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313337" y="5286013"/>
              <a:ext cx="1922594" cy="53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rial" charset="0"/>
                </a:rPr>
                <a:t>Crew </a:t>
              </a: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Vehicle Launch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SLS Block 1b</a:t>
              </a:r>
              <a:endParaRPr lang="en-US" sz="12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5779" y="6608388"/>
              <a:ext cx="1333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charset="0"/>
                </a:rPr>
                <a:t>Earth</a:t>
              </a:r>
            </a:p>
          </p:txBody>
        </p:sp>
        <p:cxnSp>
          <p:nvCxnSpPr>
            <p:cNvPr id="20" name="Curved Connector 19"/>
            <p:cNvCxnSpPr/>
            <p:nvPr/>
          </p:nvCxnSpPr>
          <p:spPr>
            <a:xfrm rot="16200000" flipH="1">
              <a:off x="7861662" y="4754288"/>
              <a:ext cx="1198931" cy="318938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89" descr="C:\Users\dxc5120\AppData\Local\Microsoft\Windows\Temporary Internet Files\Content.IE5\3TB04Q2M\MC900082987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712" y="5647437"/>
              <a:ext cx="445975" cy="473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925557" y="5561101"/>
              <a:ext cx="1486745" cy="53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rial" charset="0"/>
                </a:rPr>
                <a:t>Return </a:t>
              </a: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as </a:t>
              </a:r>
              <a:r>
                <a:rPr lang="en-US" sz="1200" dirty="0">
                  <a:solidFill>
                    <a:prstClr val="black"/>
                  </a:solidFill>
                  <a:latin typeface="Arial" charset="0"/>
                </a:rPr>
                <a:t>National Heroes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31620" y="6595038"/>
              <a:ext cx="811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charset="0"/>
                </a:rPr>
                <a:t>Time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76600" y="868253"/>
              <a:ext cx="844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charset="0"/>
                </a:rPr>
                <a:t>Time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82611" y="6337805"/>
              <a:ext cx="14952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prstClr val="black"/>
                  </a:solidFill>
                  <a:latin typeface="Arial" charset="0"/>
                </a:rPr>
                <a:t>Timeline not to scale</a:t>
              </a:r>
              <a:endParaRPr lang="en-US" sz="11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64639" y="6606776"/>
              <a:ext cx="1369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March-April 2025</a:t>
              </a:r>
              <a:endParaRPr lang="en-US" sz="1200" dirty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293" y="4688927"/>
              <a:ext cx="280395" cy="189925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19506" y="2812792"/>
              <a:ext cx="1333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</a:rPr>
                <a:t>Moon</a:t>
              </a:r>
              <a:endParaRPr lang="en-US" sz="1400" dirty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74" y="709191"/>
              <a:ext cx="761872" cy="686101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 flipV="1">
              <a:off x="3159691" y="1255928"/>
              <a:ext cx="421110" cy="3836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32" idx="1"/>
            </p:cNvCxnSpPr>
            <p:nvPr/>
          </p:nvCxnSpPr>
          <p:spPr>
            <a:xfrm flipH="1">
              <a:off x="3452250" y="2248977"/>
              <a:ext cx="486476" cy="3627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938726" y="1925811"/>
              <a:ext cx="1201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Prograde Lunar Flyby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(190 m/s)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41189" y="1546002"/>
              <a:ext cx="1201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Orbit Insertion (318 m/s)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7858053" y="3998518"/>
              <a:ext cx="420912" cy="2001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460975" y="3708444"/>
              <a:ext cx="1689236" cy="53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Reentry Velocity: ~11 km/s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7042424" y="1219773"/>
              <a:ext cx="362393" cy="2981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705407" y="691531"/>
              <a:ext cx="2152646" cy="33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</a:rPr>
                <a:t>Stay at asteroid: 11 days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55363" y="4638149"/>
              <a:ext cx="1749833" cy="32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</a:rPr>
                <a:t>Crew TOF: 28 days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30008" y="1497583"/>
              <a:ext cx="1201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DRO Departure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(318 m/s)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82153" y="2955065"/>
              <a:ext cx="1201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Lunar Flyby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(190 m/s)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7182002" y="2788285"/>
              <a:ext cx="281940" cy="3059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/>
            <p:nvPr/>
          </p:nvCxnSpPr>
          <p:spPr>
            <a:xfrm rot="5400000" flipH="1" flipV="1">
              <a:off x="2180217" y="4245497"/>
              <a:ext cx="483732" cy="495300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5223" y="2285798"/>
              <a:ext cx="1132779" cy="83477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54078">
              <a:off x="1937234" y="2517699"/>
              <a:ext cx="1415915" cy="94218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834" y="3823241"/>
              <a:ext cx="1132779" cy="83477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14011">
              <a:off x="2268387" y="3508475"/>
              <a:ext cx="1462884" cy="94218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3769" y="642010"/>
              <a:ext cx="1650020" cy="126108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762" y="2336200"/>
              <a:ext cx="1132779" cy="834771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/>
            <p:nvPr/>
          </p:nvCxnSpPr>
          <p:spPr>
            <a:xfrm flipH="1" flipV="1">
              <a:off x="3168293" y="4353262"/>
              <a:ext cx="422485" cy="1795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614418" y="4369893"/>
              <a:ext cx="1201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TLI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Arial" charset="0"/>
                </a:rPr>
                <a:t>(3.1 km/s)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56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1243693"/>
            <a:ext cx="10515600" cy="5009470"/>
          </a:xfrm>
        </p:spPr>
        <p:txBody>
          <a:bodyPr/>
          <a:lstStyle/>
          <a:p>
            <a:r>
              <a:rPr lang="en-US" dirty="0" smtClean="0"/>
              <a:t>Mission Context</a:t>
            </a:r>
          </a:p>
          <a:p>
            <a:r>
              <a:rPr lang="en-US" dirty="0" smtClean="0"/>
              <a:t>Mission Overview</a:t>
            </a:r>
          </a:p>
          <a:p>
            <a:r>
              <a:rPr lang="en-US" dirty="0" smtClean="0"/>
              <a:t>Trajectory and Launch</a:t>
            </a:r>
          </a:p>
          <a:p>
            <a:r>
              <a:rPr lang="en-US" dirty="0" smtClean="0"/>
              <a:t>Science and Technology Demos</a:t>
            </a:r>
          </a:p>
          <a:p>
            <a:r>
              <a:rPr lang="en-US" dirty="0" smtClean="0"/>
              <a:t>Human Factors and ECLSS</a:t>
            </a:r>
          </a:p>
          <a:p>
            <a:r>
              <a:rPr lang="en-US" dirty="0" smtClean="0"/>
              <a:t>System Engineering</a:t>
            </a:r>
          </a:p>
          <a:p>
            <a:r>
              <a:rPr lang="en-US" dirty="0" smtClean="0"/>
              <a:t>Public Outreach</a:t>
            </a:r>
          </a:p>
          <a:p>
            <a:r>
              <a:rPr lang="en-US" dirty="0" smtClean="0"/>
              <a:t>Budget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9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Trajectory Planning: Reentry Velocity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41" y="1309630"/>
            <a:ext cx="7198518" cy="5389265"/>
          </a:xfr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495868" y="1834372"/>
            <a:ext cx="497634" cy="2988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93502" y="2133254"/>
            <a:ext cx="1241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 = ~11 km/s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67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328" y="265106"/>
            <a:ext cx="10449198" cy="630918"/>
          </a:xfrm>
        </p:spPr>
        <p:txBody>
          <a:bodyPr/>
          <a:lstStyle/>
          <a:p>
            <a:r>
              <a:rPr lang="en-US" dirty="0" smtClean="0"/>
              <a:t>Tech Demo: Plasma Drill and Radiation Protection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61</a:t>
            </a:fld>
            <a:endParaRPr lang="en-US"/>
          </a:p>
        </p:txBody>
      </p:sp>
      <p:pic>
        <p:nvPicPr>
          <p:cNvPr id="14" name="Picture 2" descr="###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30" y="3718258"/>
            <a:ext cx="4003220" cy="253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6.googleusercontent.com/qd4aW5dQqYLOv7FMaAxdVPQq4mIRWuSMXDYYdddRwmwMTQD78axkcLYvY-vqe9x171-CtLDA1skhtZWxG3u4Q8DhMvxWuUI6uk1cn1eKP_AsGOSTDJImvWk9OCv7OUA9_YS7cK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/>
          <a:stretch/>
        </p:blipFill>
        <p:spPr bwMode="auto">
          <a:xfrm>
            <a:off x="1093790" y="1289365"/>
            <a:ext cx="3940060" cy="2273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730240" y="1289365"/>
            <a:ext cx="0" cy="506698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 descr="http://blog.iseecars.com/wp-content/uploads/2014/12/Sandba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1" b="23505"/>
          <a:stretch/>
        </p:blipFill>
        <p:spPr bwMode="auto">
          <a:xfrm>
            <a:off x="6591300" y="974729"/>
            <a:ext cx="4762500" cy="26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upload.wikimedia.org/wikipedia/commons/c/c9/Portable_Geiger_counter_series_900_mini-monit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91" y="3399209"/>
            <a:ext cx="4447540" cy="295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/>
              <a:t>CalTech Space Challenge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 (Asteroid Regolith Crusher)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CalTech Space Challenge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1" y="1167493"/>
            <a:ext cx="3779066" cy="5009470"/>
          </a:xfrm>
        </p:spPr>
        <p:txBody>
          <a:bodyPr/>
          <a:lstStyle/>
          <a:p>
            <a:r>
              <a:rPr lang="de-CH" dirty="0" smtClean="0"/>
              <a:t>Cone crusher</a:t>
            </a:r>
          </a:p>
          <a:p>
            <a:r>
              <a:rPr lang="de-CH" dirty="0" smtClean="0"/>
              <a:t>Used on earth</a:t>
            </a:r>
          </a:p>
          <a:p>
            <a:r>
              <a:rPr lang="de-CH" dirty="0" smtClean="0"/>
              <a:t>Development needed for deep space implementation</a:t>
            </a:r>
          </a:p>
          <a:p>
            <a:r>
              <a:rPr lang="de-CH" dirty="0" smtClean="0"/>
              <a:t>Needs self cleaning environment</a:t>
            </a:r>
          </a:p>
          <a:p>
            <a:endParaRPr lang="fr-CH" dirty="0"/>
          </a:p>
        </p:txBody>
      </p:sp>
      <p:pic>
        <p:nvPicPr>
          <p:cNvPr id="1026" name="Picture 2" descr="https://lh4.googleusercontent.com/cOWxibsk6G1E0d_reUSSYccvT7Fb4p6w0bC3LwI2ciOBKsQzDa-sMUofYmQDiG919W4EaSBET_-FVoLGHVobMtcOa3AoACHx4j1Z3UGJiGdLVbbvaZ9ZLrQ7YUQzutAVuJKpS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026">
            <a:off x="5872156" y="1644797"/>
            <a:ext cx="5895975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8624451" y="4540830"/>
            <a:ext cx="665020" cy="9871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289469" y="5527967"/>
            <a:ext cx="162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Rotating cone</a:t>
            </a:r>
            <a:endParaRPr lang="fr-CH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073735" y="4956467"/>
            <a:ext cx="405244" cy="75616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68489" y="5741436"/>
            <a:ext cx="81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Drive</a:t>
            </a:r>
            <a:endParaRPr lang="fr-CH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562839" y="4701981"/>
            <a:ext cx="405244" cy="75616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92574" y="5486950"/>
            <a:ext cx="197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Pressurized gaz container </a:t>
            </a:r>
            <a:endParaRPr lang="fr-CH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302336" y="1661270"/>
            <a:ext cx="550717" cy="4273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58493" y="1155853"/>
            <a:ext cx="176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Spring loaded feeder</a:t>
            </a:r>
            <a:endParaRPr lang="fr-CH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416380" y="3003702"/>
            <a:ext cx="1657355" cy="923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92575" y="2819036"/>
            <a:ext cx="196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Crushing surfaces</a:t>
            </a:r>
            <a:endParaRPr lang="fr-CH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0910451" y="2088575"/>
            <a:ext cx="228601" cy="10997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016833" y="1305930"/>
            <a:ext cx="196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Reciever (vacuum cleaner bag)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465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400753" y="1161781"/>
            <a:ext cx="7471318" cy="519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09167" y="1161781"/>
            <a:ext cx="3440022" cy="519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ISRU: Microbe Powered Greenhouse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7855" y="3390174"/>
            <a:ext cx="529046" cy="68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4" descr="http://www.asteroidapp.com/images/astero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25" y="4142728"/>
            <a:ext cx="1852203" cy="20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ages.wisegeek.com/blue-bacteria-with-white-backgrou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13505" r="19049" b="22509"/>
          <a:stretch/>
        </p:blipFill>
        <p:spPr bwMode="auto">
          <a:xfrm>
            <a:off x="723831" y="1257428"/>
            <a:ext cx="2810693" cy="223116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magazine.foxnews.com/sites/magazine.foxnews.com/files/styles/700_image/public/TerrariumEditorial.jpg?itok=slFYM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28" y="2343848"/>
            <a:ext cx="3265565" cy="31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kitchener.misermcgee.com/images/deals/$59-for-1-Yard-of-Garden-Soil-in-a-Garden-Bag-from-Kennebec-Landscaping-a-$119-Valu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28389" b="7112"/>
          <a:stretch/>
        </p:blipFill>
        <p:spPr bwMode="auto">
          <a:xfrm>
            <a:off x="4798423" y="1553003"/>
            <a:ext cx="3984942" cy="16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pngimg.com/upload/cloud_PNG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39" y="3505209"/>
            <a:ext cx="3890033" cy="311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3827677" y="3390174"/>
            <a:ext cx="529046" cy="688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 smtClean="0"/>
              <a:t>=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428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1538" y="1305176"/>
            <a:ext cx="5180147" cy="5009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30 kW microwave emitter</a:t>
            </a:r>
          </a:p>
          <a:p>
            <a:pPr lvl="1"/>
            <a:r>
              <a:rPr lang="en-US" dirty="0" smtClean="0"/>
              <a:t>~65-</a:t>
            </a:r>
            <a:r>
              <a:rPr lang="en-NZ" dirty="0" smtClean="0"/>
              <a:t>78 % efficiency – difficult to remove waste heat</a:t>
            </a:r>
          </a:p>
          <a:p>
            <a:pPr lvl="1"/>
            <a:r>
              <a:rPr lang="en-NZ" dirty="0" smtClean="0"/>
              <a:t>Safety concerns with crew nearby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Solar thermal – parabolic mirrors</a:t>
            </a:r>
          </a:p>
          <a:p>
            <a:pPr lvl="1"/>
            <a:r>
              <a:rPr lang="en-US" dirty="0" smtClean="0"/>
              <a:t>Long set up time, limited EVAs</a:t>
            </a:r>
          </a:p>
          <a:p>
            <a:pPr lvl="1"/>
            <a:r>
              <a:rPr lang="en-US" dirty="0" smtClean="0"/>
              <a:t>Area &gt;20m2</a:t>
            </a:r>
          </a:p>
          <a:p>
            <a:pPr lvl="1"/>
            <a:r>
              <a:rPr lang="en-US" dirty="0" smtClean="0"/>
              <a:t>Pyrolysis chamber must be uninsulated</a:t>
            </a:r>
          </a:p>
          <a:p>
            <a:pPr lvl="1"/>
            <a:r>
              <a:rPr lang="en-US" dirty="0" smtClean="0"/>
              <a:t>Astronauts could pass in front of beam</a:t>
            </a:r>
            <a:endParaRPr lang="en-US" dirty="0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838199" y="365125"/>
            <a:ext cx="11116733" cy="6229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Alternative Pyrolysis Heating Methods (Backup)</a:t>
            </a:r>
            <a:endParaRPr lang="en-US" dirty="0"/>
          </a:p>
        </p:txBody>
      </p:sp>
      <p:pic>
        <p:nvPicPr>
          <p:cNvPr id="2050" name="Picture 2" descr="https://lh6.googleusercontent.com/WjgOEGqMj8z9Ndbst28_0m8xBT1W0zzb8RepcD7iq_3F7HVGaK1Wy9ZCs21ov9ZSpYN7aakluXyClyP6uCXO_yCeyguHGyp6V7cXdv507lfVVHenICMOX89Db4W0Y0vb0xfci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85" y="1631540"/>
            <a:ext cx="6368009" cy="40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Engineering of the vehicles, tools, and instruments primarily relies on the subcontractors. </a:t>
            </a:r>
          </a:p>
          <a:p>
            <a:r>
              <a:rPr lang="en-US" dirty="0" smtClean="0"/>
              <a:t>The program levies requirements based on mission level analysis and assigns factors of safety they must work to.</a:t>
            </a:r>
          </a:p>
          <a:p>
            <a:r>
              <a:rPr lang="en-US" dirty="0" smtClean="0"/>
              <a:t>The general concept is to define what they must not do and not how they must do it.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Considerations (Backup)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493"/>
            <a:ext cx="10515600" cy="878123"/>
          </a:xfrm>
        </p:spPr>
        <p:txBody>
          <a:bodyPr/>
          <a:lstStyle/>
          <a:p>
            <a:r>
              <a:rPr lang="en-US" dirty="0" smtClean="0"/>
              <a:t>Cost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480007" y="1584064"/>
          <a:ext cx="9653048" cy="486070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19332"/>
                <a:gridCol w="1145081"/>
                <a:gridCol w="3141361"/>
                <a:gridCol w="2347274"/>
              </a:tblGrid>
              <a:tr h="181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Item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ROM cost (M$)</a:t>
                      </a:r>
                      <a:endParaRPr lang="en-GB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Comment</a:t>
                      </a:r>
                      <a:endParaRPr lang="en-GB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Num FTE over 10 years</a:t>
                      </a:r>
                      <a:endParaRPr lang="en-GB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1.0 Space Vehicle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1.1.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Orion capsule with service module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From web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1.2.</a:t>
                      </a:r>
                      <a:r>
                        <a:rPr lang="en-US" sz="900" u="none" strike="noStrike">
                          <a:effectLst/>
                        </a:rPr>
                        <a:t> </a:t>
                      </a:r>
                      <a:r>
                        <a:rPr lang="en-US" sz="1400" u="none" strike="noStrike">
                          <a:effectLst/>
                        </a:rPr>
                        <a:t>Service transfer vehicle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Assumes European contribution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1.3.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Science payload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     1.3.1. Laboratory structure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148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USCM8: ~(23 k$/kg * 4000kg * 150%)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     1.3.2. Laboratory thermal control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USCM8: ~(23 k$/kg * 136kg * 150%)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     1.3.3. Science instruments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500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20 instruments @ 20 M$ + 25%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2.0 Launch Vehicle (launch cost)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From web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3.0 Ground Command &amp; Control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4.0 Program level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673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4.1. System engineering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20% of laboratory cost (not instruments)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4.2. Program management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4.3. System integration and test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4.3. Product assurance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4.5. Other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5.0 Flight Support Operations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6.0 Aerospace Ground equipment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7.0. Operations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7.1. PMSE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7.2. Space segment maintenance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7.3. Ground segment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30 engineers + 10 tech, for 2 months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63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Team Members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04223" y="991526"/>
          <a:ext cx="8317734" cy="5443740"/>
        </p:xfrm>
        <a:graphic>
          <a:graphicData uri="http://schemas.openxmlformats.org/drawingml/2006/table">
            <a:tbl>
              <a:tblPr/>
              <a:tblGrid>
                <a:gridCol w="1176482"/>
                <a:gridCol w="1176482"/>
                <a:gridCol w="5964770"/>
              </a:tblGrid>
              <a:tr h="264397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1" dirty="0">
                          <a:effectLst/>
                        </a:rPr>
                        <a:t>First Name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1">
                          <a:effectLst/>
                        </a:rPr>
                        <a:t>Last Name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1" dirty="0">
                          <a:effectLst/>
                        </a:rPr>
                        <a:t>Focus Areas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Bill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Tandy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 smtClean="0">
                          <a:effectLst/>
                        </a:rPr>
                        <a:t>Proposal Manager</a:t>
                      </a:r>
                      <a:endParaRPr lang="en-US" sz="1800" dirty="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Chris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 err="1" smtClean="0">
                          <a:effectLst/>
                        </a:rPr>
                        <a:t>Wynard</a:t>
                      </a:r>
                      <a:endParaRPr lang="en-US" sz="1800" dirty="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 dirty="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Dan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Fries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Systems Engineering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Davide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Conte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Henna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Koki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 smtClean="0">
                          <a:effectLst/>
                        </a:rPr>
                        <a:t>Ho</a:t>
                      </a:r>
                      <a:endParaRPr lang="en-US" sz="1800" dirty="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Lee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Max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Marilena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Mat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Max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Priyanka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Rahul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Simon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 err="1" smtClean="0">
                          <a:effectLst/>
                        </a:rPr>
                        <a:t>Dandavino</a:t>
                      </a:r>
                      <a:endParaRPr lang="en-US" sz="1800" dirty="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Takeshi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 err="1" smtClean="0">
                          <a:effectLst/>
                        </a:rPr>
                        <a:t>Gagliardi</a:t>
                      </a:r>
                      <a:endParaRPr lang="en-US" sz="1800" dirty="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>
                        <a:effectLst/>
                      </a:endParaRP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Thierry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de Roche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Extraction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6006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Valentina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effectLst/>
                        </a:rPr>
                        <a:t>Boccia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>
                          <a:effectLst/>
                        </a:rPr>
                        <a:t>Science</a:t>
                      </a:r>
                    </a:p>
                  </a:txBody>
                  <a:tcPr marR="21082" marT="14055" marB="1405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5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8437"/>
            <a:ext cx="10515600" cy="50094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Launch concept trade-off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90600" y="1666288"/>
          <a:ext cx="6096000" cy="11068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09600"/>
                <a:gridCol w="3657600"/>
                <a:gridCol w="6096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Orion + Service Module in SLS Block 1B and Habitat in Block 1B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Orion + Service Module in Block 1B and Habitat + Heavy Lift + Upper Stage in Payload for ballistic TLI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Orion + Service Module in Block 1B and Inflatable Habitat + Heavy Lift for ballistic TLI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Orion + Service Module in Block 1B and Habitat + Heavy Lift + SEP to lunar DRO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Orion + Service Module in Block 1B and inflatable Habitat + Heavy Lift + SEP to lunar DRO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38200" y="2934639"/>
            <a:ext cx="5794612" cy="3476767"/>
            <a:chOff x="0" y="0"/>
            <a:chExt cx="4572000" cy="2743200"/>
          </a:xfrm>
        </p:grpSpPr>
        <p:graphicFrame>
          <p:nvGraphicFramePr>
            <p:cNvPr id="8" name="Chart 7"/>
            <p:cNvGraphicFramePr/>
            <p:nvPr>
              <p:extLst/>
            </p:nvPr>
          </p:nvGraphicFramePr>
          <p:xfrm>
            <a:off x="0" y="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Arrow Connector 8"/>
            <p:cNvCxnSpPr/>
            <p:nvPr/>
          </p:nvCxnSpPr>
          <p:spPr>
            <a:xfrm>
              <a:off x="361950" y="2376488"/>
              <a:ext cx="41338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371475" y="61913"/>
              <a:ext cx="1" cy="23145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6848436" y="2098563"/>
            <a:ext cx="51281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Option B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- large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cryogenic upper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stage, modified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payload fairing 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Option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- more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costly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due to customized habitat, additional ARM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derived SEP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module.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Can-designs have large heritage, ARM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is intentionally developed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modularly to reuse </a:t>
            </a:r>
          </a:p>
          <a:p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Option C - good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compromise between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risk and cost, chance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to develop inflatables further,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key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technology for future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missions. Enough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payload volume and mass, including sufficient margins.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Critical Risks</a:t>
            </a:r>
          </a:p>
          <a:p>
            <a:pPr marL="0" indent="0">
              <a:buNone/>
            </a:pPr>
            <a:r>
              <a:rPr lang="en-US" b="1" dirty="0" smtClean="0"/>
              <a:t>8:</a:t>
            </a:r>
            <a:r>
              <a:rPr lang="en-US" dirty="0" smtClean="0"/>
              <a:t> </a:t>
            </a:r>
            <a:r>
              <a:rPr lang="en-US" dirty="0"/>
              <a:t>Translunar injection maneuver is not </a:t>
            </a:r>
            <a:r>
              <a:rPr lang="en-US" dirty="0" smtClean="0"/>
              <a:t>successful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If </a:t>
            </a:r>
            <a:r>
              <a:rPr lang="en-US" dirty="0"/>
              <a:t>the upper stage delivers only a delta-v of 2.92 km/s or lower, the mission cannot be completed (still working on mitigation</a:t>
            </a:r>
            <a:r>
              <a:rPr lang="en-US" dirty="0" smtClean="0"/>
              <a:t>!)</a:t>
            </a:r>
          </a:p>
          <a:p>
            <a:pPr marL="0" indent="0">
              <a:buNone/>
            </a:pPr>
            <a:r>
              <a:rPr lang="en-US" b="1" dirty="0" smtClean="0"/>
              <a:t>21:</a:t>
            </a:r>
            <a:r>
              <a:rPr lang="en-US" dirty="0" smtClean="0"/>
              <a:t> </a:t>
            </a:r>
            <a:r>
              <a:rPr lang="en-US" dirty="0"/>
              <a:t>Eclipse by </a:t>
            </a:r>
            <a:r>
              <a:rPr lang="en-US" dirty="0" smtClean="0"/>
              <a:t>moon/earth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 smtClean="0"/>
              <a:t>MLI in skin of Eureka to </a:t>
            </a:r>
            <a:r>
              <a:rPr lang="en-US" dirty="0"/>
              <a:t>ensure thermal inertia. Include heating device. </a:t>
            </a:r>
          </a:p>
          <a:p>
            <a:pPr marL="0" indent="0">
              <a:buNone/>
            </a:pPr>
            <a:r>
              <a:rPr lang="en-US" b="1" dirty="0" smtClean="0"/>
              <a:t>22:</a:t>
            </a:r>
            <a:r>
              <a:rPr lang="en-US" dirty="0" smtClean="0"/>
              <a:t> </a:t>
            </a:r>
            <a:r>
              <a:rPr lang="en-US" dirty="0"/>
              <a:t>Eclipse by asteroid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à"/>
            </a:pPr>
            <a:r>
              <a:rPr lang="en-US" dirty="0" smtClean="0"/>
              <a:t>Dock </a:t>
            </a:r>
            <a:r>
              <a:rPr lang="en-US" dirty="0"/>
              <a:t>in such a way that spacecraft is not eclipsed. Include heating device.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Introduction: Step One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7</a:t>
            </a:fld>
            <a:endParaRPr lang="en-US"/>
          </a:p>
        </p:txBody>
      </p:sp>
      <p:pic>
        <p:nvPicPr>
          <p:cNvPr id="6146" name="Picture 2" descr="http://aviationweek.com/site-files/aviationweek.com/files/uploads/2013/04/asteroidcapture-planetaryresources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31" y="1161679"/>
            <a:ext cx="8209536" cy="5061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4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Trade 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70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90600" y="1030562"/>
          <a:ext cx="7162801" cy="9620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6280"/>
                <a:gridCol w="5730241"/>
                <a:gridCol w="71628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Orion + Service Module in SLS Block 1B and Habitat </a:t>
                      </a:r>
                      <a:r>
                        <a:rPr lang="en-US" sz="1200" u="none" strike="noStrike" dirty="0" smtClean="0">
                          <a:effectLst/>
                        </a:rPr>
                        <a:t>in Block </a:t>
                      </a:r>
                      <a:r>
                        <a:rPr lang="en-US" sz="1200" u="none" strike="noStrike" dirty="0">
                          <a:effectLst/>
                        </a:rPr>
                        <a:t>1B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Orion + Service Module in Block 1B and Habitat + Heavy Lift + Upper Stage in Payload for ballistic TLI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Orion + Service Module in Block 1B and Inflatable Habitat + Heavy Lift for ballistic TLI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Orion + Service Module in Block 1B and Habitat + Heavy Lift + SEP to lunar DRO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Orion + Service Module in Block 1B and inflatable Habitat + Heavy Lift + SEP to lunar DRO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38200" y="2934639"/>
            <a:ext cx="5794612" cy="3476767"/>
            <a:chOff x="0" y="0"/>
            <a:chExt cx="4572000" cy="2743200"/>
          </a:xfrm>
        </p:grpSpPr>
        <p:graphicFrame>
          <p:nvGraphicFramePr>
            <p:cNvPr id="8" name="Chart 7"/>
            <p:cNvGraphicFramePr/>
            <p:nvPr>
              <p:extLst/>
            </p:nvPr>
          </p:nvGraphicFramePr>
          <p:xfrm>
            <a:off x="0" y="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Arrow Connector 8"/>
            <p:cNvCxnSpPr/>
            <p:nvPr/>
          </p:nvCxnSpPr>
          <p:spPr>
            <a:xfrm>
              <a:off x="361950" y="2376488"/>
              <a:ext cx="41338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371475" y="61913"/>
              <a:ext cx="1" cy="23145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7210698" y="2181173"/>
            <a:ext cx="45046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Option B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- large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cryogenic upper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stage, modified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payload fairing 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Option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- more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costly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due to customized habitat, additional ARM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derived SEP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module.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Can-designs have large heritage, ARM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is intentionally developed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modularly to reuse </a:t>
            </a:r>
          </a:p>
          <a:p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Option C - good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compromise between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risk and cost, chance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to develop inflatables further, as a key technology for future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missions. Enough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payload volume and mass, including sufficient margins.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Eureka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493"/>
            <a:ext cx="5492262" cy="500947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Habitat trade-off</a:t>
            </a:r>
          </a:p>
          <a:p>
            <a:r>
              <a:rPr lang="en-US" dirty="0" smtClean="0"/>
              <a:t>Science equipment and experiments require considerable amount of space</a:t>
            </a:r>
          </a:p>
          <a:p>
            <a:r>
              <a:rPr lang="en-US" dirty="0" smtClean="0"/>
              <a:t>Improved radiation shielding allows for extended stay</a:t>
            </a:r>
          </a:p>
          <a:p>
            <a:r>
              <a:rPr lang="en-US" dirty="0" smtClean="0"/>
              <a:t>Inflatables as key technology for future manned exploration and utilization missions</a:t>
            </a:r>
          </a:p>
          <a:p>
            <a:r>
              <a:rPr lang="en-US" dirty="0" smtClean="0"/>
              <a:t>More usable payload per launch</a:t>
            </a:r>
          </a:p>
          <a:p>
            <a:r>
              <a:rPr lang="en-US" dirty="0"/>
              <a:t>I</a:t>
            </a:r>
            <a:r>
              <a:rPr lang="en-US" dirty="0" smtClean="0"/>
              <a:t>nflatable heritage does exist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71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165669" y="2112498"/>
          <a:ext cx="5302306" cy="28289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77488"/>
                <a:gridCol w="1399429"/>
                <a:gridCol w="122538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“Can” design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Inflatable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Living/Working </a:t>
                      </a:r>
                      <a:r>
                        <a:rPr lang="en-US" sz="2000" b="1" u="none" strike="noStrike" dirty="0">
                          <a:effectLst/>
                        </a:rPr>
                        <a:t>Space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+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+++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Heritage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+++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Radiation </a:t>
                      </a:r>
                      <a:r>
                        <a:rPr lang="en-US" sz="2000" b="1" u="none" strike="noStrike" dirty="0">
                          <a:effectLst/>
                        </a:rPr>
                        <a:t>Shielding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++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+++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Mission </a:t>
                      </a:r>
                      <a:r>
                        <a:rPr lang="en-US" sz="2000" b="1" u="none" strike="noStrike" dirty="0">
                          <a:effectLst/>
                        </a:rPr>
                        <a:t>Duration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++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Tech</a:t>
                      </a:r>
                      <a:r>
                        <a:rPr lang="en-US" sz="2000" b="1" u="none" strike="noStrike" dirty="0">
                          <a:effectLst/>
                        </a:rPr>
                        <a:t>. advancement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++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Mass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Cost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++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2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Considerations (Backup)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7493"/>
            <a:ext cx="10515600" cy="878123"/>
          </a:xfrm>
        </p:spPr>
        <p:txBody>
          <a:bodyPr/>
          <a:lstStyle/>
          <a:p>
            <a:r>
              <a:rPr lang="en-US" dirty="0" smtClean="0"/>
              <a:t>Cost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72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480007" y="1584064"/>
          <a:ext cx="9653048" cy="486070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19332"/>
                <a:gridCol w="1145081"/>
                <a:gridCol w="3141361"/>
                <a:gridCol w="2347274"/>
              </a:tblGrid>
              <a:tr h="181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Item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ROM cost (M$)</a:t>
                      </a:r>
                      <a:endParaRPr lang="en-GB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Comment</a:t>
                      </a:r>
                      <a:endParaRPr lang="en-GB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Num FTE over 10 years</a:t>
                      </a:r>
                      <a:endParaRPr lang="en-GB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1.0 Space Vehicle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1.1.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Orion capsule with service module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From web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1.2.</a:t>
                      </a:r>
                      <a:r>
                        <a:rPr lang="en-US" sz="900" u="none" strike="noStrike">
                          <a:effectLst/>
                        </a:rPr>
                        <a:t> </a:t>
                      </a:r>
                      <a:r>
                        <a:rPr lang="en-US" sz="1400" u="none" strike="noStrike">
                          <a:effectLst/>
                        </a:rPr>
                        <a:t>Service transfer vehicle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Assumes European contribution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1.3.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Science payload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     1.3.1. Laboratory structure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148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USCM8: ~(23 k$/kg * 4000kg * 150%)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     1.3.2. Laboratory thermal control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USCM8: ~(23 k$/kg * 136kg * 150%)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     1.3.3. Science instruments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937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500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20 instruments @ 20 M$ + 25%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2.0 Launch Vehicle (launch cost)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From web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3.0 Ground Command &amp; Control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4.0 Program level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673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4.1. System engineering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20% of laboratory cost (not instruments)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4.2. Program management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4.3. System integration and test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4.3. Product assurance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4.5. Other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5.0 Flight Support Operations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6.0 Aerospace Ground equipment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7.0. Operations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7.1. PMSE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15% of laboratory cost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7.2. Space segment maintenance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  <a:tr h="18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     7.3. Ground segment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30 engineers + 10 tech, for 2 months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1" marR="7581" marT="758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42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Outreach: Tangible 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6604" y="1329369"/>
            <a:ext cx="2992336" cy="80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Art Using Returned Asteroid Material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73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 rot="10800000">
            <a:off x="3823188" y="1414091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54011" y="2497474"/>
            <a:ext cx="3190695" cy="750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 smtClean="0"/>
              <a:t>CubeSats Released at Moon (After Mission)</a:t>
            </a:r>
            <a:endParaRPr lang="en-US" sz="2600" dirty="0"/>
          </a:p>
        </p:txBody>
      </p:sp>
      <p:sp>
        <p:nvSpPr>
          <p:cNvPr id="12" name="Chevron 11"/>
          <p:cNvSpPr/>
          <p:nvPr/>
        </p:nvSpPr>
        <p:spPr>
          <a:xfrm rot="10800000">
            <a:off x="3805781" y="4105472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7303108" y="2615473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19197" y="4047399"/>
            <a:ext cx="3297922" cy="1096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 smtClean="0"/>
              <a:t>Name the Asteroid Leave Disc of Names</a:t>
            </a:r>
            <a:endParaRPr lang="en-US" sz="2600" dirty="0"/>
          </a:p>
        </p:txBody>
      </p:sp>
      <p:pic>
        <p:nvPicPr>
          <p:cNvPr id="15" name="Picture 4" descr="http://spacenews.com/wp-content/uploads/2014/11/Cubesats_NA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0" y="1287209"/>
            <a:ext cx="4109987" cy="2236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absolutearts.com/portfolio3/m/mileslightning/SPACE_ROCK-12485234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3" y="1287210"/>
            <a:ext cx="3350025" cy="2236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ny-image0.etsy.com/il_430xN.521551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0"/>
          <a:stretch/>
        </p:blipFill>
        <p:spPr bwMode="auto">
          <a:xfrm>
            <a:off x="341853" y="3874149"/>
            <a:ext cx="3350025" cy="2503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rtofnaturalliving.com/wp-content/uploads/2011/07/sorbet-wid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r="9657"/>
          <a:stretch/>
        </p:blipFill>
        <p:spPr bwMode="auto">
          <a:xfrm>
            <a:off x="7863840" y="3874149"/>
            <a:ext cx="4109987" cy="2574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4058004" y="5306642"/>
            <a:ext cx="3190695" cy="750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600" dirty="0" smtClean="0"/>
              <a:t>Astronaut Sorbet from Processed Water</a:t>
            </a:r>
            <a:endParaRPr lang="en-US" sz="2600" dirty="0"/>
          </a:p>
        </p:txBody>
      </p:sp>
      <p:sp>
        <p:nvSpPr>
          <p:cNvPr id="20" name="Chevron 19"/>
          <p:cNvSpPr/>
          <p:nvPr/>
        </p:nvSpPr>
        <p:spPr>
          <a:xfrm>
            <a:off x="7251476" y="5424641"/>
            <a:ext cx="430823" cy="633046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1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TBD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Introduction: Step Two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31335"/>
            <a:ext cx="10515600" cy="33456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smtClean="0"/>
              <a:t>Now </a:t>
            </a:r>
            <a:r>
              <a:rPr lang="en-US" sz="9600" dirty="0" smtClean="0">
                <a:solidFill>
                  <a:schemeClr val="accent2"/>
                </a:solidFill>
              </a:rPr>
              <a:t>What</a:t>
            </a:r>
            <a:r>
              <a:rPr lang="en-US" sz="9600" dirty="0" smtClean="0"/>
              <a:t>?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8299820" y="1659729"/>
            <a:ext cx="3635003" cy="4737099"/>
          </a:xfrm>
          <a:prstGeom prst="roundRect">
            <a:avLst>
              <a:gd name="adj" fmla="val 868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76663" y="1659730"/>
            <a:ext cx="3415516" cy="4737099"/>
          </a:xfrm>
          <a:prstGeom prst="roundRect">
            <a:avLst>
              <a:gd name="adj" fmla="val 868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Ground Rules and Assumptions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CalTech Space Challenge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F548-61D3-4C15-9C28-6CA0F0C5AFBA}" type="slidenum">
              <a:rPr lang="en-US" smtClean="0"/>
              <a:t>9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76663" y="2305050"/>
            <a:ext cx="3561937" cy="3713997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en-US" sz="2000" dirty="0" smtClean="0"/>
              <a:t>In place by 2024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sz="2000" dirty="0" smtClean="0"/>
              <a:t>Class “C” Asteroid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sz="2000" dirty="0" smtClean="0"/>
              <a:t>500 metric tons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sz="2000" dirty="0" smtClean="0"/>
              <a:t>Design for A or B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sz="2000" dirty="0" smtClean="0"/>
              <a:t>ARM Power can be used</a:t>
            </a:r>
          </a:p>
          <a:p>
            <a:pPr>
              <a:buFont typeface="Calibri" panose="020F0502020204030204" pitchFamily="34" charset="0"/>
              <a:buChar char="‒"/>
            </a:pP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436947" y="1659730"/>
            <a:ext cx="3415516" cy="4737099"/>
          </a:xfrm>
          <a:prstGeom prst="roundRect">
            <a:avLst>
              <a:gd name="adj" fmla="val 868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4436947" y="2305050"/>
            <a:ext cx="3415516" cy="371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–"/>
            </a:pPr>
            <a:r>
              <a:rPr lang="en-US" sz="2000" dirty="0" smtClean="0"/>
              <a:t>Use SLS and Orion for Crew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US" sz="2000" dirty="0" smtClean="0"/>
              <a:t>Block 1, 1B Available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US" sz="2000" dirty="0" smtClean="0"/>
              <a:t>Block 2 Maybe Not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US" sz="2000" dirty="0" smtClean="0"/>
              <a:t>2+ Astronauts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US" sz="2000" dirty="0" smtClean="0"/>
              <a:t>TRL 8+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US" sz="2000" dirty="0" smtClean="0"/>
              <a:t>Standard NASA Procedures</a:t>
            </a:r>
            <a:endParaRPr lang="en-US" sz="2000" dirty="0"/>
          </a:p>
        </p:txBody>
      </p:sp>
      <p:pic>
        <p:nvPicPr>
          <p:cNvPr id="18434" name="Picture 2" descr="http://upload.wikimedia.org/wikipedia/commons/thumb/e/e5/NASA_logo.svg/2000px-NASA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02" y="1152601"/>
            <a:ext cx="1055324" cy="87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9"/>
          <p:cNvSpPr txBox="1">
            <a:spLocks/>
          </p:cNvSpPr>
          <p:nvPr/>
        </p:nvSpPr>
        <p:spPr>
          <a:xfrm>
            <a:off x="8347807" y="2305050"/>
            <a:ext cx="3587017" cy="371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‒"/>
            </a:pPr>
            <a:r>
              <a:rPr lang="en-US" sz="2000" dirty="0" smtClean="0"/>
              <a:t>International Cooperation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sz="2000" dirty="0" smtClean="0"/>
              <a:t>Public Outreach is Critical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sz="2000" dirty="0" smtClean="0"/>
              <a:t>Planetary Protection Mandate</a:t>
            </a:r>
          </a:p>
          <a:p>
            <a:pPr>
              <a:buFont typeface="Calibri" panose="020F0502020204030204" pitchFamily="34" charset="0"/>
              <a:buChar char="‒"/>
            </a:pPr>
            <a:endParaRPr lang="en-US" sz="2000" dirty="0" smtClean="0"/>
          </a:p>
          <a:p>
            <a:pPr>
              <a:buFont typeface="Calibri" panose="020F0502020204030204" pitchFamily="34" charset="0"/>
              <a:buChar char="‒"/>
            </a:pPr>
            <a:endParaRPr lang="en-US" sz="2000" dirty="0"/>
          </a:p>
        </p:txBody>
      </p:sp>
      <p:pic>
        <p:nvPicPr>
          <p:cNvPr id="18436" name="Picture 4" descr="http://upload.wikimedia.org/wikipedia/commons/2/22/Earth_Western_Hemisphere_transparent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519" y="1089232"/>
            <a:ext cx="1018578" cy="10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asteroidapp.com/images/asteroi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6" y="1166598"/>
            <a:ext cx="836243" cy="93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4538</TotalTime>
  <Words>5092</Words>
  <Application>Microsoft Office PowerPoint</Application>
  <PresentationFormat>Widescreen</PresentationFormat>
  <Paragraphs>1358</Paragraphs>
  <Slides>75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Arial</vt:lpstr>
      <vt:lpstr>Calibri</vt:lpstr>
      <vt:lpstr>Calibri Light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Project Explorer</vt:lpstr>
      <vt:lpstr>The Big Picture</vt:lpstr>
      <vt:lpstr>Executive Summary</vt:lpstr>
      <vt:lpstr>Presentation Flow</vt:lpstr>
      <vt:lpstr>Table of Contents</vt:lpstr>
      <vt:lpstr>Introduction: Step One</vt:lpstr>
      <vt:lpstr>Introduction: Step Two</vt:lpstr>
      <vt:lpstr>Critical Ground Rules and Assumptions</vt:lpstr>
      <vt:lpstr>Mission Overview</vt:lpstr>
      <vt:lpstr>Trajectory Planning: The Asteroid’s Orbit</vt:lpstr>
      <vt:lpstr>Launch strategy</vt:lpstr>
      <vt:lpstr>Transit: Eureka Trajectory</vt:lpstr>
      <vt:lpstr>Transit: Crew Trajectory Options</vt:lpstr>
      <vt:lpstr>Transit: Crew Trajectory</vt:lpstr>
      <vt:lpstr>Transit: Launch Date and Time Selection</vt:lpstr>
      <vt:lpstr>Science and Tech Demonstration Objectives</vt:lpstr>
      <vt:lpstr>Operations Plan – Days 1-11</vt:lpstr>
      <vt:lpstr>Operations Plan – Days 12-22</vt:lpstr>
      <vt:lpstr>Science: Primary Instruments</vt:lpstr>
      <vt:lpstr>ISRU: Extracting Volatiles from Ore</vt:lpstr>
      <vt:lpstr>Tech Demos: Steam Rocket, Radiation Shielding</vt:lpstr>
      <vt:lpstr>Tech Demo: Semi-Autonomous Robotic Swarm</vt:lpstr>
      <vt:lpstr>ISRU: Solar Powered Sintering</vt:lpstr>
      <vt:lpstr>ISRU: Plant Experiment</vt:lpstr>
      <vt:lpstr>Adding Value: Use ARM’s 50 kW Power and Eureka</vt:lpstr>
      <vt:lpstr>Physiological Deconditioning &amp; Countermeasures </vt:lpstr>
      <vt:lpstr>ECLSS: Understanding Orion</vt:lpstr>
      <vt:lpstr>ECLSS: Building an Independent System</vt:lpstr>
      <vt:lpstr>ECLSS: Eureka Environmental Control &amp; Life Support Systems</vt:lpstr>
      <vt:lpstr>ECLSS: IVA Space Suit Selection</vt:lpstr>
      <vt:lpstr>ECLSS: EVA Space Suit Selection</vt:lpstr>
      <vt:lpstr>Systems Engineering: Requirements</vt:lpstr>
      <vt:lpstr>Systems Engineering </vt:lpstr>
      <vt:lpstr>EPS</vt:lpstr>
      <vt:lpstr>Risk management</vt:lpstr>
      <vt:lpstr>Science Habitat - Eureka</vt:lpstr>
      <vt:lpstr>Launch configuration</vt:lpstr>
      <vt:lpstr>Public Outreach: Tangible Experiences</vt:lpstr>
      <vt:lpstr>Public Outreach: Social Media in Action</vt:lpstr>
      <vt:lpstr>Programmatic Considerations: Budget</vt:lpstr>
      <vt:lpstr>Programmatic Considerations: Budget</vt:lpstr>
      <vt:lpstr>Conclusions: Mission Overview</vt:lpstr>
      <vt:lpstr>Conclusions: Measure, Treasure, and Pleasure</vt:lpstr>
      <vt:lpstr>Conclusions: We Should be Having Fun Too!</vt:lpstr>
      <vt:lpstr> But Seriously…</vt:lpstr>
      <vt:lpstr>PowerPoint Presentation</vt:lpstr>
      <vt:lpstr>Trajectory Planning: Direct Transfer Abort Option </vt:lpstr>
      <vt:lpstr>Communications, Command and Data Handling</vt:lpstr>
      <vt:lpstr>We Had Fun (Ridiculous) Ideas Too</vt:lpstr>
      <vt:lpstr>Back-up Slides</vt:lpstr>
      <vt:lpstr>“Hot” Issues</vt:lpstr>
      <vt:lpstr>PowerPoint Presentation</vt:lpstr>
      <vt:lpstr>PowerPoint Presentation</vt:lpstr>
      <vt:lpstr>Launch 1: Falcon Heavy Launch</vt:lpstr>
      <vt:lpstr>Launch 2: Space Launch System 1B Launch</vt:lpstr>
      <vt:lpstr>Launch Backup</vt:lpstr>
      <vt:lpstr>PowerPoint Presentation</vt:lpstr>
      <vt:lpstr>Mission Overview</vt:lpstr>
      <vt:lpstr>Trajectory Planning: Reentry Velocity</vt:lpstr>
      <vt:lpstr>Tech Demo: Plasma Drill and Radiation Protection</vt:lpstr>
      <vt:lpstr>ARC (Asteroid Regolith Crusher)</vt:lpstr>
      <vt:lpstr>ISRU: Microbe Powered Greenhouse</vt:lpstr>
      <vt:lpstr>PowerPoint Presentation</vt:lpstr>
      <vt:lpstr>Engineering</vt:lpstr>
      <vt:lpstr>Programmatic Considerations (Backup)</vt:lpstr>
      <vt:lpstr>Team Members</vt:lpstr>
      <vt:lpstr>Launch</vt:lpstr>
      <vt:lpstr>Risk Management</vt:lpstr>
      <vt:lpstr>Launch Trade Example</vt:lpstr>
      <vt:lpstr>Eureka</vt:lpstr>
      <vt:lpstr>Programmatic Considerations (Backup)</vt:lpstr>
      <vt:lpstr>Public Outreach: Tangible Experiences</vt:lpstr>
      <vt:lpstr>References</vt:lpstr>
      <vt:lpstr>Programmatic Considerations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Explorer</dc:title>
  <dc:creator>Bill Tandy</dc:creator>
  <cp:lastModifiedBy>Bill Tandy</cp:lastModifiedBy>
  <cp:revision>223</cp:revision>
  <dcterms:created xsi:type="dcterms:W3CDTF">2015-03-24T04:00:03Z</dcterms:created>
  <dcterms:modified xsi:type="dcterms:W3CDTF">2015-03-27T19:28:37Z</dcterms:modified>
</cp:coreProperties>
</file>