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2"/>
  </p:notesMasterIdLst>
  <p:handoutMasterIdLst>
    <p:handoutMasterId r:id="rId93"/>
  </p:handoutMasterIdLst>
  <p:sldIdLst>
    <p:sldId id="261" r:id="rId2"/>
    <p:sldId id="601" r:id="rId3"/>
    <p:sldId id="461" r:id="rId4"/>
    <p:sldId id="341" r:id="rId5"/>
    <p:sldId id="478" r:id="rId6"/>
    <p:sldId id="554" r:id="rId7"/>
    <p:sldId id="469" r:id="rId8"/>
    <p:sldId id="340" r:id="rId9"/>
    <p:sldId id="517" r:id="rId10"/>
    <p:sldId id="519" r:id="rId11"/>
    <p:sldId id="518" r:id="rId12"/>
    <p:sldId id="549" r:id="rId13"/>
    <p:sldId id="488" r:id="rId14"/>
    <p:sldId id="479" r:id="rId15"/>
    <p:sldId id="562" r:id="rId16"/>
    <p:sldId id="527" r:id="rId17"/>
    <p:sldId id="578" r:id="rId18"/>
    <p:sldId id="525" r:id="rId19"/>
    <p:sldId id="526" r:id="rId20"/>
    <p:sldId id="544" r:id="rId21"/>
    <p:sldId id="521" r:id="rId22"/>
    <p:sldId id="635" r:id="rId23"/>
    <p:sldId id="530" r:id="rId24"/>
    <p:sldId id="531" r:id="rId25"/>
    <p:sldId id="532" r:id="rId26"/>
    <p:sldId id="533" r:id="rId27"/>
    <p:sldId id="534" r:id="rId28"/>
    <p:sldId id="629" r:id="rId29"/>
    <p:sldId id="630" r:id="rId30"/>
    <p:sldId id="631" r:id="rId31"/>
    <p:sldId id="632" r:id="rId32"/>
    <p:sldId id="633" r:id="rId33"/>
    <p:sldId id="634" r:id="rId34"/>
    <p:sldId id="580" r:id="rId35"/>
    <p:sldId id="581" r:id="rId36"/>
    <p:sldId id="582" r:id="rId37"/>
    <p:sldId id="583" r:id="rId38"/>
    <p:sldId id="584" r:id="rId39"/>
    <p:sldId id="585" r:id="rId40"/>
    <p:sldId id="586" r:id="rId41"/>
    <p:sldId id="587" r:id="rId42"/>
    <p:sldId id="588" r:id="rId43"/>
    <p:sldId id="523" r:id="rId44"/>
    <p:sldId id="535" r:id="rId45"/>
    <p:sldId id="563" r:id="rId46"/>
    <p:sldId id="564" r:id="rId47"/>
    <p:sldId id="561" r:id="rId48"/>
    <p:sldId id="547" r:id="rId49"/>
    <p:sldId id="548" r:id="rId50"/>
    <p:sldId id="558" r:id="rId51"/>
    <p:sldId id="559" r:id="rId52"/>
    <p:sldId id="524" r:id="rId53"/>
    <p:sldId id="476" r:id="rId54"/>
    <p:sldId id="590" r:id="rId55"/>
    <p:sldId id="591" r:id="rId56"/>
    <p:sldId id="592" r:id="rId57"/>
    <p:sldId id="593" r:id="rId58"/>
    <p:sldId id="594" r:id="rId59"/>
    <p:sldId id="595" r:id="rId60"/>
    <p:sldId id="596" r:id="rId61"/>
    <p:sldId id="597" r:id="rId62"/>
    <p:sldId id="598" r:id="rId63"/>
    <p:sldId id="599" r:id="rId64"/>
    <p:sldId id="600" r:id="rId65"/>
    <p:sldId id="602" r:id="rId66"/>
    <p:sldId id="603" r:id="rId67"/>
    <p:sldId id="604" r:id="rId68"/>
    <p:sldId id="605" r:id="rId69"/>
    <p:sldId id="606" r:id="rId70"/>
    <p:sldId id="607" r:id="rId71"/>
    <p:sldId id="608" r:id="rId72"/>
    <p:sldId id="609" r:id="rId73"/>
    <p:sldId id="610" r:id="rId74"/>
    <p:sldId id="611" r:id="rId75"/>
    <p:sldId id="612" r:id="rId76"/>
    <p:sldId id="613" r:id="rId77"/>
    <p:sldId id="614" r:id="rId78"/>
    <p:sldId id="615" r:id="rId79"/>
    <p:sldId id="616" r:id="rId80"/>
    <p:sldId id="617" r:id="rId81"/>
    <p:sldId id="618" r:id="rId82"/>
    <p:sldId id="619" r:id="rId83"/>
    <p:sldId id="620" r:id="rId84"/>
    <p:sldId id="621" r:id="rId85"/>
    <p:sldId id="622" r:id="rId86"/>
    <p:sldId id="623" r:id="rId87"/>
    <p:sldId id="624" r:id="rId88"/>
    <p:sldId id="625" r:id="rId89"/>
    <p:sldId id="626" r:id="rId90"/>
    <p:sldId id="627" r:id="rId91"/>
  </p:sldIdLst>
  <p:sldSz cx="14630400" cy="8229600"/>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653058"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1306116"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959175"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2612232"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3265290" algn="l" defTabSz="1306116" rtl="0" eaLnBrk="1" latinLnBrk="0" hangingPunct="1">
      <a:defRPr b="1" kern="1200">
        <a:solidFill>
          <a:schemeClr val="tx1"/>
        </a:solidFill>
        <a:latin typeface="Arial" charset="0"/>
        <a:ea typeface="ＭＳ Ｐゴシック" pitchFamily="34" charset="-128"/>
        <a:cs typeface="+mn-cs"/>
      </a:defRPr>
    </a:lvl6pPr>
    <a:lvl7pPr marL="3918347" algn="l" defTabSz="1306116" rtl="0" eaLnBrk="1" latinLnBrk="0" hangingPunct="1">
      <a:defRPr b="1" kern="1200">
        <a:solidFill>
          <a:schemeClr val="tx1"/>
        </a:solidFill>
        <a:latin typeface="Arial" charset="0"/>
        <a:ea typeface="ＭＳ Ｐゴシック" pitchFamily="34" charset="-128"/>
        <a:cs typeface="+mn-cs"/>
      </a:defRPr>
    </a:lvl7pPr>
    <a:lvl8pPr marL="4571405" algn="l" defTabSz="1306116" rtl="0" eaLnBrk="1" latinLnBrk="0" hangingPunct="1">
      <a:defRPr b="1" kern="1200">
        <a:solidFill>
          <a:schemeClr val="tx1"/>
        </a:solidFill>
        <a:latin typeface="Arial" charset="0"/>
        <a:ea typeface="ＭＳ Ｐゴシック" pitchFamily="34" charset="-128"/>
        <a:cs typeface="+mn-cs"/>
      </a:defRPr>
    </a:lvl8pPr>
    <a:lvl9pPr marL="5224464" algn="l" defTabSz="1306116" rtl="0" eaLnBrk="1" latinLnBrk="0" hangingPunct="1">
      <a:defRPr b="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08284A"/>
    <a:srgbClr val="002C56"/>
    <a:srgbClr val="EDAC09"/>
    <a:srgbClr val="A01F1C"/>
    <a:srgbClr val="D92B27"/>
    <a:srgbClr val="F0A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81917" autoAdjust="0"/>
  </p:normalViewPr>
  <p:slideViewPr>
    <p:cSldViewPr>
      <p:cViewPr varScale="1">
        <p:scale>
          <a:sx n="66" d="100"/>
          <a:sy n="66" d="100"/>
        </p:scale>
        <p:origin x="-1400" y="-112"/>
      </p:cViewPr>
      <p:guideLst>
        <p:guide orient="horz" pos="2592"/>
        <p:guide pos="4608"/>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84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AD0FD-8054-3B4C-A093-2027245222F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0956B2E1-4EF7-3F42-A1ED-E1939A56CAC5}">
      <dgm:prSet/>
      <dgm:spPr/>
      <dgm:t>
        <a:bodyPr/>
        <a:lstStyle/>
        <a:p>
          <a:pPr rtl="0"/>
          <a:r>
            <a:rPr lang="en-US" dirty="0" smtClean="0">
              <a:solidFill>
                <a:srgbClr val="002C56"/>
              </a:solidFill>
            </a:rPr>
            <a:t>Primary Science Objectives</a:t>
          </a:r>
          <a:endParaRPr lang="en-US" dirty="0">
            <a:solidFill>
              <a:srgbClr val="002C56"/>
            </a:solidFill>
          </a:endParaRPr>
        </a:p>
      </dgm:t>
    </dgm:pt>
    <dgm:pt modelId="{0CDFC6D7-E08F-AD44-9E17-9B4B082CB03E}" type="parTrans" cxnId="{BB93F998-0B4C-A649-BFFB-FF4F84CF24AB}">
      <dgm:prSet/>
      <dgm:spPr/>
      <dgm:t>
        <a:bodyPr/>
        <a:lstStyle/>
        <a:p>
          <a:endParaRPr lang="en-US"/>
        </a:p>
      </dgm:t>
    </dgm:pt>
    <dgm:pt modelId="{FF393316-0513-8D4D-94DE-4DF3D56BF4E0}" type="sibTrans" cxnId="{BB93F998-0B4C-A649-BFFB-FF4F84CF24AB}">
      <dgm:prSet/>
      <dgm:spPr/>
      <dgm:t>
        <a:bodyPr/>
        <a:lstStyle/>
        <a:p>
          <a:endParaRPr lang="en-US"/>
        </a:p>
      </dgm:t>
    </dgm:pt>
    <dgm:pt modelId="{78B7C70C-DE0F-444A-B86F-140D4C8B65B0}">
      <dgm:prSet custT="1"/>
      <dgm:spPr/>
      <dgm:t>
        <a:bodyPr/>
        <a:lstStyle/>
        <a:p>
          <a:pPr rtl="0"/>
          <a:r>
            <a:rPr lang="en-US" sz="3200" dirty="0" smtClean="0">
              <a:solidFill>
                <a:srgbClr val="08284A"/>
              </a:solidFill>
            </a:rPr>
            <a:t>Characterize space environment around asteroid</a:t>
          </a:r>
          <a:endParaRPr lang="en-US" sz="3200" dirty="0">
            <a:solidFill>
              <a:srgbClr val="08284A"/>
            </a:solidFill>
          </a:endParaRPr>
        </a:p>
      </dgm:t>
    </dgm:pt>
    <dgm:pt modelId="{7EE9CEE6-9D63-C646-90AB-A6F05340142E}" type="parTrans" cxnId="{C3425322-981F-1A4B-AD02-C6251AA38D69}">
      <dgm:prSet/>
      <dgm:spPr/>
      <dgm:t>
        <a:bodyPr/>
        <a:lstStyle/>
        <a:p>
          <a:endParaRPr lang="en-US"/>
        </a:p>
      </dgm:t>
    </dgm:pt>
    <dgm:pt modelId="{68A3E8FE-1CEF-2E4A-8CCF-D7626DC62BAB}" type="sibTrans" cxnId="{C3425322-981F-1A4B-AD02-C6251AA38D69}">
      <dgm:prSet/>
      <dgm:spPr/>
      <dgm:t>
        <a:bodyPr/>
        <a:lstStyle/>
        <a:p>
          <a:endParaRPr lang="en-US"/>
        </a:p>
      </dgm:t>
    </dgm:pt>
    <dgm:pt modelId="{03282974-91BE-444C-A100-3B84430F7AB8}">
      <dgm:prSet custT="1"/>
      <dgm:spPr/>
      <dgm:t>
        <a:bodyPr/>
        <a:lstStyle/>
        <a:p>
          <a:pPr rtl="0"/>
          <a:r>
            <a:rPr lang="en-US" sz="3200" dirty="0" smtClean="0">
              <a:solidFill>
                <a:srgbClr val="08284A"/>
              </a:solidFill>
            </a:rPr>
            <a:t>Extract, process and demonstrate use of resources</a:t>
          </a:r>
          <a:endParaRPr lang="en-US" sz="3200" dirty="0">
            <a:solidFill>
              <a:srgbClr val="08284A"/>
            </a:solidFill>
          </a:endParaRPr>
        </a:p>
      </dgm:t>
    </dgm:pt>
    <dgm:pt modelId="{A28141C8-09CC-1843-9413-A0720A5590B7}" type="parTrans" cxnId="{C24B5F26-89C9-EA4E-8C0F-C179FBBCDA59}">
      <dgm:prSet/>
      <dgm:spPr/>
      <dgm:t>
        <a:bodyPr/>
        <a:lstStyle/>
        <a:p>
          <a:endParaRPr lang="en-US"/>
        </a:p>
      </dgm:t>
    </dgm:pt>
    <dgm:pt modelId="{55A2A368-BB82-4A45-AB82-5F7EBF6FB255}" type="sibTrans" cxnId="{C24B5F26-89C9-EA4E-8C0F-C179FBBCDA59}">
      <dgm:prSet/>
      <dgm:spPr/>
      <dgm:t>
        <a:bodyPr/>
        <a:lstStyle/>
        <a:p>
          <a:endParaRPr lang="en-US"/>
        </a:p>
      </dgm:t>
    </dgm:pt>
    <dgm:pt modelId="{76ADA98D-A621-AE4A-8BCF-31481E0B702D}">
      <dgm:prSet custT="1"/>
      <dgm:spPr/>
      <dgm:t>
        <a:bodyPr/>
        <a:lstStyle/>
        <a:p>
          <a:pPr rtl="0"/>
          <a:r>
            <a:rPr lang="en-US" sz="3200" dirty="0" smtClean="0">
              <a:solidFill>
                <a:srgbClr val="08284A"/>
              </a:solidFill>
            </a:rPr>
            <a:t>Characterize the internal structure and composition of asteroid</a:t>
          </a:r>
          <a:endParaRPr lang="en-US" sz="3200" dirty="0">
            <a:solidFill>
              <a:srgbClr val="08284A"/>
            </a:solidFill>
          </a:endParaRPr>
        </a:p>
      </dgm:t>
    </dgm:pt>
    <dgm:pt modelId="{3FEAE78F-8D98-A44E-85A8-DB1468FAEFB8}" type="parTrans" cxnId="{82EF7DB0-B427-7D44-86FA-208C98196F8E}">
      <dgm:prSet/>
      <dgm:spPr/>
      <dgm:t>
        <a:bodyPr/>
        <a:lstStyle/>
        <a:p>
          <a:endParaRPr lang="en-US"/>
        </a:p>
      </dgm:t>
    </dgm:pt>
    <dgm:pt modelId="{B3B29110-3BB4-D243-985B-391CB73A26A7}" type="sibTrans" cxnId="{82EF7DB0-B427-7D44-86FA-208C98196F8E}">
      <dgm:prSet/>
      <dgm:spPr/>
      <dgm:t>
        <a:bodyPr/>
        <a:lstStyle/>
        <a:p>
          <a:endParaRPr lang="en-US"/>
        </a:p>
      </dgm:t>
    </dgm:pt>
    <dgm:pt modelId="{E672A138-00CA-1445-A881-7A8469552A8D}" type="pres">
      <dgm:prSet presAssocID="{AF7AD0FD-8054-3B4C-A093-2027245222F1}" presName="linear" presStyleCnt="0">
        <dgm:presLayoutVars>
          <dgm:dir/>
          <dgm:animLvl val="lvl"/>
          <dgm:resizeHandles val="exact"/>
        </dgm:presLayoutVars>
      </dgm:prSet>
      <dgm:spPr/>
      <dgm:t>
        <a:bodyPr/>
        <a:lstStyle/>
        <a:p>
          <a:endParaRPr lang="en-US"/>
        </a:p>
      </dgm:t>
    </dgm:pt>
    <dgm:pt modelId="{70D7F763-55AD-D544-886F-84C47B703C78}" type="pres">
      <dgm:prSet presAssocID="{0956B2E1-4EF7-3F42-A1ED-E1939A56CAC5}" presName="parentLin" presStyleCnt="0"/>
      <dgm:spPr/>
    </dgm:pt>
    <dgm:pt modelId="{2E5CAAC1-5593-F940-801A-764FD62BF40F}" type="pres">
      <dgm:prSet presAssocID="{0956B2E1-4EF7-3F42-A1ED-E1939A56CAC5}" presName="parentLeftMargin" presStyleLbl="node1" presStyleIdx="0" presStyleCnt="1" custLinFactNeighborX="-55224" custLinFactNeighborY="-612"/>
      <dgm:spPr/>
      <dgm:t>
        <a:bodyPr/>
        <a:lstStyle/>
        <a:p>
          <a:endParaRPr lang="en-US"/>
        </a:p>
      </dgm:t>
    </dgm:pt>
    <dgm:pt modelId="{10ED46E0-9B46-5F49-8839-10F91946343C}" type="pres">
      <dgm:prSet presAssocID="{0956B2E1-4EF7-3F42-A1ED-E1939A56CAC5}" presName="parentText" presStyleLbl="node1" presStyleIdx="0" presStyleCnt="1">
        <dgm:presLayoutVars>
          <dgm:chMax val="0"/>
          <dgm:bulletEnabled val="1"/>
        </dgm:presLayoutVars>
      </dgm:prSet>
      <dgm:spPr/>
      <dgm:t>
        <a:bodyPr/>
        <a:lstStyle/>
        <a:p>
          <a:endParaRPr lang="en-US"/>
        </a:p>
      </dgm:t>
    </dgm:pt>
    <dgm:pt modelId="{37200493-6BF9-1442-A3A7-A4299EB8BA25}" type="pres">
      <dgm:prSet presAssocID="{0956B2E1-4EF7-3F42-A1ED-E1939A56CAC5}" presName="negativeSpace" presStyleCnt="0"/>
      <dgm:spPr/>
    </dgm:pt>
    <dgm:pt modelId="{BE763C3E-CCEC-D647-BB15-A552E9B949BB}" type="pres">
      <dgm:prSet presAssocID="{0956B2E1-4EF7-3F42-A1ED-E1939A56CAC5}" presName="childText" presStyleLbl="conFgAcc1" presStyleIdx="0" presStyleCnt="1" custLinFactNeighborX="806">
        <dgm:presLayoutVars>
          <dgm:bulletEnabled val="1"/>
        </dgm:presLayoutVars>
      </dgm:prSet>
      <dgm:spPr/>
      <dgm:t>
        <a:bodyPr/>
        <a:lstStyle/>
        <a:p>
          <a:endParaRPr lang="en-US"/>
        </a:p>
      </dgm:t>
    </dgm:pt>
  </dgm:ptLst>
  <dgm:cxnLst>
    <dgm:cxn modelId="{BB93F998-0B4C-A649-BFFB-FF4F84CF24AB}" srcId="{AF7AD0FD-8054-3B4C-A093-2027245222F1}" destId="{0956B2E1-4EF7-3F42-A1ED-E1939A56CAC5}" srcOrd="0" destOrd="0" parTransId="{0CDFC6D7-E08F-AD44-9E17-9B4B082CB03E}" sibTransId="{FF393316-0513-8D4D-94DE-4DF3D56BF4E0}"/>
    <dgm:cxn modelId="{82EF7DB0-B427-7D44-86FA-208C98196F8E}" srcId="{0956B2E1-4EF7-3F42-A1ED-E1939A56CAC5}" destId="{76ADA98D-A621-AE4A-8BCF-31481E0B702D}" srcOrd="0" destOrd="0" parTransId="{3FEAE78F-8D98-A44E-85A8-DB1468FAEFB8}" sibTransId="{B3B29110-3BB4-D243-985B-391CB73A26A7}"/>
    <dgm:cxn modelId="{C3425322-981F-1A4B-AD02-C6251AA38D69}" srcId="{0956B2E1-4EF7-3F42-A1ED-E1939A56CAC5}" destId="{78B7C70C-DE0F-444A-B86F-140D4C8B65B0}" srcOrd="1" destOrd="0" parTransId="{7EE9CEE6-9D63-C646-90AB-A6F05340142E}" sibTransId="{68A3E8FE-1CEF-2E4A-8CCF-D7626DC62BAB}"/>
    <dgm:cxn modelId="{5C7905B9-F58D-824C-84A3-2F5665DDF0E7}" type="presOf" srcId="{0956B2E1-4EF7-3F42-A1ED-E1939A56CAC5}" destId="{10ED46E0-9B46-5F49-8839-10F91946343C}" srcOrd="1" destOrd="0" presId="urn:microsoft.com/office/officeart/2005/8/layout/list1"/>
    <dgm:cxn modelId="{C24B5F26-89C9-EA4E-8C0F-C179FBBCDA59}" srcId="{0956B2E1-4EF7-3F42-A1ED-E1939A56CAC5}" destId="{03282974-91BE-444C-A100-3B84430F7AB8}" srcOrd="2" destOrd="0" parTransId="{A28141C8-09CC-1843-9413-A0720A5590B7}" sibTransId="{55A2A368-BB82-4A45-AB82-5F7EBF6FB255}"/>
    <dgm:cxn modelId="{A7B83842-B1B5-5444-9D75-CD5C8C78BC6D}" type="presOf" srcId="{AF7AD0FD-8054-3B4C-A093-2027245222F1}" destId="{E672A138-00CA-1445-A881-7A8469552A8D}" srcOrd="0" destOrd="0" presId="urn:microsoft.com/office/officeart/2005/8/layout/list1"/>
    <dgm:cxn modelId="{5C16707F-F284-3F48-9918-669F1897F997}" type="presOf" srcId="{78B7C70C-DE0F-444A-B86F-140D4C8B65B0}" destId="{BE763C3E-CCEC-D647-BB15-A552E9B949BB}" srcOrd="0" destOrd="1" presId="urn:microsoft.com/office/officeart/2005/8/layout/list1"/>
    <dgm:cxn modelId="{F4532CD2-CA8B-6A4B-817E-C8FF946FF071}" type="presOf" srcId="{03282974-91BE-444C-A100-3B84430F7AB8}" destId="{BE763C3E-CCEC-D647-BB15-A552E9B949BB}" srcOrd="0" destOrd="2" presId="urn:microsoft.com/office/officeart/2005/8/layout/list1"/>
    <dgm:cxn modelId="{ADE3C512-F085-A049-B9B0-4E68563F19E5}" type="presOf" srcId="{76ADA98D-A621-AE4A-8BCF-31481E0B702D}" destId="{BE763C3E-CCEC-D647-BB15-A552E9B949BB}" srcOrd="0" destOrd="0" presId="urn:microsoft.com/office/officeart/2005/8/layout/list1"/>
    <dgm:cxn modelId="{EA5A89D8-8F35-D643-BCAB-BCC26AC68FA2}" type="presOf" srcId="{0956B2E1-4EF7-3F42-A1ED-E1939A56CAC5}" destId="{2E5CAAC1-5593-F940-801A-764FD62BF40F}" srcOrd="0" destOrd="0" presId="urn:microsoft.com/office/officeart/2005/8/layout/list1"/>
    <dgm:cxn modelId="{7D54A735-6C15-6143-B9A8-D5F91018933C}" type="presParOf" srcId="{E672A138-00CA-1445-A881-7A8469552A8D}" destId="{70D7F763-55AD-D544-886F-84C47B703C78}" srcOrd="0" destOrd="0" presId="urn:microsoft.com/office/officeart/2005/8/layout/list1"/>
    <dgm:cxn modelId="{96D56371-29DC-5340-981F-E8A023ACEA08}" type="presParOf" srcId="{70D7F763-55AD-D544-886F-84C47B703C78}" destId="{2E5CAAC1-5593-F940-801A-764FD62BF40F}" srcOrd="0" destOrd="0" presId="urn:microsoft.com/office/officeart/2005/8/layout/list1"/>
    <dgm:cxn modelId="{59B2C42B-4515-0749-8463-4D607E2197FD}" type="presParOf" srcId="{70D7F763-55AD-D544-886F-84C47B703C78}" destId="{10ED46E0-9B46-5F49-8839-10F91946343C}" srcOrd="1" destOrd="0" presId="urn:microsoft.com/office/officeart/2005/8/layout/list1"/>
    <dgm:cxn modelId="{99F675C9-F92C-0249-908B-A4164C842869}" type="presParOf" srcId="{E672A138-00CA-1445-A881-7A8469552A8D}" destId="{37200493-6BF9-1442-A3A7-A4299EB8BA25}" srcOrd="1" destOrd="0" presId="urn:microsoft.com/office/officeart/2005/8/layout/list1"/>
    <dgm:cxn modelId="{8798170D-5FED-C24B-B194-AE331CE453CA}" type="presParOf" srcId="{E672A138-00CA-1445-A881-7A8469552A8D}" destId="{BE763C3E-CCEC-D647-BB15-A552E9B949B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AD0FD-8054-3B4C-A093-2027245222F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1D5E74A4-10F9-EF43-BE6F-0207DF97BFEC}">
      <dgm:prSet custT="1"/>
      <dgm:spPr/>
      <dgm:t>
        <a:bodyPr/>
        <a:lstStyle/>
        <a:p>
          <a:pPr rtl="0"/>
          <a:r>
            <a:rPr lang="en-US" sz="3800" dirty="0" smtClean="0">
              <a:solidFill>
                <a:srgbClr val="002C56"/>
              </a:solidFill>
            </a:rPr>
            <a:t>Primary Technological Objectives</a:t>
          </a:r>
          <a:endParaRPr lang="en-US" sz="3800" dirty="0">
            <a:solidFill>
              <a:srgbClr val="002C56"/>
            </a:solidFill>
          </a:endParaRPr>
        </a:p>
      </dgm:t>
    </dgm:pt>
    <dgm:pt modelId="{D80ED861-7EFB-D940-82ED-38237B0DBCFE}" type="parTrans" cxnId="{FC6AC063-00C2-FA44-A2F8-B6E2F7B3CDFE}">
      <dgm:prSet/>
      <dgm:spPr/>
      <dgm:t>
        <a:bodyPr/>
        <a:lstStyle/>
        <a:p>
          <a:endParaRPr lang="en-US">
            <a:solidFill>
              <a:srgbClr val="002C56"/>
            </a:solidFill>
          </a:endParaRPr>
        </a:p>
      </dgm:t>
    </dgm:pt>
    <dgm:pt modelId="{B82F52B1-F83E-9547-B496-A1A29077CB57}" type="sibTrans" cxnId="{FC6AC063-00C2-FA44-A2F8-B6E2F7B3CDFE}">
      <dgm:prSet/>
      <dgm:spPr/>
      <dgm:t>
        <a:bodyPr/>
        <a:lstStyle/>
        <a:p>
          <a:endParaRPr lang="en-US">
            <a:solidFill>
              <a:srgbClr val="002C56"/>
            </a:solidFill>
          </a:endParaRPr>
        </a:p>
      </dgm:t>
    </dgm:pt>
    <dgm:pt modelId="{B71AEEB1-5855-3B4B-9DE8-CEBDC2525410}">
      <dgm:prSet custT="1"/>
      <dgm:spPr/>
      <dgm:t>
        <a:bodyPr/>
        <a:lstStyle/>
        <a:p>
          <a:pPr rtl="0"/>
          <a:r>
            <a:rPr lang="en-US" sz="3000" b="0" i="0" u="none" dirty="0" smtClean="0">
              <a:solidFill>
                <a:srgbClr val="000000"/>
              </a:solidFill>
            </a:rPr>
            <a:t>Reach Lunar Distant Retrograde Orbit with manned </a:t>
          </a:r>
          <a:r>
            <a:rPr lang="en-US" sz="3000" b="0" i="0" u="none" dirty="0" smtClean="0">
              <a:solidFill>
                <a:srgbClr val="000000"/>
              </a:solidFill>
            </a:rPr>
            <a:t>mission and return crew successfully using Orion capsule</a:t>
          </a:r>
          <a:endParaRPr lang="en-US" sz="3000" dirty="0">
            <a:solidFill>
              <a:srgbClr val="000000"/>
            </a:solidFill>
          </a:endParaRPr>
        </a:p>
      </dgm:t>
    </dgm:pt>
    <dgm:pt modelId="{FFB68646-7D70-884D-ADC2-40878C49F407}" type="parTrans" cxnId="{D665ED4D-1E68-ED4C-A555-E00ED1EB3581}">
      <dgm:prSet/>
      <dgm:spPr/>
      <dgm:t>
        <a:bodyPr/>
        <a:lstStyle/>
        <a:p>
          <a:endParaRPr lang="en-US"/>
        </a:p>
      </dgm:t>
    </dgm:pt>
    <dgm:pt modelId="{8634A036-7A3F-754D-90E6-B2C996ABB13C}" type="sibTrans" cxnId="{D665ED4D-1E68-ED4C-A555-E00ED1EB3581}">
      <dgm:prSet/>
      <dgm:spPr/>
      <dgm:t>
        <a:bodyPr/>
        <a:lstStyle/>
        <a:p>
          <a:endParaRPr lang="en-US"/>
        </a:p>
      </dgm:t>
    </dgm:pt>
    <dgm:pt modelId="{7A89A825-2848-1E49-BDAA-DAF009E49242}">
      <dgm:prSet custT="1"/>
      <dgm:spPr/>
      <dgm:t>
        <a:bodyPr/>
        <a:lstStyle/>
        <a:p>
          <a:pPr rtl="0"/>
          <a:r>
            <a:rPr lang="en-US" sz="3000" dirty="0" smtClean="0">
              <a:solidFill>
                <a:srgbClr val="08284A"/>
              </a:solidFill>
            </a:rPr>
            <a:t>Demonstrate ability of crew to survive in deep space environment for the duration of the mission</a:t>
          </a:r>
          <a:endParaRPr lang="en-US" sz="3000" dirty="0">
            <a:solidFill>
              <a:srgbClr val="08284A"/>
            </a:solidFill>
          </a:endParaRPr>
        </a:p>
      </dgm:t>
    </dgm:pt>
    <dgm:pt modelId="{1977FB63-4531-C04E-9499-10D8F631921A}" type="parTrans" cxnId="{B2E69DB4-E64C-9C48-A4C0-4D5FEA208C3B}">
      <dgm:prSet/>
      <dgm:spPr/>
      <dgm:t>
        <a:bodyPr/>
        <a:lstStyle/>
        <a:p>
          <a:endParaRPr lang="en-US"/>
        </a:p>
      </dgm:t>
    </dgm:pt>
    <dgm:pt modelId="{FC20E8B3-8642-144D-A25A-821680B3CD24}" type="sibTrans" cxnId="{B2E69DB4-E64C-9C48-A4C0-4D5FEA208C3B}">
      <dgm:prSet/>
      <dgm:spPr/>
      <dgm:t>
        <a:bodyPr/>
        <a:lstStyle/>
        <a:p>
          <a:endParaRPr lang="en-US"/>
        </a:p>
      </dgm:t>
    </dgm:pt>
    <dgm:pt modelId="{01C7FFE8-4441-7341-BADE-9141DC64EA60}">
      <dgm:prSet custT="1"/>
      <dgm:spPr/>
      <dgm:t>
        <a:bodyPr/>
        <a:lstStyle/>
        <a:p>
          <a:pPr rtl="0"/>
          <a:r>
            <a:rPr lang="en-US" sz="3000" dirty="0" smtClean="0">
              <a:solidFill>
                <a:srgbClr val="08284A"/>
              </a:solidFill>
            </a:rPr>
            <a:t>Develop platform for deep space exploration</a:t>
          </a:r>
          <a:endParaRPr lang="en-US" sz="3000" dirty="0">
            <a:solidFill>
              <a:srgbClr val="08284A"/>
            </a:solidFill>
          </a:endParaRPr>
        </a:p>
      </dgm:t>
    </dgm:pt>
    <dgm:pt modelId="{41BE035F-59A6-DA44-975A-2459979729F8}" type="parTrans" cxnId="{915A7609-0DAD-E94D-A481-152B3FC2DADD}">
      <dgm:prSet/>
      <dgm:spPr/>
      <dgm:t>
        <a:bodyPr/>
        <a:lstStyle/>
        <a:p>
          <a:endParaRPr lang="en-US"/>
        </a:p>
      </dgm:t>
    </dgm:pt>
    <dgm:pt modelId="{36D50667-D47F-4242-B569-8B5B9DFDAA4C}" type="sibTrans" cxnId="{915A7609-0DAD-E94D-A481-152B3FC2DADD}">
      <dgm:prSet/>
      <dgm:spPr/>
      <dgm:t>
        <a:bodyPr/>
        <a:lstStyle/>
        <a:p>
          <a:endParaRPr lang="en-US"/>
        </a:p>
      </dgm:t>
    </dgm:pt>
    <dgm:pt modelId="{E672A138-00CA-1445-A881-7A8469552A8D}" type="pres">
      <dgm:prSet presAssocID="{AF7AD0FD-8054-3B4C-A093-2027245222F1}" presName="linear" presStyleCnt="0">
        <dgm:presLayoutVars>
          <dgm:dir/>
          <dgm:animLvl val="lvl"/>
          <dgm:resizeHandles val="exact"/>
        </dgm:presLayoutVars>
      </dgm:prSet>
      <dgm:spPr/>
      <dgm:t>
        <a:bodyPr/>
        <a:lstStyle/>
        <a:p>
          <a:endParaRPr lang="en-US"/>
        </a:p>
      </dgm:t>
    </dgm:pt>
    <dgm:pt modelId="{67D68FAC-1D59-F14B-8EDF-317D5920FD23}" type="pres">
      <dgm:prSet presAssocID="{1D5E74A4-10F9-EF43-BE6F-0207DF97BFEC}" presName="parentLin" presStyleCnt="0"/>
      <dgm:spPr/>
    </dgm:pt>
    <dgm:pt modelId="{CBF20516-DCBF-E54C-BA20-F9D803BF4DB9}" type="pres">
      <dgm:prSet presAssocID="{1D5E74A4-10F9-EF43-BE6F-0207DF97BFEC}" presName="parentLeftMargin" presStyleLbl="node1" presStyleIdx="0" presStyleCnt="1"/>
      <dgm:spPr/>
      <dgm:t>
        <a:bodyPr/>
        <a:lstStyle/>
        <a:p>
          <a:endParaRPr lang="en-US"/>
        </a:p>
      </dgm:t>
    </dgm:pt>
    <dgm:pt modelId="{1BD8186C-682B-814C-982D-483335E42DAA}" type="pres">
      <dgm:prSet presAssocID="{1D5E74A4-10F9-EF43-BE6F-0207DF97BFEC}" presName="parentText" presStyleLbl="node1" presStyleIdx="0" presStyleCnt="1" custScaleX="126190" custScaleY="61991">
        <dgm:presLayoutVars>
          <dgm:chMax val="0"/>
          <dgm:bulletEnabled val="1"/>
        </dgm:presLayoutVars>
      </dgm:prSet>
      <dgm:spPr/>
      <dgm:t>
        <a:bodyPr/>
        <a:lstStyle/>
        <a:p>
          <a:endParaRPr lang="en-US"/>
        </a:p>
      </dgm:t>
    </dgm:pt>
    <dgm:pt modelId="{219EB83A-9874-D54D-930A-89C73459E5D9}" type="pres">
      <dgm:prSet presAssocID="{1D5E74A4-10F9-EF43-BE6F-0207DF97BFEC}" presName="negativeSpace" presStyleCnt="0"/>
      <dgm:spPr/>
    </dgm:pt>
    <dgm:pt modelId="{71412AD9-1652-484D-9A88-F4DAAC9B5C7F}" type="pres">
      <dgm:prSet presAssocID="{1D5E74A4-10F9-EF43-BE6F-0207DF97BFEC}" presName="childText" presStyleLbl="conFgAcc1" presStyleIdx="0" presStyleCnt="1" custScaleY="86443" custLinFactNeighborY="18636">
        <dgm:presLayoutVars>
          <dgm:bulletEnabled val="1"/>
        </dgm:presLayoutVars>
      </dgm:prSet>
      <dgm:spPr/>
      <dgm:t>
        <a:bodyPr/>
        <a:lstStyle/>
        <a:p>
          <a:endParaRPr lang="en-US"/>
        </a:p>
      </dgm:t>
    </dgm:pt>
  </dgm:ptLst>
  <dgm:cxnLst>
    <dgm:cxn modelId="{70DD0A26-8A68-B247-86A0-13D88ACF797A}" type="presOf" srcId="{B71AEEB1-5855-3B4B-9DE8-CEBDC2525410}" destId="{71412AD9-1652-484D-9A88-F4DAAC9B5C7F}" srcOrd="0" destOrd="1" presId="urn:microsoft.com/office/officeart/2005/8/layout/list1"/>
    <dgm:cxn modelId="{4B880B1D-1A7C-974A-813B-D76EB953EA7E}" type="presOf" srcId="{01C7FFE8-4441-7341-BADE-9141DC64EA60}" destId="{71412AD9-1652-484D-9A88-F4DAAC9B5C7F}" srcOrd="0" destOrd="0" presId="urn:microsoft.com/office/officeart/2005/8/layout/list1"/>
    <dgm:cxn modelId="{37592D19-F5D3-6245-87A0-EDAC73C6CE4A}" type="presOf" srcId="{1D5E74A4-10F9-EF43-BE6F-0207DF97BFEC}" destId="{1BD8186C-682B-814C-982D-483335E42DAA}" srcOrd="1" destOrd="0" presId="urn:microsoft.com/office/officeart/2005/8/layout/list1"/>
    <dgm:cxn modelId="{BA0BF135-6671-AD4E-B8E9-7BC7C7A754AD}" type="presOf" srcId="{7A89A825-2848-1E49-BDAA-DAF009E49242}" destId="{71412AD9-1652-484D-9A88-F4DAAC9B5C7F}" srcOrd="0" destOrd="2" presId="urn:microsoft.com/office/officeart/2005/8/layout/list1"/>
    <dgm:cxn modelId="{915A7609-0DAD-E94D-A481-152B3FC2DADD}" srcId="{1D5E74A4-10F9-EF43-BE6F-0207DF97BFEC}" destId="{01C7FFE8-4441-7341-BADE-9141DC64EA60}" srcOrd="0" destOrd="0" parTransId="{41BE035F-59A6-DA44-975A-2459979729F8}" sibTransId="{36D50667-D47F-4242-B569-8B5B9DFDAA4C}"/>
    <dgm:cxn modelId="{D665ED4D-1E68-ED4C-A555-E00ED1EB3581}" srcId="{1D5E74A4-10F9-EF43-BE6F-0207DF97BFEC}" destId="{B71AEEB1-5855-3B4B-9DE8-CEBDC2525410}" srcOrd="1" destOrd="0" parTransId="{FFB68646-7D70-884D-ADC2-40878C49F407}" sibTransId="{8634A036-7A3F-754D-90E6-B2C996ABB13C}"/>
    <dgm:cxn modelId="{4594AC24-CC77-9246-B9FB-3C2146B8D32C}" type="presOf" srcId="{AF7AD0FD-8054-3B4C-A093-2027245222F1}" destId="{E672A138-00CA-1445-A881-7A8469552A8D}" srcOrd="0" destOrd="0" presId="urn:microsoft.com/office/officeart/2005/8/layout/list1"/>
    <dgm:cxn modelId="{FC6AC063-00C2-FA44-A2F8-B6E2F7B3CDFE}" srcId="{AF7AD0FD-8054-3B4C-A093-2027245222F1}" destId="{1D5E74A4-10F9-EF43-BE6F-0207DF97BFEC}" srcOrd="0" destOrd="0" parTransId="{D80ED861-7EFB-D940-82ED-38237B0DBCFE}" sibTransId="{B82F52B1-F83E-9547-B496-A1A29077CB57}"/>
    <dgm:cxn modelId="{B2E69DB4-E64C-9C48-A4C0-4D5FEA208C3B}" srcId="{1D5E74A4-10F9-EF43-BE6F-0207DF97BFEC}" destId="{7A89A825-2848-1E49-BDAA-DAF009E49242}" srcOrd="2" destOrd="0" parTransId="{1977FB63-4531-C04E-9499-10D8F631921A}" sibTransId="{FC20E8B3-8642-144D-A25A-821680B3CD24}"/>
    <dgm:cxn modelId="{1ACE09F5-CE93-A04B-8431-8EBDDE8982D7}" type="presOf" srcId="{1D5E74A4-10F9-EF43-BE6F-0207DF97BFEC}" destId="{CBF20516-DCBF-E54C-BA20-F9D803BF4DB9}" srcOrd="0" destOrd="0" presId="urn:microsoft.com/office/officeart/2005/8/layout/list1"/>
    <dgm:cxn modelId="{6742DE5A-22FC-2344-8B70-24B96363A492}" type="presParOf" srcId="{E672A138-00CA-1445-A881-7A8469552A8D}" destId="{67D68FAC-1D59-F14B-8EDF-317D5920FD23}" srcOrd="0" destOrd="0" presId="urn:microsoft.com/office/officeart/2005/8/layout/list1"/>
    <dgm:cxn modelId="{05ABF940-1FF4-A447-A583-B46AE9D13E44}" type="presParOf" srcId="{67D68FAC-1D59-F14B-8EDF-317D5920FD23}" destId="{CBF20516-DCBF-E54C-BA20-F9D803BF4DB9}" srcOrd="0" destOrd="0" presId="urn:microsoft.com/office/officeart/2005/8/layout/list1"/>
    <dgm:cxn modelId="{CA91B3AB-7221-3640-B46E-41B0D03DE381}" type="presParOf" srcId="{67D68FAC-1D59-F14B-8EDF-317D5920FD23}" destId="{1BD8186C-682B-814C-982D-483335E42DAA}" srcOrd="1" destOrd="0" presId="urn:microsoft.com/office/officeart/2005/8/layout/list1"/>
    <dgm:cxn modelId="{35AD8978-31F7-3049-8817-7C5BAAE1D272}" type="presParOf" srcId="{E672A138-00CA-1445-A881-7A8469552A8D}" destId="{219EB83A-9874-D54D-930A-89C73459E5D9}" srcOrd="1" destOrd="0" presId="urn:microsoft.com/office/officeart/2005/8/layout/list1"/>
    <dgm:cxn modelId="{6D0F3EFE-EE4D-7A42-8672-69C0FCF0CBE7}" type="presParOf" srcId="{E672A138-00CA-1445-A881-7A8469552A8D}" destId="{71412AD9-1652-484D-9A88-F4DAAC9B5C7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AD0FD-8054-3B4C-A093-2027245222F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1D5E74A4-10F9-EF43-BE6F-0207DF97BFEC}">
      <dgm:prSet custT="1"/>
      <dgm:spPr/>
      <dgm:t>
        <a:bodyPr/>
        <a:lstStyle/>
        <a:p>
          <a:pPr rtl="0"/>
          <a:r>
            <a:rPr lang="en-US" sz="3800" dirty="0" smtClean="0">
              <a:solidFill>
                <a:srgbClr val="002C56"/>
              </a:solidFill>
            </a:rPr>
            <a:t>Primary Human Factor Objectives</a:t>
          </a:r>
          <a:endParaRPr lang="en-US" sz="3800" dirty="0">
            <a:solidFill>
              <a:srgbClr val="002C56"/>
            </a:solidFill>
          </a:endParaRPr>
        </a:p>
      </dgm:t>
    </dgm:pt>
    <dgm:pt modelId="{D80ED861-7EFB-D940-82ED-38237B0DBCFE}" type="parTrans" cxnId="{FC6AC063-00C2-FA44-A2F8-B6E2F7B3CDFE}">
      <dgm:prSet/>
      <dgm:spPr/>
      <dgm:t>
        <a:bodyPr/>
        <a:lstStyle/>
        <a:p>
          <a:endParaRPr lang="en-US">
            <a:solidFill>
              <a:srgbClr val="002C56"/>
            </a:solidFill>
          </a:endParaRPr>
        </a:p>
      </dgm:t>
    </dgm:pt>
    <dgm:pt modelId="{B82F52B1-F83E-9547-B496-A1A29077CB57}" type="sibTrans" cxnId="{FC6AC063-00C2-FA44-A2F8-B6E2F7B3CDFE}">
      <dgm:prSet/>
      <dgm:spPr/>
      <dgm:t>
        <a:bodyPr/>
        <a:lstStyle/>
        <a:p>
          <a:endParaRPr lang="en-US">
            <a:solidFill>
              <a:srgbClr val="002C56"/>
            </a:solidFill>
          </a:endParaRPr>
        </a:p>
      </dgm:t>
    </dgm:pt>
    <dgm:pt modelId="{4CF08011-CE03-3948-84DD-998B09558ACD}">
      <dgm:prSet custT="1"/>
      <dgm:spPr/>
      <dgm:t>
        <a:bodyPr/>
        <a:lstStyle/>
        <a:p>
          <a:pPr rtl="0"/>
          <a:r>
            <a:rPr lang="en-US" sz="3200" dirty="0" smtClean="0">
              <a:solidFill>
                <a:srgbClr val="08284A"/>
              </a:solidFill>
            </a:rPr>
            <a:t>Demonstrate ability of crew to independently perform EVA in deep space environments</a:t>
          </a:r>
          <a:endParaRPr lang="en-US" sz="3200" dirty="0">
            <a:solidFill>
              <a:srgbClr val="08284A"/>
            </a:solidFill>
          </a:endParaRPr>
        </a:p>
      </dgm:t>
    </dgm:pt>
    <dgm:pt modelId="{AF61E032-3606-A746-92A3-1CA1928596CD}" type="parTrans" cxnId="{3A9E0B89-6044-B942-9AEF-3DB72E5A90D0}">
      <dgm:prSet/>
      <dgm:spPr/>
      <dgm:t>
        <a:bodyPr/>
        <a:lstStyle/>
        <a:p>
          <a:endParaRPr lang="en-US">
            <a:solidFill>
              <a:srgbClr val="002C56"/>
            </a:solidFill>
          </a:endParaRPr>
        </a:p>
      </dgm:t>
    </dgm:pt>
    <dgm:pt modelId="{EC1DB124-8EE6-3442-A505-63DDBB4E58B2}" type="sibTrans" cxnId="{3A9E0B89-6044-B942-9AEF-3DB72E5A90D0}">
      <dgm:prSet/>
      <dgm:spPr/>
      <dgm:t>
        <a:bodyPr/>
        <a:lstStyle/>
        <a:p>
          <a:endParaRPr lang="en-US">
            <a:solidFill>
              <a:srgbClr val="002C56"/>
            </a:solidFill>
          </a:endParaRPr>
        </a:p>
      </dgm:t>
    </dgm:pt>
    <dgm:pt modelId="{643FBA26-3A18-7A45-B743-BBA14FA9AD23}">
      <dgm:prSet custT="1"/>
      <dgm:spPr/>
      <dgm:t>
        <a:bodyPr/>
        <a:lstStyle/>
        <a:p>
          <a:pPr rtl="0"/>
          <a:r>
            <a:rPr lang="en-US" sz="3200" dirty="0" smtClean="0">
              <a:solidFill>
                <a:srgbClr val="08284A"/>
              </a:solidFill>
            </a:rPr>
            <a:t>Record physiological and psychological data from crew and compare to ISS data</a:t>
          </a:r>
          <a:endParaRPr lang="en-US" sz="3200" dirty="0">
            <a:solidFill>
              <a:srgbClr val="08284A"/>
            </a:solidFill>
          </a:endParaRPr>
        </a:p>
      </dgm:t>
    </dgm:pt>
    <dgm:pt modelId="{44310A1F-3EFD-DA40-9AE6-4A33A0567031}" type="parTrans" cxnId="{50785CC1-78A1-664F-A02E-0EBFCB718ADA}">
      <dgm:prSet/>
      <dgm:spPr/>
      <dgm:t>
        <a:bodyPr/>
        <a:lstStyle/>
        <a:p>
          <a:endParaRPr lang="en-US"/>
        </a:p>
      </dgm:t>
    </dgm:pt>
    <dgm:pt modelId="{3BB4AB95-F456-BA4F-A470-A1AE393C79EC}" type="sibTrans" cxnId="{50785CC1-78A1-664F-A02E-0EBFCB718ADA}">
      <dgm:prSet/>
      <dgm:spPr/>
      <dgm:t>
        <a:bodyPr/>
        <a:lstStyle/>
        <a:p>
          <a:endParaRPr lang="en-US"/>
        </a:p>
      </dgm:t>
    </dgm:pt>
    <dgm:pt modelId="{ABCE854F-DCD9-7342-A077-6026424F8DF2}">
      <dgm:prSet custT="1"/>
      <dgm:spPr/>
      <dgm:t>
        <a:bodyPr/>
        <a:lstStyle/>
        <a:p>
          <a:pPr rtl="0"/>
          <a:r>
            <a:rPr lang="en-US" sz="3200" dirty="0" smtClean="0">
              <a:solidFill>
                <a:srgbClr val="08284A"/>
              </a:solidFill>
            </a:rPr>
            <a:t>Demonstrate capability of spacesuit designs for exploring a new terrain</a:t>
          </a:r>
          <a:endParaRPr lang="en-US" sz="3200" dirty="0">
            <a:solidFill>
              <a:srgbClr val="08284A"/>
            </a:solidFill>
          </a:endParaRPr>
        </a:p>
      </dgm:t>
    </dgm:pt>
    <dgm:pt modelId="{CA82D94E-23DD-4443-A364-D63BF6498EB1}" type="parTrans" cxnId="{880FC4D8-977E-8B42-9AB3-A0935018C0DD}">
      <dgm:prSet/>
      <dgm:spPr/>
      <dgm:t>
        <a:bodyPr/>
        <a:lstStyle/>
        <a:p>
          <a:endParaRPr lang="en-US"/>
        </a:p>
      </dgm:t>
    </dgm:pt>
    <dgm:pt modelId="{01497424-E29E-2E4E-A634-21EFCF0610E1}" type="sibTrans" cxnId="{880FC4D8-977E-8B42-9AB3-A0935018C0DD}">
      <dgm:prSet/>
      <dgm:spPr/>
      <dgm:t>
        <a:bodyPr/>
        <a:lstStyle/>
        <a:p>
          <a:endParaRPr lang="en-US"/>
        </a:p>
      </dgm:t>
    </dgm:pt>
    <dgm:pt modelId="{B7682AC0-1228-4840-8DB7-9EC263010B47}">
      <dgm:prSet/>
      <dgm:spPr/>
      <dgm:t>
        <a:bodyPr/>
        <a:lstStyle/>
        <a:p>
          <a:pPr rtl="0"/>
          <a:endParaRPr lang="en-US" sz="2500" dirty="0">
            <a:solidFill>
              <a:srgbClr val="08284A"/>
            </a:solidFill>
          </a:endParaRPr>
        </a:p>
      </dgm:t>
    </dgm:pt>
    <dgm:pt modelId="{0C0E99BB-9182-454F-BEA3-3D0F2C99C470}" type="parTrans" cxnId="{CC16ED9C-FCD7-4149-8BA0-EAE3DCB02720}">
      <dgm:prSet/>
      <dgm:spPr/>
      <dgm:t>
        <a:bodyPr/>
        <a:lstStyle/>
        <a:p>
          <a:endParaRPr lang="en-US"/>
        </a:p>
      </dgm:t>
    </dgm:pt>
    <dgm:pt modelId="{35B9AEF3-B938-3A49-8955-98D50F8AF123}" type="sibTrans" cxnId="{CC16ED9C-FCD7-4149-8BA0-EAE3DCB02720}">
      <dgm:prSet/>
      <dgm:spPr/>
      <dgm:t>
        <a:bodyPr/>
        <a:lstStyle/>
        <a:p>
          <a:endParaRPr lang="en-US"/>
        </a:p>
      </dgm:t>
    </dgm:pt>
    <dgm:pt modelId="{E672A138-00CA-1445-A881-7A8469552A8D}" type="pres">
      <dgm:prSet presAssocID="{AF7AD0FD-8054-3B4C-A093-2027245222F1}" presName="linear" presStyleCnt="0">
        <dgm:presLayoutVars>
          <dgm:dir/>
          <dgm:animLvl val="lvl"/>
          <dgm:resizeHandles val="exact"/>
        </dgm:presLayoutVars>
      </dgm:prSet>
      <dgm:spPr/>
      <dgm:t>
        <a:bodyPr/>
        <a:lstStyle/>
        <a:p>
          <a:endParaRPr lang="en-US"/>
        </a:p>
      </dgm:t>
    </dgm:pt>
    <dgm:pt modelId="{67D68FAC-1D59-F14B-8EDF-317D5920FD23}" type="pres">
      <dgm:prSet presAssocID="{1D5E74A4-10F9-EF43-BE6F-0207DF97BFEC}" presName="parentLin" presStyleCnt="0"/>
      <dgm:spPr/>
    </dgm:pt>
    <dgm:pt modelId="{CBF20516-DCBF-E54C-BA20-F9D803BF4DB9}" type="pres">
      <dgm:prSet presAssocID="{1D5E74A4-10F9-EF43-BE6F-0207DF97BFEC}" presName="parentLeftMargin" presStyleLbl="node1" presStyleIdx="0" presStyleCnt="1"/>
      <dgm:spPr/>
      <dgm:t>
        <a:bodyPr/>
        <a:lstStyle/>
        <a:p>
          <a:endParaRPr lang="en-US"/>
        </a:p>
      </dgm:t>
    </dgm:pt>
    <dgm:pt modelId="{1BD8186C-682B-814C-982D-483335E42DAA}" type="pres">
      <dgm:prSet presAssocID="{1D5E74A4-10F9-EF43-BE6F-0207DF97BFEC}" presName="parentText" presStyleLbl="node1" presStyleIdx="0" presStyleCnt="1" custScaleX="123810" custScaleY="62443" custLinFactNeighborY="-7235">
        <dgm:presLayoutVars>
          <dgm:chMax val="0"/>
          <dgm:bulletEnabled val="1"/>
        </dgm:presLayoutVars>
      </dgm:prSet>
      <dgm:spPr/>
      <dgm:t>
        <a:bodyPr/>
        <a:lstStyle/>
        <a:p>
          <a:endParaRPr lang="en-US"/>
        </a:p>
      </dgm:t>
    </dgm:pt>
    <dgm:pt modelId="{219EB83A-9874-D54D-930A-89C73459E5D9}" type="pres">
      <dgm:prSet presAssocID="{1D5E74A4-10F9-EF43-BE6F-0207DF97BFEC}" presName="negativeSpace" presStyleCnt="0"/>
      <dgm:spPr/>
    </dgm:pt>
    <dgm:pt modelId="{71412AD9-1652-484D-9A88-F4DAAC9B5C7F}" type="pres">
      <dgm:prSet presAssocID="{1D5E74A4-10F9-EF43-BE6F-0207DF97BFEC}" presName="childText" presStyleLbl="conFgAcc1" presStyleIdx="0" presStyleCnt="1" custScaleY="80658" custLinFactNeighborY="11579">
        <dgm:presLayoutVars>
          <dgm:bulletEnabled val="1"/>
        </dgm:presLayoutVars>
      </dgm:prSet>
      <dgm:spPr/>
      <dgm:t>
        <a:bodyPr/>
        <a:lstStyle/>
        <a:p>
          <a:endParaRPr lang="en-US"/>
        </a:p>
      </dgm:t>
    </dgm:pt>
  </dgm:ptLst>
  <dgm:cxnLst>
    <dgm:cxn modelId="{3A9E0B89-6044-B942-9AEF-3DB72E5A90D0}" srcId="{1D5E74A4-10F9-EF43-BE6F-0207DF97BFEC}" destId="{4CF08011-CE03-3948-84DD-998B09558ACD}" srcOrd="1" destOrd="0" parTransId="{AF61E032-3606-A746-92A3-1CA1928596CD}" sibTransId="{EC1DB124-8EE6-3442-A505-63DDBB4E58B2}"/>
    <dgm:cxn modelId="{A6B4EC79-5A01-C246-817C-2A994E2A602C}" type="presOf" srcId="{B7682AC0-1228-4840-8DB7-9EC263010B47}" destId="{71412AD9-1652-484D-9A88-F4DAAC9B5C7F}" srcOrd="0" destOrd="0" presId="urn:microsoft.com/office/officeart/2005/8/layout/list1"/>
    <dgm:cxn modelId="{CC16ED9C-FCD7-4149-8BA0-EAE3DCB02720}" srcId="{1D5E74A4-10F9-EF43-BE6F-0207DF97BFEC}" destId="{B7682AC0-1228-4840-8DB7-9EC263010B47}" srcOrd="0" destOrd="0" parTransId="{0C0E99BB-9182-454F-BEA3-3D0F2C99C470}" sibTransId="{35B9AEF3-B938-3A49-8955-98D50F8AF123}"/>
    <dgm:cxn modelId="{AA4CC548-CB35-1342-BC31-AEE592DF197E}" type="presOf" srcId="{ABCE854F-DCD9-7342-A077-6026424F8DF2}" destId="{71412AD9-1652-484D-9A88-F4DAAC9B5C7F}" srcOrd="0" destOrd="3" presId="urn:microsoft.com/office/officeart/2005/8/layout/list1"/>
    <dgm:cxn modelId="{880FC4D8-977E-8B42-9AB3-A0935018C0DD}" srcId="{1D5E74A4-10F9-EF43-BE6F-0207DF97BFEC}" destId="{ABCE854F-DCD9-7342-A077-6026424F8DF2}" srcOrd="3" destOrd="0" parTransId="{CA82D94E-23DD-4443-A364-D63BF6498EB1}" sibTransId="{01497424-E29E-2E4E-A634-21EFCF0610E1}"/>
    <dgm:cxn modelId="{3779865F-88C1-1F4D-B9ED-CC59A301BAEA}" type="presOf" srcId="{643FBA26-3A18-7A45-B743-BBA14FA9AD23}" destId="{71412AD9-1652-484D-9A88-F4DAAC9B5C7F}" srcOrd="0" destOrd="2" presId="urn:microsoft.com/office/officeart/2005/8/layout/list1"/>
    <dgm:cxn modelId="{50785CC1-78A1-664F-A02E-0EBFCB718ADA}" srcId="{1D5E74A4-10F9-EF43-BE6F-0207DF97BFEC}" destId="{643FBA26-3A18-7A45-B743-BBA14FA9AD23}" srcOrd="2" destOrd="0" parTransId="{44310A1F-3EFD-DA40-9AE6-4A33A0567031}" sibTransId="{3BB4AB95-F456-BA4F-A470-A1AE393C79EC}"/>
    <dgm:cxn modelId="{FC6AC063-00C2-FA44-A2F8-B6E2F7B3CDFE}" srcId="{AF7AD0FD-8054-3B4C-A093-2027245222F1}" destId="{1D5E74A4-10F9-EF43-BE6F-0207DF97BFEC}" srcOrd="0" destOrd="0" parTransId="{D80ED861-7EFB-D940-82ED-38237B0DBCFE}" sibTransId="{B82F52B1-F83E-9547-B496-A1A29077CB57}"/>
    <dgm:cxn modelId="{9CA9E123-044D-624D-BDD4-7CF8470CED3D}" type="presOf" srcId="{4CF08011-CE03-3948-84DD-998B09558ACD}" destId="{71412AD9-1652-484D-9A88-F4DAAC9B5C7F}" srcOrd="0" destOrd="1" presId="urn:microsoft.com/office/officeart/2005/8/layout/list1"/>
    <dgm:cxn modelId="{10C2B7E8-0FD3-B144-83F1-37D71C49ED65}" type="presOf" srcId="{1D5E74A4-10F9-EF43-BE6F-0207DF97BFEC}" destId="{1BD8186C-682B-814C-982D-483335E42DAA}" srcOrd="1" destOrd="0" presId="urn:microsoft.com/office/officeart/2005/8/layout/list1"/>
    <dgm:cxn modelId="{87CC439F-D2DC-824B-A7ED-34C34F2612A2}" type="presOf" srcId="{1D5E74A4-10F9-EF43-BE6F-0207DF97BFEC}" destId="{CBF20516-DCBF-E54C-BA20-F9D803BF4DB9}" srcOrd="0" destOrd="0" presId="urn:microsoft.com/office/officeart/2005/8/layout/list1"/>
    <dgm:cxn modelId="{4FA9E712-16EC-5940-92B2-BB8B8CA1E1C4}" type="presOf" srcId="{AF7AD0FD-8054-3B4C-A093-2027245222F1}" destId="{E672A138-00CA-1445-A881-7A8469552A8D}" srcOrd="0" destOrd="0" presId="urn:microsoft.com/office/officeart/2005/8/layout/list1"/>
    <dgm:cxn modelId="{923CFBB7-2D44-0248-A80E-6B7CB1B4045A}" type="presParOf" srcId="{E672A138-00CA-1445-A881-7A8469552A8D}" destId="{67D68FAC-1D59-F14B-8EDF-317D5920FD23}" srcOrd="0" destOrd="0" presId="urn:microsoft.com/office/officeart/2005/8/layout/list1"/>
    <dgm:cxn modelId="{76744F74-6129-0440-AD24-34EFCC6A8A3B}" type="presParOf" srcId="{67D68FAC-1D59-F14B-8EDF-317D5920FD23}" destId="{CBF20516-DCBF-E54C-BA20-F9D803BF4DB9}" srcOrd="0" destOrd="0" presId="urn:microsoft.com/office/officeart/2005/8/layout/list1"/>
    <dgm:cxn modelId="{4E72738F-4BAD-F148-9DCF-0DA2674F1961}" type="presParOf" srcId="{67D68FAC-1D59-F14B-8EDF-317D5920FD23}" destId="{1BD8186C-682B-814C-982D-483335E42DAA}" srcOrd="1" destOrd="0" presId="urn:microsoft.com/office/officeart/2005/8/layout/list1"/>
    <dgm:cxn modelId="{441FC032-015C-7041-A053-FBC4F2435A91}" type="presParOf" srcId="{E672A138-00CA-1445-A881-7A8469552A8D}" destId="{219EB83A-9874-D54D-930A-89C73459E5D9}" srcOrd="1" destOrd="0" presId="urn:microsoft.com/office/officeart/2005/8/layout/list1"/>
    <dgm:cxn modelId="{F14EB401-FCF8-E045-ADA5-78A2A5F95B19}" type="presParOf" srcId="{E672A138-00CA-1445-A881-7A8469552A8D}" destId="{71412AD9-1652-484D-9A88-F4DAAC9B5C7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63C3E-CCEC-D647-BB15-A552E9B949BB}">
      <dsp:nvSpPr>
        <dsp:cNvPr id="0" name=""/>
        <dsp:cNvSpPr/>
      </dsp:nvSpPr>
      <dsp:spPr>
        <a:xfrm>
          <a:off x="0" y="815070"/>
          <a:ext cx="8458200" cy="3748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6450" tIns="708152" rIns="656450" bIns="227584" numCol="1" spcCol="1270" anchor="t" anchorCtr="0">
          <a:noAutofit/>
        </a:bodyPr>
        <a:lstStyle/>
        <a:p>
          <a:pPr marL="285750" lvl="1" indent="-285750" algn="l" defTabSz="1422400" rtl="0">
            <a:lnSpc>
              <a:spcPct val="90000"/>
            </a:lnSpc>
            <a:spcBef>
              <a:spcPct val="0"/>
            </a:spcBef>
            <a:spcAft>
              <a:spcPct val="15000"/>
            </a:spcAft>
            <a:buChar char="••"/>
          </a:pPr>
          <a:r>
            <a:rPr lang="en-US" sz="3200" kern="1200" dirty="0" smtClean="0">
              <a:solidFill>
                <a:srgbClr val="08284A"/>
              </a:solidFill>
            </a:rPr>
            <a:t>Characterize the internal structure and composition of asteroid</a:t>
          </a:r>
          <a:endParaRPr lang="en-US" sz="3200" kern="1200" dirty="0">
            <a:solidFill>
              <a:srgbClr val="08284A"/>
            </a:solidFill>
          </a:endParaRPr>
        </a:p>
        <a:p>
          <a:pPr marL="285750" lvl="1" indent="-285750" algn="l" defTabSz="1422400" rtl="0">
            <a:lnSpc>
              <a:spcPct val="90000"/>
            </a:lnSpc>
            <a:spcBef>
              <a:spcPct val="0"/>
            </a:spcBef>
            <a:spcAft>
              <a:spcPct val="15000"/>
            </a:spcAft>
            <a:buChar char="••"/>
          </a:pPr>
          <a:r>
            <a:rPr lang="en-US" sz="3200" kern="1200" dirty="0" smtClean="0">
              <a:solidFill>
                <a:srgbClr val="08284A"/>
              </a:solidFill>
            </a:rPr>
            <a:t>Characterize space environment around asteroid</a:t>
          </a:r>
          <a:endParaRPr lang="en-US" sz="3200" kern="1200" dirty="0">
            <a:solidFill>
              <a:srgbClr val="08284A"/>
            </a:solidFill>
          </a:endParaRPr>
        </a:p>
        <a:p>
          <a:pPr marL="285750" lvl="1" indent="-285750" algn="l" defTabSz="1422400" rtl="0">
            <a:lnSpc>
              <a:spcPct val="90000"/>
            </a:lnSpc>
            <a:spcBef>
              <a:spcPct val="0"/>
            </a:spcBef>
            <a:spcAft>
              <a:spcPct val="15000"/>
            </a:spcAft>
            <a:buChar char="••"/>
          </a:pPr>
          <a:r>
            <a:rPr lang="en-US" sz="3200" kern="1200" dirty="0" smtClean="0">
              <a:solidFill>
                <a:srgbClr val="08284A"/>
              </a:solidFill>
            </a:rPr>
            <a:t>Extract, process and demonstrate use of resources</a:t>
          </a:r>
          <a:endParaRPr lang="en-US" sz="3200" kern="1200" dirty="0">
            <a:solidFill>
              <a:srgbClr val="08284A"/>
            </a:solidFill>
          </a:endParaRPr>
        </a:p>
      </dsp:txBody>
      <dsp:txXfrm>
        <a:off x="0" y="815070"/>
        <a:ext cx="8458200" cy="3748500"/>
      </dsp:txXfrm>
    </dsp:sp>
    <dsp:sp modelId="{10ED46E0-9B46-5F49-8839-10F91946343C}">
      <dsp:nvSpPr>
        <dsp:cNvPr id="0" name=""/>
        <dsp:cNvSpPr/>
      </dsp:nvSpPr>
      <dsp:spPr>
        <a:xfrm>
          <a:off x="422910" y="313230"/>
          <a:ext cx="5920740" cy="1003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lvl="0" algn="l" defTabSz="1511300" rtl="0">
            <a:lnSpc>
              <a:spcPct val="90000"/>
            </a:lnSpc>
            <a:spcBef>
              <a:spcPct val="0"/>
            </a:spcBef>
            <a:spcAft>
              <a:spcPct val="35000"/>
            </a:spcAft>
          </a:pPr>
          <a:r>
            <a:rPr lang="en-US" sz="3400" kern="1200" dirty="0" smtClean="0">
              <a:solidFill>
                <a:srgbClr val="002C56"/>
              </a:solidFill>
            </a:rPr>
            <a:t>Primary Science Objectives</a:t>
          </a:r>
          <a:endParaRPr lang="en-US" sz="3400" kern="1200" dirty="0">
            <a:solidFill>
              <a:srgbClr val="002C56"/>
            </a:solidFill>
          </a:endParaRPr>
        </a:p>
      </dsp:txBody>
      <dsp:txXfrm>
        <a:off x="471906" y="362226"/>
        <a:ext cx="5822748"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2AD9-1652-484D-9A88-F4DAAC9B5C7F}">
      <dsp:nvSpPr>
        <dsp:cNvPr id="0" name=""/>
        <dsp:cNvSpPr/>
      </dsp:nvSpPr>
      <dsp:spPr>
        <a:xfrm>
          <a:off x="0" y="859788"/>
          <a:ext cx="11049000" cy="3659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7525" tIns="812292" rIns="857525" bIns="213360" numCol="1" spcCol="1270" anchor="t" anchorCtr="0">
          <a:noAutofit/>
        </a:bodyPr>
        <a:lstStyle/>
        <a:p>
          <a:pPr marL="285750" lvl="1" indent="-285750" algn="l" defTabSz="1333500" rtl="0">
            <a:lnSpc>
              <a:spcPct val="90000"/>
            </a:lnSpc>
            <a:spcBef>
              <a:spcPct val="0"/>
            </a:spcBef>
            <a:spcAft>
              <a:spcPct val="15000"/>
            </a:spcAft>
            <a:buChar char="••"/>
          </a:pPr>
          <a:r>
            <a:rPr lang="en-US" sz="3000" kern="1200" dirty="0" smtClean="0">
              <a:solidFill>
                <a:srgbClr val="08284A"/>
              </a:solidFill>
            </a:rPr>
            <a:t>Develop platform for deep space exploration</a:t>
          </a:r>
          <a:endParaRPr lang="en-US" sz="3000" kern="1200" dirty="0">
            <a:solidFill>
              <a:srgbClr val="08284A"/>
            </a:solidFill>
          </a:endParaRPr>
        </a:p>
        <a:p>
          <a:pPr marL="285750" lvl="1" indent="-285750" algn="l" defTabSz="1333500" rtl="0">
            <a:lnSpc>
              <a:spcPct val="90000"/>
            </a:lnSpc>
            <a:spcBef>
              <a:spcPct val="0"/>
            </a:spcBef>
            <a:spcAft>
              <a:spcPct val="15000"/>
            </a:spcAft>
            <a:buChar char="••"/>
          </a:pPr>
          <a:r>
            <a:rPr lang="en-US" sz="3000" b="0" i="0" u="none" kern="1200" dirty="0" smtClean="0">
              <a:solidFill>
                <a:srgbClr val="000000"/>
              </a:solidFill>
            </a:rPr>
            <a:t>Reach Lunar Distant Retrograde Orbit with manned </a:t>
          </a:r>
          <a:r>
            <a:rPr lang="en-US" sz="3000" b="0" i="0" u="none" kern="1200" dirty="0" smtClean="0">
              <a:solidFill>
                <a:srgbClr val="000000"/>
              </a:solidFill>
            </a:rPr>
            <a:t>mission and return crew successfully using Orion capsule</a:t>
          </a:r>
          <a:endParaRPr lang="en-US" sz="3000" kern="1200" dirty="0">
            <a:solidFill>
              <a:srgbClr val="000000"/>
            </a:solidFill>
          </a:endParaRPr>
        </a:p>
        <a:p>
          <a:pPr marL="285750" lvl="1" indent="-285750" algn="l" defTabSz="1333500" rtl="0">
            <a:lnSpc>
              <a:spcPct val="90000"/>
            </a:lnSpc>
            <a:spcBef>
              <a:spcPct val="0"/>
            </a:spcBef>
            <a:spcAft>
              <a:spcPct val="15000"/>
            </a:spcAft>
            <a:buChar char="••"/>
          </a:pPr>
          <a:r>
            <a:rPr lang="en-US" sz="3000" kern="1200" dirty="0" smtClean="0">
              <a:solidFill>
                <a:srgbClr val="08284A"/>
              </a:solidFill>
            </a:rPr>
            <a:t>Demonstrate ability of crew to survive in deep space environment for the duration of the mission</a:t>
          </a:r>
          <a:endParaRPr lang="en-US" sz="3000" kern="1200" dirty="0">
            <a:solidFill>
              <a:srgbClr val="08284A"/>
            </a:solidFill>
          </a:endParaRPr>
        </a:p>
      </dsp:txBody>
      <dsp:txXfrm>
        <a:off x="0" y="859788"/>
        <a:ext cx="11049000" cy="3659650"/>
      </dsp:txXfrm>
    </dsp:sp>
    <dsp:sp modelId="{1BD8186C-682B-814C-982D-483335E42DAA}">
      <dsp:nvSpPr>
        <dsp:cNvPr id="0" name=""/>
        <dsp:cNvSpPr/>
      </dsp:nvSpPr>
      <dsp:spPr>
        <a:xfrm>
          <a:off x="552450" y="457202"/>
          <a:ext cx="9759913" cy="11711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338" tIns="0" rIns="292338" bIns="0" numCol="1" spcCol="1270" anchor="ctr" anchorCtr="0">
          <a:noAutofit/>
        </a:bodyPr>
        <a:lstStyle/>
        <a:p>
          <a:pPr lvl="0" algn="l" defTabSz="1689100" rtl="0">
            <a:lnSpc>
              <a:spcPct val="90000"/>
            </a:lnSpc>
            <a:spcBef>
              <a:spcPct val="0"/>
            </a:spcBef>
            <a:spcAft>
              <a:spcPct val="35000"/>
            </a:spcAft>
          </a:pPr>
          <a:r>
            <a:rPr lang="en-US" sz="3800" kern="1200" dirty="0" smtClean="0">
              <a:solidFill>
                <a:srgbClr val="002C56"/>
              </a:solidFill>
            </a:rPr>
            <a:t>Primary Technological Objectives</a:t>
          </a:r>
          <a:endParaRPr lang="en-US" sz="3800" kern="1200" dirty="0">
            <a:solidFill>
              <a:srgbClr val="002C56"/>
            </a:solidFill>
          </a:endParaRPr>
        </a:p>
      </dsp:txBody>
      <dsp:txXfrm>
        <a:off x="609622" y="514374"/>
        <a:ext cx="9645569" cy="1056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2AD9-1652-484D-9A88-F4DAAC9B5C7F}">
      <dsp:nvSpPr>
        <dsp:cNvPr id="0" name=""/>
        <dsp:cNvSpPr/>
      </dsp:nvSpPr>
      <dsp:spPr>
        <a:xfrm>
          <a:off x="0" y="551436"/>
          <a:ext cx="9144000" cy="422776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9676" tIns="354076" rIns="709676" bIns="227584" numCol="1" spcCol="1270" anchor="t" anchorCtr="0">
          <a:noAutofit/>
        </a:bodyPr>
        <a:lstStyle/>
        <a:p>
          <a:pPr marL="228600" lvl="1" indent="-228600" algn="l" defTabSz="1111250" rtl="0">
            <a:lnSpc>
              <a:spcPct val="90000"/>
            </a:lnSpc>
            <a:spcBef>
              <a:spcPct val="0"/>
            </a:spcBef>
            <a:spcAft>
              <a:spcPct val="15000"/>
            </a:spcAft>
            <a:buChar char="••"/>
          </a:pPr>
          <a:endParaRPr lang="en-US" sz="2500" kern="1200" dirty="0">
            <a:solidFill>
              <a:srgbClr val="08284A"/>
            </a:solidFill>
          </a:endParaRPr>
        </a:p>
        <a:p>
          <a:pPr marL="285750" lvl="1" indent="-285750" algn="l" defTabSz="1422400" rtl="0">
            <a:lnSpc>
              <a:spcPct val="90000"/>
            </a:lnSpc>
            <a:spcBef>
              <a:spcPct val="0"/>
            </a:spcBef>
            <a:spcAft>
              <a:spcPct val="15000"/>
            </a:spcAft>
            <a:buChar char="••"/>
          </a:pPr>
          <a:r>
            <a:rPr lang="en-US" sz="3200" kern="1200" dirty="0" smtClean="0">
              <a:solidFill>
                <a:srgbClr val="08284A"/>
              </a:solidFill>
            </a:rPr>
            <a:t>Demonstrate ability of crew to independently perform EVA in deep space environments</a:t>
          </a:r>
          <a:endParaRPr lang="en-US" sz="3200" kern="1200" dirty="0">
            <a:solidFill>
              <a:srgbClr val="08284A"/>
            </a:solidFill>
          </a:endParaRPr>
        </a:p>
        <a:p>
          <a:pPr marL="285750" lvl="1" indent="-285750" algn="l" defTabSz="1422400" rtl="0">
            <a:lnSpc>
              <a:spcPct val="90000"/>
            </a:lnSpc>
            <a:spcBef>
              <a:spcPct val="0"/>
            </a:spcBef>
            <a:spcAft>
              <a:spcPct val="15000"/>
            </a:spcAft>
            <a:buChar char="••"/>
          </a:pPr>
          <a:r>
            <a:rPr lang="en-US" sz="3200" kern="1200" dirty="0" smtClean="0">
              <a:solidFill>
                <a:srgbClr val="08284A"/>
              </a:solidFill>
            </a:rPr>
            <a:t>Record physiological and psychological data from crew and compare to ISS data</a:t>
          </a:r>
          <a:endParaRPr lang="en-US" sz="3200" kern="1200" dirty="0">
            <a:solidFill>
              <a:srgbClr val="08284A"/>
            </a:solidFill>
          </a:endParaRPr>
        </a:p>
        <a:p>
          <a:pPr marL="285750" lvl="1" indent="-285750" algn="l" defTabSz="1422400" rtl="0">
            <a:lnSpc>
              <a:spcPct val="90000"/>
            </a:lnSpc>
            <a:spcBef>
              <a:spcPct val="0"/>
            </a:spcBef>
            <a:spcAft>
              <a:spcPct val="15000"/>
            </a:spcAft>
            <a:buChar char="••"/>
          </a:pPr>
          <a:r>
            <a:rPr lang="en-US" sz="3200" kern="1200" dirty="0" smtClean="0">
              <a:solidFill>
                <a:srgbClr val="08284A"/>
              </a:solidFill>
            </a:rPr>
            <a:t>Demonstrate capability of spacesuit designs for exploring a new terrain</a:t>
          </a:r>
          <a:endParaRPr lang="en-US" sz="3200" kern="1200" dirty="0">
            <a:solidFill>
              <a:srgbClr val="08284A"/>
            </a:solidFill>
          </a:endParaRPr>
        </a:p>
      </dsp:txBody>
      <dsp:txXfrm>
        <a:off x="0" y="551436"/>
        <a:ext cx="9144000" cy="4227769"/>
      </dsp:txXfrm>
    </dsp:sp>
    <dsp:sp modelId="{1BD8186C-682B-814C-982D-483335E42DAA}">
      <dsp:nvSpPr>
        <dsp:cNvPr id="0" name=""/>
        <dsp:cNvSpPr/>
      </dsp:nvSpPr>
      <dsp:spPr>
        <a:xfrm>
          <a:off x="457200" y="70283"/>
          <a:ext cx="7924830" cy="117972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935" tIns="0" rIns="241935" bIns="0" numCol="1" spcCol="1270" anchor="ctr" anchorCtr="0">
          <a:noAutofit/>
        </a:bodyPr>
        <a:lstStyle/>
        <a:p>
          <a:pPr lvl="0" algn="l" defTabSz="1689100" rtl="0">
            <a:lnSpc>
              <a:spcPct val="90000"/>
            </a:lnSpc>
            <a:spcBef>
              <a:spcPct val="0"/>
            </a:spcBef>
            <a:spcAft>
              <a:spcPct val="35000"/>
            </a:spcAft>
          </a:pPr>
          <a:r>
            <a:rPr lang="en-US" sz="3800" kern="1200" dirty="0" smtClean="0">
              <a:solidFill>
                <a:srgbClr val="002C56"/>
              </a:solidFill>
            </a:rPr>
            <a:t>Primary Human Factor Objectives</a:t>
          </a:r>
          <a:endParaRPr lang="en-US" sz="3800" kern="1200" dirty="0">
            <a:solidFill>
              <a:srgbClr val="002C56"/>
            </a:solidFill>
          </a:endParaRPr>
        </a:p>
      </dsp:txBody>
      <dsp:txXfrm>
        <a:off x="514789" y="127872"/>
        <a:ext cx="7809652" cy="10645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fld id="{C162D151-0DCF-467E-A431-B610F00C47E8}" type="datetimeFigureOut">
              <a:rPr lang="en-US"/>
              <a:pPr>
                <a:defRPr/>
              </a:pPr>
              <a:t>3/27/15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7A865245-D243-4E15-A366-DCF8D316E7DA}" type="slidenum">
              <a:rPr lang="en-US"/>
              <a:pPr>
                <a:defRPr/>
              </a:pPr>
              <a:t>‹#›</a:t>
            </a:fld>
            <a:endParaRPr lang="en-US"/>
          </a:p>
        </p:txBody>
      </p:sp>
    </p:spTree>
    <p:extLst>
      <p:ext uri="{BB962C8B-B14F-4D97-AF65-F5344CB8AC3E}">
        <p14:creationId xmlns:p14="http://schemas.microsoft.com/office/powerpoint/2010/main" val="264261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323F2-E77A-4550-8B4A-994501860B87}" type="datetimeFigureOut">
              <a:rPr lang="en-US" smtClean="0"/>
              <a:pPr/>
              <a:t>3/27/15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465632-C930-46A5-BF3D-8261F95511E6}" type="slidenum">
              <a:rPr lang="en-US" smtClean="0"/>
              <a:pPr/>
              <a:t>‹#›</a:t>
            </a:fld>
            <a:endParaRPr lang="en-US"/>
          </a:p>
        </p:txBody>
      </p:sp>
    </p:spTree>
    <p:extLst>
      <p:ext uri="{BB962C8B-B14F-4D97-AF65-F5344CB8AC3E}">
        <p14:creationId xmlns:p14="http://schemas.microsoft.com/office/powerpoint/2010/main" val="1280888619"/>
      </p:ext>
    </p:extLst>
  </p:cSld>
  <p:clrMap bg1="lt1" tx1="dk1" bg2="lt2" tx2="dk2" accent1="accent1" accent2="accent2" accent3="accent3" accent4="accent4" accent5="accent5" accent6="accent6" hlink="hlink" folHlink="folHlink"/>
  <p:notesStyle>
    <a:lvl1pPr marL="0" algn="l" defTabSz="1306116" rtl="0" eaLnBrk="1" latinLnBrk="0" hangingPunct="1">
      <a:defRPr sz="1700" kern="1200">
        <a:solidFill>
          <a:schemeClr val="tx1"/>
        </a:solidFill>
        <a:latin typeface="+mn-lt"/>
        <a:ea typeface="+mn-ea"/>
        <a:cs typeface="+mn-cs"/>
      </a:defRPr>
    </a:lvl1pPr>
    <a:lvl2pPr marL="653058" algn="l" defTabSz="1306116" rtl="0" eaLnBrk="1" latinLnBrk="0" hangingPunct="1">
      <a:defRPr sz="1700" kern="1200">
        <a:solidFill>
          <a:schemeClr val="tx1"/>
        </a:solidFill>
        <a:latin typeface="+mn-lt"/>
        <a:ea typeface="+mn-ea"/>
        <a:cs typeface="+mn-cs"/>
      </a:defRPr>
    </a:lvl2pPr>
    <a:lvl3pPr marL="1306116" algn="l" defTabSz="1306116" rtl="0" eaLnBrk="1" latinLnBrk="0" hangingPunct="1">
      <a:defRPr sz="1700" kern="1200">
        <a:solidFill>
          <a:schemeClr val="tx1"/>
        </a:solidFill>
        <a:latin typeface="+mn-lt"/>
        <a:ea typeface="+mn-ea"/>
        <a:cs typeface="+mn-cs"/>
      </a:defRPr>
    </a:lvl3pPr>
    <a:lvl4pPr marL="1959175" algn="l" defTabSz="1306116" rtl="0" eaLnBrk="1" latinLnBrk="0" hangingPunct="1">
      <a:defRPr sz="1700" kern="1200">
        <a:solidFill>
          <a:schemeClr val="tx1"/>
        </a:solidFill>
        <a:latin typeface="+mn-lt"/>
        <a:ea typeface="+mn-ea"/>
        <a:cs typeface="+mn-cs"/>
      </a:defRPr>
    </a:lvl4pPr>
    <a:lvl5pPr marL="2612232" algn="l" defTabSz="1306116" rtl="0" eaLnBrk="1" latinLnBrk="0" hangingPunct="1">
      <a:defRPr sz="1700" kern="1200">
        <a:solidFill>
          <a:schemeClr val="tx1"/>
        </a:solidFill>
        <a:latin typeface="+mn-lt"/>
        <a:ea typeface="+mn-ea"/>
        <a:cs typeface="+mn-cs"/>
      </a:defRPr>
    </a:lvl5pPr>
    <a:lvl6pPr marL="3265290" algn="l" defTabSz="1306116" rtl="0" eaLnBrk="1" latinLnBrk="0" hangingPunct="1">
      <a:defRPr sz="1700" kern="1200">
        <a:solidFill>
          <a:schemeClr val="tx1"/>
        </a:solidFill>
        <a:latin typeface="+mn-lt"/>
        <a:ea typeface="+mn-ea"/>
        <a:cs typeface="+mn-cs"/>
      </a:defRPr>
    </a:lvl6pPr>
    <a:lvl7pPr marL="3918347" algn="l" defTabSz="1306116" rtl="0" eaLnBrk="1" latinLnBrk="0" hangingPunct="1">
      <a:defRPr sz="1700" kern="1200">
        <a:solidFill>
          <a:schemeClr val="tx1"/>
        </a:solidFill>
        <a:latin typeface="+mn-lt"/>
        <a:ea typeface="+mn-ea"/>
        <a:cs typeface="+mn-cs"/>
      </a:defRPr>
    </a:lvl7pPr>
    <a:lvl8pPr marL="4571405" algn="l" defTabSz="1306116" rtl="0" eaLnBrk="1" latinLnBrk="0" hangingPunct="1">
      <a:defRPr sz="1700" kern="1200">
        <a:solidFill>
          <a:schemeClr val="tx1"/>
        </a:solidFill>
        <a:latin typeface="+mn-lt"/>
        <a:ea typeface="+mn-ea"/>
        <a:cs typeface="+mn-cs"/>
      </a:defRPr>
    </a:lvl8pPr>
    <a:lvl9pPr marL="5224464" algn="l" defTabSz="130611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1" Type="http://schemas.openxmlformats.org/officeDocument/2006/relationships/hyperlink" Target="http://en.wikipedia.org/wiki/Outer_space%23cite_note-FOOTNOTEWongFergusson201016-70" TargetMode="External"/><Relationship Id="rId12" Type="http://schemas.openxmlformats.org/officeDocument/2006/relationships/hyperlink" Target="http://en.wikipedia.org/wiki/NASA" TargetMode="External"/><Relationship Id="rId13" Type="http://schemas.openxmlformats.org/officeDocument/2006/relationships/hyperlink" Target="http://en.wikipedia.org/wiki/Atmospheric_reentry" TargetMode="External"/><Relationship Id="rId14" Type="http://schemas.openxmlformats.org/officeDocument/2006/relationships/hyperlink" Target="http://en.wikipedia.org/wiki/Atmospheric_drag" TargetMode="External"/><Relationship Id="rId15" Type="http://schemas.openxmlformats.org/officeDocument/2006/relationships/hyperlink" Target="http://en.wikipedia.org/wiki/Ballistic_coefficient" TargetMode="External"/><Relationship Id="rId16" Type="http://schemas.openxmlformats.org/officeDocument/2006/relationships/hyperlink" Target="http://en.wikipedia.org/wiki/Outer_space%23cite_note-petty20030213-71" TargetMode="External"/><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en.wikipedia.org/wiki/F%C3%A9d%C3%A9ration_A%C3%A9ronautique_Internationale" TargetMode="External"/><Relationship Id="rId4" Type="http://schemas.openxmlformats.org/officeDocument/2006/relationships/hyperlink" Target="http://en.wikipedia.org/wiki/K%C3%A1rm%C3%A1n_line" TargetMode="External"/><Relationship Id="rId5" Type="http://schemas.openxmlformats.org/officeDocument/2006/relationships/hyperlink" Target="http://en.wikipedia.org/wiki/Theodore_von_K%C3%A1rm%C3%A1n" TargetMode="External"/><Relationship Id="rId6" Type="http://schemas.openxmlformats.org/officeDocument/2006/relationships/hyperlink" Target="http://en.wikipedia.org/wiki/Orbital_speed" TargetMode="External"/><Relationship Id="rId7" Type="http://schemas.openxmlformats.org/officeDocument/2006/relationships/hyperlink" Target="http://en.wikipedia.org/wiki/Aerodynamic_lift" TargetMode="External"/><Relationship Id="rId8" Type="http://schemas.openxmlformats.org/officeDocument/2006/relationships/hyperlink" Target="http://en.wikipedia.org/wiki/Outer_space%23cite_note-FOOTNOTEO.27Leary200984-7" TargetMode="External"/><Relationship Id="rId9" Type="http://schemas.openxmlformats.org/officeDocument/2006/relationships/hyperlink" Target="http://en.wikipedia.org/wiki/United_States" TargetMode="External"/><Relationship Id="rId10" Type="http://schemas.openxmlformats.org/officeDocument/2006/relationships/hyperlink" Target="http://en.wikipedia.org/wiki/Astronau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1</a:t>
            </a:fld>
            <a:endParaRPr lang="en-US"/>
          </a:p>
        </p:txBody>
      </p:sp>
    </p:spTree>
    <p:extLst>
      <p:ext uri="{BB962C8B-B14F-4D97-AF65-F5344CB8AC3E}">
        <p14:creationId xmlns:p14="http://schemas.microsoft.com/office/powerpoint/2010/main" val="255553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12</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pPr marL="285750" indent="-285750">
              <a:buFont typeface="Arial" panose="020B0604020202020204" pitchFamily="34" charset="0"/>
              <a:buChar char="•"/>
            </a:pPr>
            <a:r>
              <a:rPr lang="en-US" dirty="0" smtClean="0"/>
              <a:t>Delta v of</a:t>
            </a:r>
            <a:r>
              <a:rPr lang="en-US" baseline="0" dirty="0" smtClean="0"/>
              <a:t> 9.3 km/s is required for both launches to enter LEO.</a:t>
            </a:r>
          </a:p>
          <a:p>
            <a:pPr marL="285750" indent="-285750">
              <a:buFont typeface="Arial" panose="020B0604020202020204" pitchFamily="34" charset="0"/>
              <a:buChar char="•"/>
            </a:pPr>
            <a:r>
              <a:rPr lang="en-US" baseline="0" dirty="0" smtClean="0"/>
              <a:t>Additional delta v requirements for insertion into proper trajectory are shown, and the sum of the two requirements dictates the launch vehicle mass capability</a:t>
            </a:r>
            <a:endParaRPr dirty="0"/>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Robotic or manned?</a:t>
            </a:r>
          </a:p>
          <a:p>
            <a:r>
              <a:rPr lang="en-US" dirty="0" smtClean="0"/>
              <a:t>Convey that characterizatio</a:t>
            </a:r>
            <a:r>
              <a:rPr lang="en-US" baseline="0" dirty="0" smtClean="0"/>
              <a:t>n is complete before humans </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14</a:t>
            </a:fld>
            <a:endParaRPr lang="en-US"/>
          </a:p>
        </p:txBody>
      </p:sp>
    </p:spTree>
    <p:extLst>
      <p:ext uri="{BB962C8B-B14F-4D97-AF65-F5344CB8AC3E}">
        <p14:creationId xmlns:p14="http://schemas.microsoft.com/office/powerpoint/2010/main" val="102669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DRO’s are from Parker et. al,</a:t>
            </a:r>
            <a:r>
              <a:rPr lang="en-US" baseline="0" dirty="0" smtClean="0"/>
              <a:t> 2015</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16</a:t>
            </a:fld>
            <a:endParaRPr lang="en-US"/>
          </a:p>
        </p:txBody>
      </p:sp>
    </p:spTree>
    <p:extLst>
      <p:ext uri="{BB962C8B-B14F-4D97-AF65-F5344CB8AC3E}">
        <p14:creationId xmlns:p14="http://schemas.microsoft.com/office/powerpoint/2010/main" val="419908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pPr marL="285750" indent="-285750">
              <a:buFont typeface="Arial" panose="020B0604020202020204" pitchFamily="34" charset="0"/>
              <a:buChar char="•"/>
            </a:pPr>
            <a:r>
              <a:rPr lang="en-US" dirty="0" smtClean="0"/>
              <a:t>Delta v of</a:t>
            </a:r>
            <a:r>
              <a:rPr lang="en-US" baseline="0" dirty="0" smtClean="0"/>
              <a:t> 9.3 km/s is required for both launches to enter LEO.</a:t>
            </a:r>
          </a:p>
          <a:p>
            <a:pPr marL="285750" indent="-285750">
              <a:buFont typeface="Arial" panose="020B0604020202020204" pitchFamily="34" charset="0"/>
              <a:buChar char="•"/>
            </a:pPr>
            <a:r>
              <a:rPr lang="en-US" baseline="0" dirty="0" smtClean="0"/>
              <a:t>Additional delta v requirements for insertion into proper trajectory are shown, and the sum of the two requirements dictates the launch vehicle mass capability</a:t>
            </a:r>
            <a:endParaRPr dirty="0"/>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direct transfer</a:t>
            </a:r>
            <a:r>
              <a:rPr lang="en-US" baseline="0" dirty="0" smtClean="0"/>
              <a:t> orbit (Crewed phase) the main concern is the position of the asteroid in the DRO. Being its period 10.5 days, there is one optimum opportunity every 10.5 days. Delays of +-1days in the launch date may be adjusted during the transfer orbit. That is, if you launched one day late, then you will adjust the delta V to reduce the flight time by one day. The figures show the inclination of the Moon for the considered launch period. The crewed mission will arrive 10.5 days after the habitat, leaving a one period gap with </a:t>
            </a:r>
            <a:r>
              <a:rPr lang="en-US" baseline="0" smtClean="0"/>
              <a:t>the habitat.</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20</a:t>
            </a:fld>
            <a:endParaRPr lang="en-US"/>
          </a:p>
        </p:txBody>
      </p:sp>
    </p:spTree>
    <p:extLst>
      <p:ext uri="{BB962C8B-B14F-4D97-AF65-F5344CB8AC3E}">
        <p14:creationId xmlns:p14="http://schemas.microsoft.com/office/powerpoint/2010/main" val="341316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Now</a:t>
            </a:r>
            <a:r>
              <a:rPr lang="en-US" baseline="0" dirty="0" smtClean="0"/>
              <a:t> let’s clarify exactly what makes up a space system architecture</a:t>
            </a:r>
          </a:p>
          <a:p>
            <a:pPr marL="342900" indent="-342900">
              <a:buAutoNum type="arabicPeriod"/>
            </a:pPr>
            <a:r>
              <a:rPr lang="en-US" baseline="0" dirty="0" smtClean="0"/>
              <a:t>This chart is from NASA’s most recent Design Reference Architecture study and shows one potential architecture concept</a:t>
            </a:r>
          </a:p>
          <a:p>
            <a:pPr marL="342900" indent="-342900">
              <a:buAutoNum type="arabicPeriod"/>
            </a:pPr>
            <a:r>
              <a:rPr lang="en-US" baseline="0" dirty="0" smtClean="0"/>
              <a:t>In this chart we see the vehicles used in the mission, a timeline showing transit times and times between key events and the number of earth launches required for the mission</a:t>
            </a:r>
          </a:p>
          <a:p>
            <a:pPr marL="342900" indent="-342900">
              <a:buAutoNum type="arabicPeriod"/>
            </a:pPr>
            <a:r>
              <a:rPr lang="en-US" baseline="0" dirty="0" smtClean="0"/>
              <a:t>Essentially, this is a good illustration of what an architecture is; an attempt to capture the mission as a whole</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21</a:t>
            </a:fld>
            <a:endParaRPr lang="en-US"/>
          </a:p>
        </p:txBody>
      </p:sp>
    </p:spTree>
    <p:extLst>
      <p:ext uri="{BB962C8B-B14F-4D97-AF65-F5344CB8AC3E}">
        <p14:creationId xmlns:p14="http://schemas.microsoft.com/office/powerpoint/2010/main" val="180484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[What is Space Environment] http://www.esa.int/Our_Activities/Space_Engineering/Space_Environment/Introduction_to_space_environment</a:t>
            </a:r>
          </a:p>
          <a:p>
            <a:r>
              <a:rPr lang="en-US" altLang="zh-TW" dirty="0" smtClean="0"/>
              <a:t>-- Script</a:t>
            </a:r>
            <a:r>
              <a:rPr lang="en-US" altLang="zh-TW" baseline="0" dirty="0" smtClean="0"/>
              <a:t> yourself with </a:t>
            </a:r>
            <a:r>
              <a:rPr lang="en-US" altLang="zh-TW" baseline="0" dirty="0" err="1" smtClean="0"/>
              <a:t>Tribble’s</a:t>
            </a:r>
            <a:r>
              <a:rPr lang="en-US" altLang="zh-TW" baseline="0" dirty="0" smtClean="0"/>
              <a:t> book on The space Environment</a:t>
            </a:r>
          </a:p>
          <a:p>
            <a:r>
              <a:rPr lang="en-US" altLang="zh-TW" baseline="0" dirty="0" smtClean="0"/>
              <a:t>&lt;What is Space Environment&gt; </a:t>
            </a:r>
          </a:p>
          <a:p>
            <a:r>
              <a:rPr lang="en-US" altLang="zh-TW" baseline="0" dirty="0" smtClean="0"/>
              <a:t>-- Space Environment  = the physical environment in outer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aseline="0" dirty="0" smtClean="0"/>
              <a:t>-- What s space ?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aseline="0" dirty="0" err="1" smtClean="0"/>
              <a:t>Def</a:t>
            </a:r>
            <a:r>
              <a:rPr lang="en-US" altLang="zh-TW" sz="800" baseline="0" dirty="0" smtClean="0"/>
              <a:t> Space = </a:t>
            </a:r>
            <a:r>
              <a:rPr lang="en-US" altLang="zh-TW" sz="800" dirty="0" smtClean="0"/>
              <a:t>Definition of Space for both international</a:t>
            </a:r>
            <a:r>
              <a:rPr lang="en-US" altLang="zh-TW" sz="800" baseline="0" dirty="0" smtClean="0"/>
              <a:t> or domestics : </a:t>
            </a:r>
            <a:r>
              <a:rPr lang="en-US" altLang="zh-TW" sz="800" b="0" i="0" kern="1200" dirty="0" smtClean="0">
                <a:solidFill>
                  <a:schemeClr val="tx1"/>
                </a:solidFill>
                <a:effectLst/>
                <a:latin typeface="+mn-lt"/>
                <a:ea typeface="+mn-ea"/>
                <a:cs typeface="+mn-cs"/>
              </a:rPr>
              <a:t>There is no formal definition of where space begins. International law, based on a review of current treaties, conventions, agreements and tradition, defines the lower boundary of space as the lowest perigee attainable by an orbiting space vehicle. A specific altitude is not mentioned. By international law standards aircraft, missiles and rockets flying over a country are considered to be in its national airspace, regardless of altitude. Orbiting spacecraft are considered to be in space, regardless of altitude.</a:t>
            </a:r>
          </a:p>
          <a:p>
            <a:r>
              <a:rPr lang="en-US" altLang="zh-TW" sz="800" b="1" i="0" kern="1200" dirty="0" smtClean="0">
                <a:solidFill>
                  <a:schemeClr val="tx1"/>
                </a:solidFill>
                <a:effectLst/>
                <a:latin typeface="+mn-lt"/>
                <a:ea typeface="+mn-ea"/>
                <a:cs typeface="+mn-cs"/>
              </a:rPr>
              <a:t>The </a:t>
            </a:r>
            <a:r>
              <a:rPr lang="en-US" altLang="zh-TW" sz="800" b="1" i="0" u="none" strike="noStrike" kern="1200" dirty="0" err="1" smtClean="0">
                <a:solidFill>
                  <a:schemeClr val="tx1"/>
                </a:solidFill>
                <a:effectLst/>
                <a:latin typeface="+mn-lt"/>
                <a:ea typeface="+mn-ea"/>
                <a:cs typeface="+mn-cs"/>
                <a:hlinkClick r:id="rId3" tooltip="Fédération Aéronautique Internationale"/>
              </a:rPr>
              <a:t>Fédération</a:t>
            </a:r>
            <a:r>
              <a:rPr lang="en-US" altLang="zh-TW" sz="800" b="1" i="0" u="none" strike="noStrike" kern="1200" dirty="0" smtClean="0">
                <a:solidFill>
                  <a:schemeClr val="tx1"/>
                </a:solidFill>
                <a:effectLst/>
                <a:latin typeface="+mn-lt"/>
                <a:ea typeface="+mn-ea"/>
                <a:cs typeface="+mn-cs"/>
                <a:hlinkClick r:id="rId3" tooltip="Fédération Aéronautique Internationale"/>
              </a:rPr>
              <a:t> </a:t>
            </a:r>
            <a:r>
              <a:rPr lang="en-US" altLang="zh-TW" sz="800" b="1" i="0" u="none" strike="noStrike" kern="1200" dirty="0" err="1" smtClean="0">
                <a:solidFill>
                  <a:schemeClr val="tx1"/>
                </a:solidFill>
                <a:effectLst/>
                <a:latin typeface="+mn-lt"/>
                <a:ea typeface="+mn-ea"/>
                <a:cs typeface="+mn-cs"/>
                <a:hlinkClick r:id="rId3" tooltip="Fédération Aéronautique Internationale"/>
              </a:rPr>
              <a:t>Aéronautique</a:t>
            </a:r>
            <a:r>
              <a:rPr lang="en-US" altLang="zh-TW" sz="800" b="1" i="0" u="none" strike="noStrike" kern="1200" dirty="0" smtClean="0">
                <a:solidFill>
                  <a:schemeClr val="tx1"/>
                </a:solidFill>
                <a:effectLst/>
                <a:latin typeface="+mn-lt"/>
                <a:ea typeface="+mn-ea"/>
                <a:cs typeface="+mn-cs"/>
                <a:hlinkClick r:id="rId3" tooltip="Fédération Aéronautique Internationale"/>
              </a:rPr>
              <a:t> </a:t>
            </a:r>
            <a:r>
              <a:rPr lang="en-US" altLang="zh-TW" sz="800" b="1" i="0" u="none" strike="noStrike" kern="1200" dirty="0" err="1" smtClean="0">
                <a:solidFill>
                  <a:schemeClr val="tx1"/>
                </a:solidFill>
                <a:effectLst/>
                <a:latin typeface="+mn-lt"/>
                <a:ea typeface="+mn-ea"/>
                <a:cs typeface="+mn-cs"/>
                <a:hlinkClick r:id="rId3" tooltip="Fédération Aéronautique Internationale"/>
              </a:rPr>
              <a:t>Internationale</a:t>
            </a:r>
            <a:r>
              <a:rPr lang="en-US" altLang="zh-TW" sz="800" b="1" i="0" kern="1200" dirty="0" smtClean="0">
                <a:solidFill>
                  <a:schemeClr val="tx1"/>
                </a:solidFill>
                <a:effectLst/>
                <a:latin typeface="+mn-lt"/>
                <a:ea typeface="+mn-ea"/>
                <a:cs typeface="+mn-cs"/>
              </a:rPr>
              <a:t> has established the </a:t>
            </a:r>
            <a:r>
              <a:rPr lang="en-US" altLang="zh-TW" sz="800" b="1" i="0" u="none" strike="noStrike" kern="1200" dirty="0" err="1" smtClean="0">
                <a:solidFill>
                  <a:schemeClr val="tx1"/>
                </a:solidFill>
                <a:effectLst/>
                <a:latin typeface="+mn-lt"/>
                <a:ea typeface="+mn-ea"/>
                <a:cs typeface="+mn-cs"/>
                <a:hlinkClick r:id="rId4" tooltip="Kármán line"/>
              </a:rPr>
              <a:t>Kármán</a:t>
            </a:r>
            <a:r>
              <a:rPr lang="en-US" altLang="zh-TW" sz="800" b="1" i="0" u="none" strike="noStrike" kern="1200" dirty="0" smtClean="0">
                <a:solidFill>
                  <a:schemeClr val="tx1"/>
                </a:solidFill>
                <a:effectLst/>
                <a:latin typeface="+mn-lt"/>
                <a:ea typeface="+mn-ea"/>
                <a:cs typeface="+mn-cs"/>
                <a:hlinkClick r:id="rId4" tooltip="Kármán line"/>
              </a:rPr>
              <a:t> line</a:t>
            </a:r>
            <a:r>
              <a:rPr lang="en-US" altLang="zh-TW" sz="800" b="1" i="0" kern="1200" dirty="0" smtClean="0">
                <a:solidFill>
                  <a:schemeClr val="tx1"/>
                </a:solidFill>
                <a:effectLst/>
                <a:latin typeface="+mn-lt"/>
                <a:ea typeface="+mn-ea"/>
                <a:cs typeface="+mn-cs"/>
              </a:rPr>
              <a:t> at an altitude of 100 km (62 mi) as a working definition for the boundary between aeronautics and astronautics. This is used because at an altitude of about 100 km (62 mi), as </a:t>
            </a:r>
            <a:r>
              <a:rPr lang="en-US" altLang="zh-TW" sz="800" b="1" i="0" u="none" strike="noStrike" kern="1200" dirty="0" smtClean="0">
                <a:solidFill>
                  <a:schemeClr val="tx1"/>
                </a:solidFill>
                <a:effectLst/>
                <a:latin typeface="+mn-lt"/>
                <a:ea typeface="+mn-ea"/>
                <a:cs typeface="+mn-cs"/>
                <a:hlinkClick r:id="rId5" tooltip="Theodore von Kármán"/>
              </a:rPr>
              <a:t>Theodore von </a:t>
            </a:r>
            <a:r>
              <a:rPr lang="en-US" altLang="zh-TW" sz="800" b="1" i="0" u="none" strike="noStrike" kern="1200" dirty="0" err="1" smtClean="0">
                <a:solidFill>
                  <a:schemeClr val="tx1"/>
                </a:solidFill>
                <a:effectLst/>
                <a:latin typeface="+mn-lt"/>
                <a:ea typeface="+mn-ea"/>
                <a:cs typeface="+mn-cs"/>
                <a:hlinkClick r:id="rId5" tooltip="Theodore von Kármán"/>
              </a:rPr>
              <a:t>Kármán</a:t>
            </a:r>
            <a:r>
              <a:rPr lang="en-US" altLang="zh-TW" sz="800" b="1" i="0" kern="1200" dirty="0" err="1" smtClean="0">
                <a:solidFill>
                  <a:schemeClr val="tx1"/>
                </a:solidFill>
                <a:effectLst/>
                <a:latin typeface="+mn-lt"/>
                <a:ea typeface="+mn-ea"/>
                <a:cs typeface="+mn-cs"/>
              </a:rPr>
              <a:t>calculated</a:t>
            </a:r>
            <a:r>
              <a:rPr lang="en-US" altLang="zh-TW" sz="800" b="1" i="0" kern="1200" dirty="0" smtClean="0">
                <a:solidFill>
                  <a:schemeClr val="tx1"/>
                </a:solidFill>
                <a:effectLst/>
                <a:latin typeface="+mn-lt"/>
                <a:ea typeface="+mn-ea"/>
                <a:cs typeface="+mn-cs"/>
              </a:rPr>
              <a:t>, a vehicle would have to travel faster than </a:t>
            </a:r>
            <a:r>
              <a:rPr lang="en-US" altLang="zh-TW" sz="800" b="1" i="0" u="none" strike="noStrike" kern="1200" dirty="0" smtClean="0">
                <a:solidFill>
                  <a:schemeClr val="tx1"/>
                </a:solidFill>
                <a:effectLst/>
                <a:latin typeface="+mn-lt"/>
                <a:ea typeface="+mn-ea"/>
                <a:cs typeface="+mn-cs"/>
                <a:hlinkClick r:id="rId6" tooltip="Orbital speed"/>
              </a:rPr>
              <a:t>orbital velocity</a:t>
            </a:r>
            <a:r>
              <a:rPr lang="en-US" altLang="zh-TW" sz="800" b="1" i="0" kern="1200" dirty="0" smtClean="0">
                <a:solidFill>
                  <a:schemeClr val="tx1"/>
                </a:solidFill>
                <a:effectLst/>
                <a:latin typeface="+mn-lt"/>
                <a:ea typeface="+mn-ea"/>
                <a:cs typeface="+mn-cs"/>
              </a:rPr>
              <a:t> in order to derive sufficient </a:t>
            </a:r>
            <a:r>
              <a:rPr lang="en-US" altLang="zh-TW" sz="800" b="1" i="0" u="none" strike="noStrike" kern="1200" dirty="0" smtClean="0">
                <a:solidFill>
                  <a:schemeClr val="tx1"/>
                </a:solidFill>
                <a:effectLst/>
                <a:latin typeface="+mn-lt"/>
                <a:ea typeface="+mn-ea"/>
                <a:cs typeface="+mn-cs"/>
                <a:hlinkClick r:id="rId7" tooltip="Aerodynamic lift"/>
              </a:rPr>
              <a:t>aerodynamic lift</a:t>
            </a:r>
            <a:r>
              <a:rPr lang="en-US" altLang="zh-TW" sz="800" b="1" i="0" kern="1200" dirty="0" smtClean="0">
                <a:solidFill>
                  <a:schemeClr val="tx1"/>
                </a:solidFill>
                <a:effectLst/>
                <a:latin typeface="+mn-lt"/>
                <a:ea typeface="+mn-ea"/>
                <a:cs typeface="+mn-cs"/>
              </a:rPr>
              <a:t> from the atmosphere to support itself.</a:t>
            </a:r>
            <a:r>
              <a:rPr lang="en-US" altLang="zh-TW" sz="800" b="1" i="0" u="none" strike="noStrike" kern="1200" baseline="30000" dirty="0" smtClean="0">
                <a:solidFill>
                  <a:schemeClr val="tx1"/>
                </a:solidFill>
                <a:effectLst/>
                <a:latin typeface="+mn-lt"/>
                <a:ea typeface="+mn-ea"/>
                <a:cs typeface="+mn-cs"/>
                <a:hlinkClick r:id="rId8"/>
              </a:rPr>
              <a:t>[7]</a:t>
            </a:r>
            <a:endParaRPr lang="en-US" altLang="zh-TW" sz="800" b="1" i="0" kern="1200" dirty="0" smtClean="0">
              <a:solidFill>
                <a:schemeClr val="tx1"/>
              </a:solidFill>
              <a:effectLst/>
              <a:latin typeface="+mn-lt"/>
              <a:ea typeface="+mn-ea"/>
              <a:cs typeface="+mn-cs"/>
            </a:endParaRPr>
          </a:p>
          <a:p>
            <a:r>
              <a:rPr lang="en-US" altLang="zh-TW" sz="800" b="1" i="0" kern="1200" dirty="0" smtClean="0">
                <a:solidFill>
                  <a:schemeClr val="tx1"/>
                </a:solidFill>
                <a:effectLst/>
                <a:latin typeface="+mn-lt"/>
                <a:ea typeface="+mn-ea"/>
                <a:cs typeface="+mn-cs"/>
              </a:rPr>
              <a:t>The </a:t>
            </a:r>
            <a:r>
              <a:rPr lang="en-US" altLang="zh-TW" sz="800" b="1" i="0" u="none" strike="noStrike" kern="1200" dirty="0" smtClean="0">
                <a:solidFill>
                  <a:schemeClr val="tx1"/>
                </a:solidFill>
                <a:effectLst/>
                <a:latin typeface="+mn-lt"/>
                <a:ea typeface="+mn-ea"/>
                <a:cs typeface="+mn-cs"/>
                <a:hlinkClick r:id="rId9" tooltip="United States"/>
              </a:rPr>
              <a:t>United States</a:t>
            </a:r>
            <a:r>
              <a:rPr lang="en-US" altLang="zh-TW" sz="800" b="1" i="0" kern="1200" dirty="0" smtClean="0">
                <a:solidFill>
                  <a:schemeClr val="tx1"/>
                </a:solidFill>
                <a:effectLst/>
                <a:latin typeface="+mn-lt"/>
                <a:ea typeface="+mn-ea"/>
                <a:cs typeface="+mn-cs"/>
              </a:rPr>
              <a:t> designates people who travel above an altitude of 50 miles (80 km) as </a:t>
            </a:r>
            <a:r>
              <a:rPr lang="en-US" altLang="zh-TW" sz="800" b="1" i="0" u="none" strike="noStrike" kern="1200" dirty="0" smtClean="0">
                <a:solidFill>
                  <a:schemeClr val="tx1"/>
                </a:solidFill>
                <a:effectLst/>
                <a:latin typeface="+mn-lt"/>
                <a:ea typeface="+mn-ea"/>
                <a:cs typeface="+mn-cs"/>
                <a:hlinkClick r:id="rId10" tooltip="Astronaut"/>
              </a:rPr>
              <a:t>astronauts</a:t>
            </a:r>
            <a:r>
              <a:rPr lang="en-US" altLang="zh-TW" sz="800" b="1" i="0" kern="1200" dirty="0" smtClean="0">
                <a:solidFill>
                  <a:schemeClr val="tx1"/>
                </a:solidFill>
                <a:effectLst/>
                <a:latin typeface="+mn-lt"/>
                <a:ea typeface="+mn-ea"/>
                <a:cs typeface="+mn-cs"/>
              </a:rPr>
              <a:t>.</a:t>
            </a:r>
            <a:r>
              <a:rPr lang="en-US" altLang="zh-TW" sz="800" b="1" i="0" u="none" strike="noStrike" kern="1200" baseline="30000" dirty="0" smtClean="0">
                <a:solidFill>
                  <a:schemeClr val="tx1"/>
                </a:solidFill>
                <a:effectLst/>
                <a:latin typeface="+mn-lt"/>
                <a:ea typeface="+mn-ea"/>
                <a:cs typeface="+mn-cs"/>
                <a:hlinkClick r:id="rId11"/>
              </a:rPr>
              <a:t>[70]</a:t>
            </a:r>
            <a:endParaRPr lang="en-US" altLang="zh-TW" sz="800" b="1" i="0" kern="1200" dirty="0" smtClean="0">
              <a:solidFill>
                <a:schemeClr val="tx1"/>
              </a:solidFill>
              <a:effectLst/>
              <a:latin typeface="+mn-lt"/>
              <a:ea typeface="+mn-ea"/>
              <a:cs typeface="+mn-cs"/>
            </a:endParaRPr>
          </a:p>
          <a:p>
            <a:r>
              <a:rPr lang="en-US" altLang="zh-TW" sz="800" b="1" i="0" u="none" strike="noStrike" kern="1200" dirty="0" smtClean="0">
                <a:solidFill>
                  <a:schemeClr val="tx1"/>
                </a:solidFill>
                <a:effectLst/>
                <a:latin typeface="+mn-lt"/>
                <a:ea typeface="+mn-ea"/>
                <a:cs typeface="+mn-cs"/>
                <a:hlinkClick r:id="rId12" tooltip="NASA"/>
              </a:rPr>
              <a:t>NASA</a:t>
            </a:r>
            <a:r>
              <a:rPr lang="en-US" altLang="zh-TW" sz="800" b="1" i="0" kern="1200" dirty="0" smtClean="0">
                <a:solidFill>
                  <a:schemeClr val="tx1"/>
                </a:solidFill>
                <a:effectLst/>
                <a:latin typeface="+mn-lt"/>
                <a:ea typeface="+mn-ea"/>
                <a:cs typeface="+mn-cs"/>
              </a:rPr>
              <a:t>'s mission control uses 76 mi (122 km) as their </a:t>
            </a:r>
            <a:r>
              <a:rPr lang="en-US" altLang="zh-TW" sz="800" b="1" i="0" u="none" strike="noStrike" kern="1200" dirty="0" smtClean="0">
                <a:solidFill>
                  <a:schemeClr val="tx1"/>
                </a:solidFill>
                <a:effectLst/>
                <a:latin typeface="+mn-lt"/>
                <a:ea typeface="+mn-ea"/>
                <a:cs typeface="+mn-cs"/>
                <a:hlinkClick r:id="rId13" tooltip="Atmospheric reentry"/>
              </a:rPr>
              <a:t>re-entry</a:t>
            </a:r>
            <a:r>
              <a:rPr lang="en-US" altLang="zh-TW" sz="800" b="1" i="0" kern="1200" dirty="0" smtClean="0">
                <a:solidFill>
                  <a:schemeClr val="tx1"/>
                </a:solidFill>
                <a:effectLst/>
                <a:latin typeface="+mn-lt"/>
                <a:ea typeface="+mn-ea"/>
                <a:cs typeface="+mn-cs"/>
              </a:rPr>
              <a:t> altitude (termed the Entry Interface), which roughly marks the boundary where </a:t>
            </a:r>
            <a:r>
              <a:rPr lang="en-US" altLang="zh-TW" sz="800" b="1" i="0" u="none" strike="noStrike" kern="1200" dirty="0" smtClean="0">
                <a:solidFill>
                  <a:schemeClr val="tx1"/>
                </a:solidFill>
                <a:effectLst/>
                <a:latin typeface="+mn-lt"/>
                <a:ea typeface="+mn-ea"/>
                <a:cs typeface="+mn-cs"/>
                <a:hlinkClick r:id="rId14" tooltip="Atmospheric drag"/>
              </a:rPr>
              <a:t>atmospheric drag</a:t>
            </a:r>
            <a:r>
              <a:rPr lang="en-US" altLang="zh-TW" sz="800" b="1" i="0" kern="1200" dirty="0" smtClean="0">
                <a:solidFill>
                  <a:schemeClr val="tx1"/>
                </a:solidFill>
                <a:effectLst/>
                <a:latin typeface="+mn-lt"/>
                <a:ea typeface="+mn-ea"/>
                <a:cs typeface="+mn-cs"/>
              </a:rPr>
              <a:t> becomes noticeable (depending on the </a:t>
            </a:r>
            <a:r>
              <a:rPr lang="en-US" altLang="zh-TW" sz="800" b="1" i="0" u="none" strike="noStrike" kern="1200" dirty="0" smtClean="0">
                <a:solidFill>
                  <a:schemeClr val="tx1"/>
                </a:solidFill>
                <a:effectLst/>
                <a:latin typeface="+mn-lt"/>
                <a:ea typeface="+mn-ea"/>
                <a:cs typeface="+mn-cs"/>
                <a:hlinkClick r:id="rId15" tooltip="Ballistic coefficient"/>
              </a:rPr>
              <a:t>ballistic coefficient</a:t>
            </a:r>
            <a:r>
              <a:rPr lang="en-US" altLang="zh-TW" sz="800" b="1" i="0" kern="1200" dirty="0" smtClean="0">
                <a:solidFill>
                  <a:schemeClr val="tx1"/>
                </a:solidFill>
                <a:effectLst/>
                <a:latin typeface="+mn-lt"/>
                <a:ea typeface="+mn-ea"/>
                <a:cs typeface="+mn-cs"/>
              </a:rPr>
              <a:t> of the vehicle), thus leading shuttles to switch from steering with thrusters to maneuvering with air surfaces.</a:t>
            </a:r>
            <a:r>
              <a:rPr lang="en-US" altLang="zh-TW" sz="800" b="1" i="0" u="none" strike="noStrike" kern="1200" baseline="30000" dirty="0" smtClean="0">
                <a:solidFill>
                  <a:schemeClr val="tx1"/>
                </a:solidFill>
                <a:effectLst/>
                <a:latin typeface="+mn-lt"/>
                <a:ea typeface="+mn-ea"/>
                <a:cs typeface="+mn-cs"/>
                <a:hlinkClick r:id="rId16"/>
              </a:rPr>
              <a:t>[71]</a:t>
            </a:r>
            <a:endParaRPr lang="en-US" altLang="zh-TW" sz="800" b="1" i="0" kern="1200" dirty="0" smtClean="0">
              <a:solidFill>
                <a:schemeClr val="tx1"/>
              </a:solidFill>
              <a:effectLst/>
              <a:latin typeface="+mn-lt"/>
              <a:ea typeface="+mn-ea"/>
              <a:cs typeface="+mn-cs"/>
            </a:endParaRPr>
          </a:p>
          <a:p>
            <a:endParaRPr lang="en-US" altLang="zh-TW" baseline="0" dirty="0" smtClean="0"/>
          </a:p>
          <a:p>
            <a:r>
              <a:rPr lang="en-US" altLang="zh-TW" baseline="0" dirty="0" smtClean="0"/>
              <a:t>&lt;Why Are we Studying Space </a:t>
            </a:r>
            <a:r>
              <a:rPr lang="en-US" altLang="zh-TW" baseline="0" dirty="0" err="1" smtClean="0"/>
              <a:t>Environement</a:t>
            </a:r>
            <a:r>
              <a:rPr lang="en-US" altLang="zh-TW" baseline="0" dirty="0" smtClean="0"/>
              <a:t>&gt;</a:t>
            </a:r>
          </a:p>
          <a:p>
            <a:r>
              <a:rPr lang="en-US" altLang="zh-TW" b="1" baseline="0" dirty="0" smtClean="0"/>
              <a:t>Understanding the basic nature of the environment and of the potential interactions(effects) between the environment and spacecraft engineering subsystems</a:t>
            </a:r>
          </a:p>
          <a:p>
            <a:r>
              <a:rPr lang="en-US" altLang="zh-TW" sz="1200" b="0" i="0" kern="1200" dirty="0" smtClean="0">
                <a:solidFill>
                  <a:schemeClr val="tx1"/>
                </a:solidFill>
                <a:effectLst/>
                <a:latin typeface="+mn-lt"/>
                <a:ea typeface="+mn-ea"/>
                <a:cs typeface="+mn-cs"/>
              </a:rPr>
              <a:t>Understand and address conditions existing in space that affect the operation of spacecraft</a:t>
            </a:r>
            <a:endParaRPr lang="en-US" altLang="zh-TW" b="1" baseline="0" dirty="0" smtClean="0"/>
          </a:p>
          <a:p>
            <a:r>
              <a:rPr lang="en-US" altLang="zh-TW" sz="1200" b="0" i="0" kern="1200" dirty="0" smtClean="0">
                <a:solidFill>
                  <a:schemeClr val="tx1"/>
                </a:solidFill>
                <a:effectLst/>
                <a:latin typeface="+mn-lt"/>
                <a:ea typeface="+mn-ea"/>
                <a:cs typeface="+mn-cs"/>
              </a:rPr>
              <a:t>&lt;ESA Definition&gt;</a:t>
            </a:r>
          </a:p>
          <a:p>
            <a:r>
              <a:rPr lang="en-US" altLang="zh-TW" sz="1200" b="0" i="0" kern="1200" dirty="0" smtClean="0">
                <a:solidFill>
                  <a:schemeClr val="tx1"/>
                </a:solidFill>
                <a:effectLst/>
                <a:latin typeface="+mn-lt"/>
                <a:ea typeface="+mn-ea"/>
                <a:cs typeface="+mn-cs"/>
              </a:rPr>
              <a:t>The Space Environments and Effects section is the Agency's focal point for </a:t>
            </a:r>
            <a:r>
              <a:rPr lang="en-US" altLang="zh-TW" sz="1200" b="1" i="0" kern="1200" dirty="0" smtClean="0">
                <a:solidFill>
                  <a:schemeClr val="tx1"/>
                </a:solidFill>
                <a:effectLst/>
                <a:latin typeface="+mn-lt"/>
                <a:ea typeface="+mn-ea"/>
                <a:cs typeface="+mn-cs"/>
              </a:rPr>
              <a:t>analyses of the physical environment in space and its effects on space systems and astronauts</a:t>
            </a:r>
            <a:r>
              <a:rPr lang="en-US" altLang="zh-TW" sz="1200" b="0" i="0" kern="1200" dirty="0" smtClean="0">
                <a:solidFill>
                  <a:schemeClr val="tx1"/>
                </a:solidFill>
                <a:effectLst/>
                <a:latin typeface="+mn-lt"/>
                <a:ea typeface="+mn-ea"/>
                <a:cs typeface="+mn-cs"/>
              </a:rPr>
              <a:t>.</a:t>
            </a:r>
          </a:p>
          <a:p>
            <a:r>
              <a:rPr lang="en-US" altLang="zh-TW" sz="1200" b="0" i="0" kern="1200" dirty="0" smtClean="0">
                <a:solidFill>
                  <a:schemeClr val="tx1"/>
                </a:solidFill>
                <a:effectLst/>
                <a:latin typeface="+mn-lt"/>
                <a:ea typeface="+mn-ea"/>
                <a:cs typeface="+mn-cs"/>
              </a:rPr>
              <a:t>The space environments considered include energetic particle radiation, plasmas, atmospheres, micro-particles, and contamination. </a:t>
            </a:r>
            <a:r>
              <a:rPr lang="en-US" altLang="zh-TW" sz="1200" b="1" i="0" kern="1200" dirty="0" smtClean="0">
                <a:solidFill>
                  <a:schemeClr val="tx1"/>
                </a:solidFill>
                <a:effectLst/>
                <a:latin typeface="+mn-lt"/>
                <a:ea typeface="+mn-ea"/>
                <a:cs typeface="+mn-cs"/>
              </a:rPr>
              <a:t>They can all cause serious problems for space systems and experts need to carefully take them into account during the development of spacecraft and space missions.</a:t>
            </a:r>
          </a:p>
          <a:p>
            <a:endParaRPr lang="zh-TW" altLang="en-US" dirty="0"/>
          </a:p>
        </p:txBody>
      </p:sp>
      <p:sp>
        <p:nvSpPr>
          <p:cNvPr id="4" name="Slide Number Placeholder 3"/>
          <p:cNvSpPr>
            <a:spLocks noGrp="1"/>
          </p:cNvSpPr>
          <p:nvPr>
            <p:ph type="sldNum" sz="quarter" idx="10"/>
          </p:nvPr>
        </p:nvSpPr>
        <p:spPr/>
        <p:txBody>
          <a:bodyPr/>
          <a:lstStyle/>
          <a:p>
            <a:fld id="{9A1B5861-DC67-4398-8590-E1BCDF2AB16A}" type="slidenum">
              <a:rPr lang="zh-TW" altLang="en-US" smtClean="0"/>
              <a:t>28</a:t>
            </a:fld>
            <a:endParaRPr lang="zh-TW" altLang="en-US"/>
          </a:p>
        </p:txBody>
      </p:sp>
    </p:spTree>
    <p:extLst>
      <p:ext uri="{BB962C8B-B14F-4D97-AF65-F5344CB8AC3E}">
        <p14:creationId xmlns:p14="http://schemas.microsoft.com/office/powerpoint/2010/main" val="149316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baseline="0" dirty="0" smtClean="0"/>
              <a:t>So I’d like to introduce our team</a:t>
            </a:r>
          </a:p>
          <a:p>
            <a:pPr marL="285750" indent="-285750">
              <a:buFontTx/>
              <a:buChar char="-"/>
            </a:pPr>
            <a:r>
              <a:rPr lang="en-US" baseline="0" dirty="0" smtClean="0"/>
              <a:t>We are a team of 16, and what’s interesting to see is the team breakdown</a:t>
            </a:r>
          </a:p>
          <a:p>
            <a:pPr marL="285750" indent="-285750">
              <a:buFontTx/>
              <a:buChar char="-"/>
            </a:pPr>
            <a:r>
              <a:rPr lang="en-US" baseline="0" dirty="0" smtClean="0"/>
              <a:t>Firstly: We are all very technically capable to design a mission that will push the design envelope!</a:t>
            </a:r>
          </a:p>
          <a:p>
            <a:pPr marL="285750" indent="-285750">
              <a:buFontTx/>
              <a:buChar char="-"/>
            </a:pPr>
            <a:r>
              <a:rPr lang="en-US" baseline="0" dirty="0" smtClean="0"/>
              <a:t>Secondly: We are a diverse group of students and the benefits of being so diverse will hopefully become apparent in this presentation</a:t>
            </a:r>
            <a:endParaRPr lang="en-US" baseline="0" dirty="0" smtClean="0"/>
          </a:p>
        </p:txBody>
      </p:sp>
      <p:sp>
        <p:nvSpPr>
          <p:cNvPr id="4" name="Slide Number Placeholder 3"/>
          <p:cNvSpPr>
            <a:spLocks noGrp="1"/>
          </p:cNvSpPr>
          <p:nvPr>
            <p:ph type="sldNum" sz="quarter" idx="10"/>
          </p:nvPr>
        </p:nvSpPr>
        <p:spPr>
          <a:xfrm>
            <a:off x="3884614" y="8685213"/>
            <a:ext cx="2971800" cy="457200"/>
          </a:xfrm>
          <a:prstGeom prst="rect">
            <a:avLst/>
          </a:prstGeom>
        </p:spPr>
        <p:txBody>
          <a:bodyPr lIns="91438" tIns="45719" rIns="91438" bIns="45719"/>
          <a:lstStyle/>
          <a:p>
            <a:fld id="{07465632-C930-46A5-BF3D-8261F95511E6}" type="slidenum">
              <a:rPr lang="en-US" smtClean="0"/>
              <a:pPr/>
              <a:t>2</a:t>
            </a:fld>
            <a:endParaRPr lang="en-US"/>
          </a:p>
        </p:txBody>
      </p:sp>
    </p:spTree>
    <p:extLst>
      <p:ext uri="{BB962C8B-B14F-4D97-AF65-F5344CB8AC3E}">
        <p14:creationId xmlns:p14="http://schemas.microsoft.com/office/powerpoint/2010/main" val="917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Dust</a:t>
            </a:r>
            <a:r>
              <a:rPr lang="en-US" b="1" baseline="0" dirty="0" smtClean="0"/>
              <a:t> Detector </a:t>
            </a:r>
          </a:p>
          <a:p>
            <a:r>
              <a:rPr lang="en-US" sz="1200" b="0" i="0" kern="1200" dirty="0" smtClean="0">
                <a:solidFill>
                  <a:schemeClr val="tx1"/>
                </a:solidFill>
                <a:effectLst/>
                <a:latin typeface="+mn-lt"/>
                <a:ea typeface="+mn-ea"/>
                <a:cs typeface="+mn-cs"/>
              </a:rPr>
              <a:t>Active regions of the comet P/</a:t>
            </a:r>
            <a:r>
              <a:rPr lang="en-US" sz="1200" b="0" i="0" kern="1200" dirty="0" err="1" smtClean="0">
                <a:solidFill>
                  <a:schemeClr val="tx1"/>
                </a:solidFill>
                <a:effectLst/>
                <a:latin typeface="+mn-lt"/>
                <a:ea typeface="+mn-ea"/>
                <a:cs typeface="+mn-cs"/>
              </a:rPr>
              <a:t>Wirtanen</a:t>
            </a:r>
            <a:r>
              <a:rPr lang="en-US" sz="1200" b="0" i="0" kern="1200" dirty="0" smtClean="0">
                <a:solidFill>
                  <a:schemeClr val="tx1"/>
                </a:solidFill>
                <a:effectLst/>
                <a:latin typeface="+mn-lt"/>
                <a:ea typeface="+mn-ea"/>
                <a:cs typeface="+mn-cs"/>
              </a:rPr>
              <a:t> are thought to emit particles of different sizes. As a result of the gas drag and gravity force, some part of the particles will be ejected to interplanetary space, some part will fall back onto the nucleus. A dust impact monitor (DIM), placed on the ROSETTA Lander will observe those particles on the surface of the comet which temporarily leave the surface but fall back due to insufficient velocity. The DIM senses the falling particles by an arrangement based on the acoustic impact monitoring principle.</a:t>
            </a:r>
          </a:p>
        </p:txBody>
      </p:sp>
      <p:sp>
        <p:nvSpPr>
          <p:cNvPr id="4" name="Slide Number Placeholder 3"/>
          <p:cNvSpPr>
            <a:spLocks noGrp="1"/>
          </p:cNvSpPr>
          <p:nvPr>
            <p:ph type="sldNum" sz="quarter" idx="10"/>
          </p:nvPr>
        </p:nvSpPr>
        <p:spPr/>
        <p:txBody>
          <a:bodyPr/>
          <a:lstStyle/>
          <a:p>
            <a:fld id="{03E34691-5144-40B7-970B-6FAA5C74E8F0}" type="slidenum">
              <a:rPr lang="en-US" smtClean="0"/>
              <a:t>32</a:t>
            </a:fld>
            <a:endParaRPr lang="en-US"/>
          </a:p>
        </p:txBody>
      </p:sp>
    </p:spTree>
    <p:extLst>
      <p:ext uri="{BB962C8B-B14F-4D97-AF65-F5344CB8AC3E}">
        <p14:creationId xmlns:p14="http://schemas.microsoft.com/office/powerpoint/2010/main" val="234302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(Shanti)</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34</a:t>
            </a:fld>
            <a:endParaRPr lang="en-US"/>
          </a:p>
        </p:txBody>
      </p:sp>
    </p:spTree>
    <p:extLst>
      <p:ext uri="{BB962C8B-B14F-4D97-AF65-F5344CB8AC3E}">
        <p14:creationId xmlns:p14="http://schemas.microsoft.com/office/powerpoint/2010/main" val="180484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(Shanti) The multi-purpose docking module is</a:t>
            </a:r>
            <a:r>
              <a:rPr lang="en-US" baseline="0" dirty="0" smtClean="0"/>
              <a:t> launched with the astronauts on the SLS and provides a backbone for the entire station. A rack for housing all of the science tools is placed here, as well as the airlock and robotic arm. Docked to the fore port is the asteroid redirect robotic mission vehicle, and docked to the aft is the habitat module. Orion is docked to one of the side ports, and another side port is left open for potential resupply, or station expansion.</a:t>
            </a:r>
          </a:p>
          <a:p>
            <a:endParaRPr lang="en-US" baseline="0" dirty="0" smtClean="0"/>
          </a:p>
          <a:p>
            <a:r>
              <a:rPr lang="en-US" baseline="0" dirty="0" smtClean="0"/>
              <a:t>The propulsion module is attached to the aft of the habitat. It houses all of the hardware for maneuvering and pointing, guidance, navigation and control, power generation, and heat radiation.</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35</a:t>
            </a:fld>
            <a:endParaRPr lang="en-US"/>
          </a:p>
        </p:txBody>
      </p:sp>
    </p:spTree>
    <p:extLst>
      <p:ext uri="{BB962C8B-B14F-4D97-AF65-F5344CB8AC3E}">
        <p14:creationId xmlns:p14="http://schemas.microsoft.com/office/powerpoint/2010/main" val="30480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(Shanti) In</a:t>
            </a:r>
            <a:r>
              <a:rPr lang="en-US" baseline="0" dirty="0" smtClean="0"/>
              <a:t> the extreme thermal environment of a distant retrograde orbit, a combination of an active thermal system and substantive insulation is used to maintain ambient temperature on station. For the defined mission length, an open-loop ECLSS system makes the most sense, with the possibility for recharge by visiting commercial resupply vehicles. For the first deployment, all ECLSS consumables are launched packed inside of the habitat. The habitat shell itself is based upon concepts developed by NASA for its </a:t>
            </a:r>
            <a:r>
              <a:rPr lang="en-US" baseline="0" dirty="0" err="1" smtClean="0"/>
              <a:t>transhab</a:t>
            </a:r>
            <a:r>
              <a:rPr lang="en-US" baseline="0" dirty="0" smtClean="0"/>
              <a:t> concept, and further by Bigelow aerospace. This shell technology is shown to provide much better shielding from </a:t>
            </a:r>
            <a:r>
              <a:rPr lang="en-US" baseline="0" dirty="0" err="1" smtClean="0"/>
              <a:t>micrometeroids</a:t>
            </a:r>
            <a:r>
              <a:rPr lang="en-US" baseline="0" dirty="0" smtClean="0"/>
              <a:t> as compared to aluminum structures, and is about to get flight time as part of the BEAM experiment on ISS. Finally, for radiation protection, our calculations show that for the lunar environment of this mission,  background levels are acceptable, and for additional shielding in the event of a Coronal Mass Ejection, the central core of the habitat is design with  15 cm of shielding in addition to the half meter thick inflatable walls. Consumables and waste are strategically placed around this storm shelter to provide maximal protection. </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36</a:t>
            </a:fld>
            <a:endParaRPr lang="en-US"/>
          </a:p>
        </p:txBody>
      </p:sp>
    </p:spTree>
    <p:extLst>
      <p:ext uri="{BB962C8B-B14F-4D97-AF65-F5344CB8AC3E}">
        <p14:creationId xmlns:p14="http://schemas.microsoft.com/office/powerpoint/2010/main" val="3110423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a:t>
            </a:r>
            <a:r>
              <a:rPr lang="en-US" baseline="0" dirty="0" smtClean="0"/>
              <a:t> </a:t>
            </a:r>
            <a:r>
              <a:rPr lang="en-US" dirty="0" smtClean="0"/>
              <a:t>The</a:t>
            </a:r>
            <a:r>
              <a:rPr lang="en-US" baseline="0" dirty="0" smtClean="0"/>
              <a:t> previous slide determines the habitat in numerical terms of provided adequate capability for survival, and functionally for the scope of our mission, it is required to provide safe haven to the crew for a long enough duration to complete the science objectives. However, if we are ultimately to fulfill the vision of living and working far beyond Earth’s surface, and accomplish one of our stated goal of demonstrating this vision, we need a place that is not just a shelter for the astronauts, but a proper home and workspace. The official name, </a:t>
            </a:r>
            <a:r>
              <a:rPr lang="en-US" baseline="0" dirty="0" err="1" smtClean="0"/>
              <a:t>Labitat</a:t>
            </a:r>
            <a:r>
              <a:rPr lang="en-US" baseline="0" dirty="0" smtClean="0"/>
              <a:t>, reflects this dual purpose. Based on a modified Bigelow BA 330, it consists of a central structural core, which provides a backbone both structurally and functionally for the crew. A central tunnel runs the length of the core, and intersecting tunnels at right angles form passage to the opposite side of the station, nooks for sleeping quarters at night, and strategically placed radiation shelters in the event of a storm.  </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37</a:t>
            </a:fld>
            <a:endParaRPr lang="en-US"/>
          </a:p>
        </p:txBody>
      </p:sp>
    </p:spTree>
    <p:extLst>
      <p:ext uri="{BB962C8B-B14F-4D97-AF65-F5344CB8AC3E}">
        <p14:creationId xmlns:p14="http://schemas.microsoft.com/office/powerpoint/2010/main" val="611358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168" rtl="0" eaLnBrk="1" fontAlgn="auto" latinLnBrk="0" hangingPunct="1">
              <a:lnSpc>
                <a:spcPct val="100000"/>
              </a:lnSpc>
              <a:spcBef>
                <a:spcPts val="0"/>
              </a:spcBef>
              <a:spcAft>
                <a:spcPts val="0"/>
              </a:spcAft>
              <a:buClrTx/>
              <a:buSzTx/>
              <a:buFontTx/>
              <a:buNone/>
              <a:tabLst/>
              <a:defRPr/>
            </a:pPr>
            <a:r>
              <a:rPr lang="en-US" baseline="0" dirty="0" smtClean="0"/>
              <a:t>(Ryan) Around the perimeter of the core, there are racks and voids for carrying out scientific experiments, and for storage. By taking advantage of microgravity to allow 360 degree access to any point of the toroidal living and working space, we are designing to the environment and using the precious volume to maximize both form and functionality in a way that can be easily extrapolated to have implications for long term presence of human’s in space.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38</a:t>
            </a:fld>
            <a:endParaRPr lang="en-US"/>
          </a:p>
        </p:txBody>
      </p:sp>
    </p:spTree>
    <p:extLst>
      <p:ext uri="{BB962C8B-B14F-4D97-AF65-F5344CB8AC3E}">
        <p14:creationId xmlns:p14="http://schemas.microsoft.com/office/powerpoint/2010/main" val="3672784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(Ryan)</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39</a:t>
            </a:fld>
            <a:endParaRPr lang="en-US"/>
          </a:p>
        </p:txBody>
      </p:sp>
    </p:spTree>
    <p:extLst>
      <p:ext uri="{BB962C8B-B14F-4D97-AF65-F5344CB8AC3E}">
        <p14:creationId xmlns:p14="http://schemas.microsoft.com/office/powerpoint/2010/main" val="1804841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Part</a:t>
            </a:r>
            <a:r>
              <a:rPr lang="en-US" baseline="0" dirty="0" smtClean="0"/>
              <a:t> of this mission’s science objectives</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40</a:t>
            </a:fld>
            <a:endParaRPr lang="en-US"/>
          </a:p>
        </p:txBody>
      </p:sp>
    </p:spTree>
    <p:extLst>
      <p:ext uri="{BB962C8B-B14F-4D97-AF65-F5344CB8AC3E}">
        <p14:creationId xmlns:p14="http://schemas.microsoft.com/office/powerpoint/2010/main" val="1626124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41</a:t>
            </a:fld>
            <a:endParaRPr lang="en-US"/>
          </a:p>
        </p:txBody>
      </p:sp>
    </p:spTree>
    <p:extLst>
      <p:ext uri="{BB962C8B-B14F-4D97-AF65-F5344CB8AC3E}">
        <p14:creationId xmlns:p14="http://schemas.microsoft.com/office/powerpoint/2010/main" val="312135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So this is the problem that we were given</a:t>
            </a:r>
            <a:r>
              <a:rPr lang="en-US" baseline="0" dirty="0" smtClean="0"/>
              <a:t> when we arrived at the Caltech Space Challenge</a:t>
            </a:r>
          </a:p>
          <a:p>
            <a:pPr marL="342900" indent="-342900">
              <a:buAutoNum type="arabicPeriod"/>
            </a:pPr>
            <a:r>
              <a:rPr lang="en-US" baseline="0" dirty="0" smtClean="0"/>
              <a:t>We only have five days to land humans on this asteroid and to demonstrate use of the asteroid’s resources</a:t>
            </a:r>
          </a:p>
          <a:p>
            <a:pPr marL="342900" indent="-342900">
              <a:buAutoNum type="arabicPeriod"/>
            </a:pPr>
            <a:r>
              <a:rPr lang="en-US" baseline="0" dirty="0" smtClean="0"/>
              <a:t>The required mission launch dates as seen from the problem statement are constrained between 2024 and 2028</a:t>
            </a: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3</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When investigating the asteroid, there are three basic rules when it comes to planetary protection. We don’t want to inadvertently</a:t>
            </a:r>
            <a:r>
              <a:rPr lang="en-US" baseline="0" dirty="0" smtClean="0"/>
              <a:t> deposit organic </a:t>
            </a:r>
          </a:p>
          <a:p>
            <a:pPr rtl="0"/>
            <a:endParaRPr lang="en-US" sz="1700" b="1" i="0" u="none" strike="noStrike" kern="1200" dirty="0" smtClean="0">
              <a:solidFill>
                <a:schemeClr val="tx1"/>
              </a:solidFill>
              <a:effectLst/>
              <a:latin typeface="+mn-lt"/>
              <a:ea typeface="+mn-ea"/>
              <a:cs typeface="+mn-cs"/>
            </a:endParaRPr>
          </a:p>
          <a:p>
            <a:pPr rtl="0"/>
            <a:r>
              <a:rPr lang="en-US" sz="1700" b="1" i="0" u="none" strike="noStrike" kern="1200" dirty="0" smtClean="0">
                <a:solidFill>
                  <a:schemeClr val="tx1"/>
                </a:solidFill>
                <a:effectLst/>
                <a:latin typeface="+mn-lt"/>
                <a:ea typeface="+mn-ea"/>
                <a:cs typeface="+mn-cs"/>
              </a:rPr>
              <a:t>Aseptic spacecraft assembly</a:t>
            </a:r>
            <a:r>
              <a:rPr lang="en-US" sz="1700" b="0" i="0" u="none" strike="noStrike" kern="1200" dirty="0" smtClean="0">
                <a:solidFill>
                  <a:schemeClr val="tx1"/>
                </a:solidFill>
                <a:effectLst/>
                <a:latin typeface="+mn-lt"/>
                <a:ea typeface="+mn-ea"/>
                <a:cs typeface="+mn-cs"/>
              </a:rPr>
              <a:t> : The use of aseptic spacecraft assembly for any segment that can potentially have contact with the asteroid</a:t>
            </a:r>
            <a:endParaRPr lang="en-US" dirty="0" smtClean="0">
              <a:effectLst/>
            </a:endParaRPr>
          </a:p>
          <a:p>
            <a:pPr rtl="0"/>
            <a:r>
              <a:rPr lang="en-US" sz="1700" b="1" i="0" u="none" strike="noStrike" kern="1200" dirty="0" smtClean="0">
                <a:solidFill>
                  <a:schemeClr val="tx1"/>
                </a:solidFill>
                <a:effectLst/>
                <a:latin typeface="+mn-lt"/>
                <a:ea typeface="+mn-ea"/>
                <a:cs typeface="+mn-cs"/>
              </a:rPr>
              <a:t>2)</a:t>
            </a:r>
            <a:r>
              <a:rPr lang="en-US" sz="1700" b="0" i="0" u="none" strike="noStrike" kern="1200" dirty="0" smtClean="0">
                <a:solidFill>
                  <a:schemeClr val="tx1"/>
                </a:solidFill>
                <a:effectLst/>
                <a:latin typeface="+mn-lt"/>
                <a:ea typeface="+mn-ea"/>
                <a:cs typeface="+mn-cs"/>
              </a:rPr>
              <a:t>      </a:t>
            </a:r>
            <a:r>
              <a:rPr lang="en-US" sz="1700" b="1" i="0" u="none" strike="noStrike" kern="1200" dirty="0" smtClean="0">
                <a:solidFill>
                  <a:schemeClr val="tx1"/>
                </a:solidFill>
                <a:effectLst/>
                <a:latin typeface="+mn-lt"/>
                <a:ea typeface="+mn-ea"/>
                <a:cs typeface="+mn-cs"/>
              </a:rPr>
              <a:t>Aseptic Robotic Arms and Equipment :</a:t>
            </a:r>
            <a:r>
              <a:rPr lang="en-US" sz="1700" b="0" i="0" u="none" strike="noStrike" kern="1200" dirty="0" smtClean="0">
                <a:solidFill>
                  <a:schemeClr val="tx1"/>
                </a:solidFill>
                <a:effectLst/>
                <a:latin typeface="+mn-lt"/>
                <a:ea typeface="+mn-ea"/>
                <a:cs typeface="+mn-cs"/>
              </a:rPr>
              <a:t>  stringent cleanliness sterilization required on all parts that has potential direct contact with the asteroid or parts of asteroid</a:t>
            </a:r>
            <a:endParaRPr lang="en-US" dirty="0" smtClean="0">
              <a:effectLst/>
            </a:endParaRPr>
          </a:p>
          <a:p>
            <a:pPr rtl="0"/>
            <a:r>
              <a:rPr lang="en-US" sz="1700" b="1" i="0" u="none" strike="noStrike" kern="1200" dirty="0" smtClean="0">
                <a:solidFill>
                  <a:schemeClr val="tx1"/>
                </a:solidFill>
                <a:effectLst/>
                <a:latin typeface="+mn-lt"/>
                <a:ea typeface="+mn-ea"/>
                <a:cs typeface="+mn-cs"/>
              </a:rPr>
              <a:t>3)</a:t>
            </a:r>
            <a:r>
              <a:rPr lang="en-US" sz="1700" b="0" i="0" u="none" strike="noStrike" kern="1200" dirty="0" smtClean="0">
                <a:solidFill>
                  <a:schemeClr val="tx1"/>
                </a:solidFill>
                <a:effectLst/>
                <a:latin typeface="+mn-lt"/>
                <a:ea typeface="+mn-ea"/>
                <a:cs typeface="+mn-cs"/>
              </a:rPr>
              <a:t>      </a:t>
            </a:r>
            <a:r>
              <a:rPr lang="en-US" sz="1700" b="1" i="0" u="none" strike="noStrike" kern="1200" dirty="0" smtClean="0">
                <a:solidFill>
                  <a:schemeClr val="tx1"/>
                </a:solidFill>
                <a:effectLst/>
                <a:latin typeface="+mn-lt"/>
                <a:ea typeface="+mn-ea"/>
                <a:cs typeface="+mn-cs"/>
              </a:rPr>
              <a:t>Sample Return Containment : </a:t>
            </a:r>
            <a:r>
              <a:rPr lang="en-US" sz="1700" b="0" i="0" u="none" strike="noStrike" kern="1200" dirty="0" smtClean="0">
                <a:solidFill>
                  <a:schemeClr val="tx1"/>
                </a:solidFill>
                <a:effectLst/>
                <a:latin typeface="+mn-lt"/>
                <a:ea typeface="+mn-ea"/>
                <a:cs typeface="+mn-cs"/>
              </a:rPr>
              <a:t>Sterilized and robotic operable storage containers</a:t>
            </a:r>
            <a:endParaRPr lang="en-US" dirty="0" smtClean="0">
              <a:effectLst/>
            </a:endParaRPr>
          </a:p>
          <a:p>
            <a:pPr rtl="0"/>
            <a:r>
              <a:rPr lang="en-US" sz="1700" b="1" i="0" u="none" strike="noStrike" kern="1200" dirty="0" smtClean="0">
                <a:solidFill>
                  <a:schemeClr val="tx1"/>
                </a:solidFill>
                <a:effectLst/>
                <a:latin typeface="+mn-lt"/>
                <a:ea typeface="+mn-ea"/>
                <a:cs typeface="+mn-cs"/>
              </a:rPr>
              <a:t>4)</a:t>
            </a:r>
            <a:r>
              <a:rPr lang="en-US" sz="1700" b="0" i="0" u="none" strike="noStrike" kern="1200" dirty="0" smtClean="0">
                <a:solidFill>
                  <a:schemeClr val="tx1"/>
                </a:solidFill>
                <a:effectLst/>
                <a:latin typeface="+mn-lt"/>
                <a:ea typeface="+mn-ea"/>
                <a:cs typeface="+mn-cs"/>
              </a:rPr>
              <a:t>      </a:t>
            </a:r>
            <a:r>
              <a:rPr lang="en-US" sz="1700" b="1" i="0" u="none" strike="noStrike" kern="1200" dirty="0" smtClean="0">
                <a:solidFill>
                  <a:schemeClr val="tx1"/>
                </a:solidFill>
                <a:effectLst/>
                <a:latin typeface="+mn-lt"/>
                <a:ea typeface="+mn-ea"/>
                <a:cs typeface="+mn-cs"/>
              </a:rPr>
              <a:t>Curation planning and protocol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42</a:t>
            </a:fld>
            <a:endParaRPr lang="en-US"/>
          </a:p>
        </p:txBody>
      </p:sp>
    </p:spTree>
    <p:extLst>
      <p:ext uri="{BB962C8B-B14F-4D97-AF65-F5344CB8AC3E}">
        <p14:creationId xmlns:p14="http://schemas.microsoft.com/office/powerpoint/2010/main" val="1061564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pPr marL="0" marR="0" indent="0" algn="l" defTabSz="1306168" rtl="0" eaLnBrk="1" fontAlgn="auto" latinLnBrk="0" hangingPunct="1">
              <a:lnSpc>
                <a:spcPct val="100000"/>
              </a:lnSpc>
              <a:spcBef>
                <a:spcPts val="0"/>
              </a:spcBef>
              <a:spcAft>
                <a:spcPts val="0"/>
              </a:spcAft>
              <a:buClrTx/>
              <a:buSzTx/>
              <a:buFontTx/>
              <a:buNone/>
              <a:tabLst/>
              <a:defRPr/>
            </a:pPr>
            <a:r>
              <a:rPr lang="en-US" sz="1800" dirty="0" smtClean="0"/>
              <a:t>Public-Private Initiatives on mining, ISRU, launch to encourage private development of space</a:t>
            </a:r>
          </a:p>
          <a:p>
            <a:endParaRPr dirty="0"/>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999538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Goddard</a:t>
            </a:r>
            <a:r>
              <a:rPr lang="en-US" baseline="0" dirty="0" smtClean="0"/>
              <a:t> Space Flight Center paper</a:t>
            </a:r>
          </a:p>
          <a:p>
            <a:r>
              <a:rPr lang="en-US" baseline="0" dirty="0" smtClean="0"/>
              <a:t>Technical, human, and scientific objective risks</a:t>
            </a:r>
          </a:p>
          <a:p>
            <a:r>
              <a:rPr lang="en-US" baseline="0" dirty="0" smtClean="0"/>
              <a:t>Some examples of risk in this slide, major risks drive technical designs.</a:t>
            </a: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45</a:t>
            </a:fld>
            <a:endParaRPr lang="en-US"/>
          </a:p>
        </p:txBody>
      </p:sp>
    </p:spTree>
    <p:extLst>
      <p:ext uri="{BB962C8B-B14F-4D97-AF65-F5344CB8AC3E}">
        <p14:creationId xmlns:p14="http://schemas.microsoft.com/office/powerpoint/2010/main" val="3300300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47</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10"/>
          </p:nvPr>
        </p:nvSpPr>
        <p:spPr/>
        <p:txBody>
          <a:bodyPr/>
          <a:lstStyle/>
          <a:p>
            <a:fld id="{07465632-C930-46A5-BF3D-8261F95511E6}" type="slidenum">
              <a:rPr lang="en-US" smtClean="0"/>
              <a:pPr/>
              <a:t>53</a:t>
            </a:fld>
            <a:endParaRPr lang="en-US"/>
          </a:p>
        </p:txBody>
      </p:sp>
    </p:spTree>
    <p:extLst>
      <p:ext uri="{BB962C8B-B14F-4D97-AF65-F5344CB8AC3E}">
        <p14:creationId xmlns:p14="http://schemas.microsoft.com/office/powerpoint/2010/main" val="1804841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Safeguarding the Earth from potential back contamination is the highest planetary protection priority in Mars exploration.</a:t>
            </a:r>
          </a:p>
          <a:p>
            <a:r>
              <a:rPr lang="en-US" sz="1200" kern="1200" dirty="0" smtClean="0">
                <a:solidFill>
                  <a:schemeClr val="tx1"/>
                </a:solidFill>
                <a:effectLst/>
                <a:latin typeface="+mn-lt"/>
                <a:ea typeface="+mn-ea"/>
                <a:cs typeface="+mn-cs"/>
              </a:rPr>
              <a:t>• 	The greater capability of human explorers can contribute to the </a:t>
            </a:r>
            <a:r>
              <a:rPr lang="en-US" sz="1200" kern="1200" dirty="0" err="1" smtClean="0">
                <a:solidFill>
                  <a:schemeClr val="tx1"/>
                </a:solidFill>
                <a:effectLst/>
                <a:latin typeface="+mn-lt"/>
                <a:ea typeface="+mn-ea"/>
                <a:cs typeface="+mn-cs"/>
              </a:rPr>
              <a:t>astrobiological</a:t>
            </a:r>
            <a:r>
              <a:rPr lang="en-US" sz="1200" kern="1200" dirty="0" smtClean="0">
                <a:solidFill>
                  <a:schemeClr val="tx1"/>
                </a:solidFill>
                <a:effectLst/>
                <a:latin typeface="+mn-lt"/>
                <a:ea typeface="+mn-ea"/>
                <a:cs typeface="+mn-cs"/>
              </a:rPr>
              <a:t> exploration of Mars only if human-associated contamination is controlled and understood.</a:t>
            </a:r>
          </a:p>
          <a:p>
            <a:r>
              <a:rPr lang="en-US" sz="1200" kern="1200" dirty="0" smtClean="0">
                <a:solidFill>
                  <a:schemeClr val="tx1"/>
                </a:solidFill>
                <a:effectLst/>
                <a:latin typeface="+mn-lt"/>
                <a:ea typeface="+mn-ea"/>
                <a:cs typeface="+mn-cs"/>
              </a:rPr>
              <a:t>• 	For a landed mission conducting surface operations, it will not be possible for all human-associated processes and mission operations to be conducted within entirely closed systems.</a:t>
            </a:r>
          </a:p>
          <a:p>
            <a:r>
              <a:rPr lang="en-US" sz="1200" kern="1200" dirty="0" smtClean="0">
                <a:solidFill>
                  <a:schemeClr val="tx1"/>
                </a:solidFill>
                <a:effectLst/>
                <a:latin typeface="+mn-lt"/>
                <a:ea typeface="+mn-ea"/>
                <a:cs typeface="+mn-cs"/>
              </a:rPr>
              <a:t>• 	Crewmembers exploring Mars, or their support systems, will inevitably be exposed to </a:t>
            </a:r>
            <a:r>
              <a:rPr lang="en-US" sz="1200" kern="1200" dirty="0" err="1" smtClean="0">
                <a:solidFill>
                  <a:schemeClr val="tx1"/>
                </a:solidFill>
                <a:effectLst/>
                <a:latin typeface="+mn-lt"/>
                <a:ea typeface="+mn-ea"/>
                <a:cs typeface="+mn-cs"/>
              </a:rPr>
              <a:t>martian</a:t>
            </a:r>
            <a:r>
              <a:rPr lang="en-US" sz="1200" kern="1200" dirty="0" smtClean="0">
                <a:solidFill>
                  <a:schemeClr val="tx1"/>
                </a:solidFill>
                <a:effectLst/>
                <a:latin typeface="+mn-lt"/>
                <a:ea typeface="+mn-ea"/>
                <a:cs typeface="+mn-cs"/>
              </a:rPr>
              <a:t> materials.</a:t>
            </a:r>
          </a:p>
          <a:p>
            <a:endParaRPr lang="en-US" dirty="0" smtClean="0"/>
          </a:p>
          <a:p>
            <a:endParaRPr lang="en-US" dirty="0" smtClean="0"/>
          </a:p>
          <a:p>
            <a:r>
              <a:rPr lang="en-US" sz="1200" kern="1200" dirty="0" smtClean="0">
                <a:solidFill>
                  <a:schemeClr val="tx1"/>
                </a:solidFill>
                <a:effectLst/>
                <a:latin typeface="+mn-lt"/>
                <a:ea typeface="+mn-ea"/>
                <a:cs typeface="+mn-cs"/>
              </a:rPr>
              <a:t>input to determine the topics that should be studied; for example: </a:t>
            </a:r>
          </a:p>
          <a:p>
            <a:pPr lvl="0"/>
            <a:r>
              <a:rPr lang="en-US" sz="1200" kern="1200" dirty="0" smtClean="0">
                <a:solidFill>
                  <a:schemeClr val="tx1"/>
                </a:solidFill>
                <a:effectLst/>
                <a:latin typeface="+mn-lt"/>
                <a:ea typeface="+mn-ea"/>
                <a:cs typeface="+mn-cs"/>
              </a:rPr>
              <a:t>Developing capabilities to comprehensively monitor the microbial communities associated </a:t>
            </a:r>
          </a:p>
          <a:p>
            <a:r>
              <a:rPr lang="en-US" sz="1200" kern="1200" dirty="0" smtClean="0">
                <a:solidFill>
                  <a:schemeClr val="tx1"/>
                </a:solidFill>
                <a:effectLst/>
                <a:latin typeface="+mn-lt"/>
                <a:ea typeface="+mn-ea"/>
                <a:cs typeface="+mn-cs"/>
              </a:rPr>
              <a:t>with human systems and evaluate changes over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Developing technologies for minimizing/mitigating contamination release, including but not limited to closed-loop systems; cleaning/re-cleaning capabilities; support systems that minimize contact of humans with the environment of Mars and other solar system destinations;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Understanding environmental processes on Mars and other solar system destinations that would contribute to transport and sterilization of organisms released by human activity.</a:t>
            </a:r>
          </a:p>
          <a:p>
            <a:endParaRPr lang="en-US" dirty="0"/>
          </a:p>
        </p:txBody>
      </p:sp>
      <p:sp>
        <p:nvSpPr>
          <p:cNvPr id="4" name="Slide Number Placeholder 3"/>
          <p:cNvSpPr>
            <a:spLocks noGrp="1"/>
          </p:cNvSpPr>
          <p:nvPr>
            <p:ph type="sldNum" sz="quarter" idx="10"/>
          </p:nvPr>
        </p:nvSpPr>
        <p:spPr/>
        <p:txBody>
          <a:bodyPr/>
          <a:lstStyle/>
          <a:p>
            <a:fld id="{03E34691-5144-40B7-970B-6FAA5C74E8F0}" type="slidenum">
              <a:rPr lang="en-US" smtClean="0"/>
              <a:t>65</a:t>
            </a:fld>
            <a:endParaRPr lang="en-US"/>
          </a:p>
        </p:txBody>
      </p:sp>
    </p:spTree>
    <p:extLst>
      <p:ext uri="{BB962C8B-B14F-4D97-AF65-F5344CB8AC3E}">
        <p14:creationId xmlns:p14="http://schemas.microsoft.com/office/powerpoint/2010/main" val="330292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34691-5144-40B7-970B-6FAA5C74E8F0}" type="slidenum">
              <a:rPr lang="en-US" smtClean="0"/>
              <a:t>66</a:t>
            </a:fld>
            <a:endParaRPr lang="en-US"/>
          </a:p>
        </p:txBody>
      </p:sp>
    </p:spTree>
    <p:extLst>
      <p:ext uri="{BB962C8B-B14F-4D97-AF65-F5344CB8AC3E}">
        <p14:creationId xmlns:p14="http://schemas.microsoft.com/office/powerpoint/2010/main" val="3003691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publications.iodp.org</a:t>
            </a:r>
            <a:r>
              <a:rPr lang="en-US" dirty="0" smtClean="0"/>
              <a:t>/proceedings/332/102/images/02_F01.jpg</a:t>
            </a:r>
            <a:endParaRPr lang="en-US" dirty="0"/>
          </a:p>
        </p:txBody>
      </p:sp>
      <p:sp>
        <p:nvSpPr>
          <p:cNvPr id="4" name="Slide Number Placeholder 3"/>
          <p:cNvSpPr>
            <a:spLocks noGrp="1"/>
          </p:cNvSpPr>
          <p:nvPr>
            <p:ph type="sldNum" sz="quarter" idx="10"/>
          </p:nvPr>
        </p:nvSpPr>
        <p:spPr/>
        <p:txBody>
          <a:bodyPr/>
          <a:lstStyle/>
          <a:p>
            <a:fld id="{4916FEBE-3586-4F42-A51D-78AC63D29186}" type="slidenum">
              <a:rPr lang="en-US" smtClean="0"/>
              <a:t>88</a:t>
            </a:fld>
            <a:endParaRPr lang="en-US"/>
          </a:p>
        </p:txBody>
      </p:sp>
    </p:spTree>
    <p:extLst>
      <p:ext uri="{BB962C8B-B14F-4D97-AF65-F5344CB8AC3E}">
        <p14:creationId xmlns:p14="http://schemas.microsoft.com/office/powerpoint/2010/main" val="266260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The ARM, as mentioned</a:t>
            </a:r>
            <a:r>
              <a:rPr lang="en-US" baseline="0" dirty="0" smtClean="0"/>
              <a:t> in our problem statement forms part of the larger strategic for NASA’s human exploration</a:t>
            </a:r>
          </a:p>
          <a:p>
            <a:pPr marL="342900" marR="0"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The Flexible Path constitutes a</a:t>
            </a:r>
          </a:p>
          <a:p>
            <a:pPr marL="995958" marR="0" lvl="1"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 steadily advancing</a:t>
            </a:r>
          </a:p>
          <a:p>
            <a:pPr marL="995958" marR="0" lvl="1"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 publicly notable </a:t>
            </a:r>
          </a:p>
          <a:p>
            <a:pPr marL="342900" marR="0" lvl="0"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human exploration of space- past Earth orbit to </a:t>
            </a:r>
          </a:p>
          <a:p>
            <a:pPr marL="995958" marR="0" lvl="1"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enable scientific discoveries</a:t>
            </a:r>
          </a:p>
          <a:p>
            <a:pPr marL="995958" marR="0" lvl="1"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 engage the public</a:t>
            </a:r>
          </a:p>
          <a:p>
            <a:pPr marL="342900" marR="0"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ARM is a part of this goal</a:t>
            </a:r>
          </a:p>
          <a:p>
            <a:pPr marL="342900" marR="0" indent="-342900" algn="l" defTabSz="1306116" rtl="0" eaLnBrk="1" fontAlgn="auto" latinLnBrk="0" hangingPunct="1">
              <a:lnSpc>
                <a:spcPct val="100000"/>
              </a:lnSpc>
              <a:spcBef>
                <a:spcPts val="0"/>
              </a:spcBef>
              <a:spcAft>
                <a:spcPts val="0"/>
              </a:spcAft>
              <a:buClrTx/>
              <a:buSzTx/>
              <a:buFontTx/>
              <a:buAutoNum type="arabicPeriod"/>
              <a:tabLst/>
              <a:defRPr/>
            </a:pPr>
            <a:r>
              <a:rPr lang="en-US" baseline="0" dirty="0" smtClean="0"/>
              <a:t>OASIS is an intermediate step between ARM and the Mars mission</a:t>
            </a: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4</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34691-5144-40B7-970B-6FAA5C74E8F0}" type="slidenum">
              <a:rPr lang="en-US" smtClean="0"/>
              <a:t>90</a:t>
            </a:fld>
            <a:endParaRPr lang="en-US"/>
          </a:p>
        </p:txBody>
      </p:sp>
    </p:spTree>
    <p:extLst>
      <p:ext uri="{BB962C8B-B14F-4D97-AF65-F5344CB8AC3E}">
        <p14:creationId xmlns:p14="http://schemas.microsoft.com/office/powerpoint/2010/main" val="85472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So</a:t>
            </a:r>
            <a:r>
              <a:rPr lang="en-US" baseline="0" dirty="0" smtClean="0"/>
              <a:t>, our solar system is huge and there is a hugely diverse number of exciting missions that would fit along the flexible path</a:t>
            </a:r>
          </a:p>
          <a:p>
            <a:pPr marL="342900" indent="-342900">
              <a:buAutoNum type="arabicPeriod"/>
            </a:pPr>
            <a:r>
              <a:rPr lang="en-US" baseline="0" dirty="0" smtClean="0"/>
              <a:t>Why this mission?</a:t>
            </a:r>
          </a:p>
          <a:p>
            <a:pPr marL="342900" indent="-342900">
              <a:buAutoNum type="arabicPeriod"/>
            </a:pPr>
            <a:r>
              <a:rPr lang="en-US" baseline="0" dirty="0" smtClean="0"/>
              <a:t>Why an asteroid?</a:t>
            </a:r>
          </a:p>
          <a:p>
            <a:pPr marL="342900" indent="-342900">
              <a:buAutoNum type="arabicPeriod"/>
            </a:pPr>
            <a:r>
              <a:rPr lang="en-US" baseline="0" dirty="0" smtClean="0"/>
              <a:t>There are multiple reasons, the main ones listed here</a:t>
            </a:r>
          </a:p>
          <a:p>
            <a:pPr marL="342900" indent="-342900">
              <a:buAutoNum type="arabicPeriod"/>
            </a:pPr>
            <a:r>
              <a:rPr lang="en-US" baseline="0" dirty="0" smtClean="0"/>
              <a:t>All of these reasons feed into the fact that the outcome of this mission will guide the utilization of resources for future space exploration!</a:t>
            </a:r>
          </a:p>
        </p:txBody>
      </p:sp>
      <p:sp>
        <p:nvSpPr>
          <p:cNvPr id="4" name="Slide Number Placeholder 3"/>
          <p:cNvSpPr>
            <a:spLocks noGrp="1"/>
          </p:cNvSpPr>
          <p:nvPr>
            <p:ph type="sldNum" sz="quarter" idx="10"/>
          </p:nvPr>
        </p:nvSpPr>
        <p:spPr/>
        <p:txBody>
          <a:bodyPr/>
          <a:lstStyle/>
          <a:p>
            <a:fld id="{07465632-C930-46A5-BF3D-8261F95511E6}" type="slidenum">
              <a:rPr lang="en-US" smtClean="0"/>
              <a:pPr/>
              <a:t>5</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We</a:t>
            </a:r>
            <a:r>
              <a:rPr lang="en-US" baseline="0" dirty="0" smtClean="0"/>
              <a:t> know the mission</a:t>
            </a:r>
          </a:p>
          <a:p>
            <a:pPr marL="342900" indent="-342900">
              <a:buAutoNum type="arabicPeriod"/>
            </a:pPr>
            <a:r>
              <a:rPr lang="en-US" baseline="0" dirty="0" smtClean="0"/>
              <a:t>As with anything in space- incredibly difficult (technically, logistically and otherwise</a:t>
            </a:r>
          </a:p>
          <a:p>
            <a:pPr marL="342900" indent="-342900">
              <a:buAutoNum type="arabicPeriod"/>
            </a:pPr>
            <a:r>
              <a:rPr lang="en-US" dirty="0" smtClean="0"/>
              <a:t>Why not just do a robotic mission</a:t>
            </a:r>
            <a:r>
              <a:rPr lang="en-US" baseline="0" dirty="0" smtClean="0"/>
              <a:t> and spare the expense and risk of a human mission&gt;</a:t>
            </a:r>
          </a:p>
          <a:p>
            <a:pPr marL="342900" indent="-342900">
              <a:buAutoNum type="arabicPeriod"/>
            </a:pPr>
            <a:r>
              <a:rPr lang="en-US" baseline="0" dirty="0" smtClean="0"/>
              <a:t>As before- the outcome of this mission will guide the future manned mission to Mars</a:t>
            </a:r>
          </a:p>
          <a:p>
            <a:pPr marL="342900" indent="-342900">
              <a:buAutoNum type="arabicPeriod"/>
            </a:pPr>
            <a:r>
              <a:rPr lang="en-US" baseline="0" dirty="0" smtClean="0"/>
              <a:t>There is no analog study on earth or possible other way to prepare us for such an event</a:t>
            </a: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6</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So, here are the assumptions that we have made about</a:t>
            </a:r>
            <a:r>
              <a:rPr lang="en-US" baseline="0" dirty="0" smtClean="0"/>
              <a:t> the mission to narrow our scope and to guide our objectives and requirements</a:t>
            </a:r>
            <a:endParaRPr lang="en-US" dirty="0" smtClean="0"/>
          </a:p>
          <a:p>
            <a:pPr marL="342900" indent="-342900">
              <a:buAutoNum type="arabicPeriod"/>
            </a:pPr>
            <a:endParaRPr lang="en-US" dirty="0" smtClean="0"/>
          </a:p>
          <a:p>
            <a:pPr marL="342900" indent="-342900">
              <a:buAutoNum type="arabicPeriod"/>
            </a:pPr>
            <a:r>
              <a:rPr lang="en-US" dirty="0" smtClean="0"/>
              <a:t>Distant retrograde orbit</a:t>
            </a:r>
          </a:p>
          <a:p>
            <a:pPr marL="342900" indent="-342900">
              <a:buAutoNum type="arabicPeriod"/>
            </a:pPr>
            <a:endParaRPr lang="en-US" dirty="0" smtClean="0"/>
          </a:p>
        </p:txBody>
      </p:sp>
      <p:sp>
        <p:nvSpPr>
          <p:cNvPr id="4" name="Slide Number Placeholder 3"/>
          <p:cNvSpPr>
            <a:spLocks noGrp="1"/>
          </p:cNvSpPr>
          <p:nvPr>
            <p:ph type="sldNum" sz="quarter" idx="10"/>
          </p:nvPr>
        </p:nvSpPr>
        <p:spPr/>
        <p:txBody>
          <a:bodyPr/>
          <a:lstStyle/>
          <a:p>
            <a:fld id="{07465632-C930-46A5-BF3D-8261F95511E6}" type="slidenum">
              <a:rPr lang="en-US" smtClean="0"/>
              <a:pPr/>
              <a:t>7</a:t>
            </a:fld>
            <a:endParaRPr lang="en-US"/>
          </a:p>
        </p:txBody>
      </p:sp>
    </p:spTree>
    <p:extLst>
      <p:ext uri="{BB962C8B-B14F-4D97-AF65-F5344CB8AC3E}">
        <p14:creationId xmlns:p14="http://schemas.microsoft.com/office/powerpoint/2010/main" val="145155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r>
              <a:rPr lang="en-US" dirty="0" smtClean="0"/>
              <a:t>So here we</a:t>
            </a:r>
            <a:r>
              <a:rPr lang="en-US" baseline="0" dirty="0" smtClean="0"/>
              <a:t> have arrived at our mission- </a:t>
            </a:r>
            <a:endParaRPr dirty="0"/>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2" y="4343401"/>
            <a:ext cx="5486409" cy="4114799"/>
          </a:xfrm>
          <a:prstGeom prst="rect">
            <a:avLst/>
          </a:prstGeom>
          <a:noFill/>
          <a:ln>
            <a:noFill/>
          </a:ln>
        </p:spPr>
        <p:txBody>
          <a:bodyPr lIns="91698" tIns="45849" rIns="91698" bIns="45849" anchor="t" anchorCtr="0">
            <a:noAutofit/>
          </a:bodyPr>
          <a:lstStyle/>
          <a:p>
            <a:endParaRPr/>
          </a:p>
        </p:txBody>
      </p:sp>
      <p:sp>
        <p:nvSpPr>
          <p:cNvPr id="293" name="Shape 293"/>
          <p:cNvSpPr txBox="1">
            <a:spLocks noGrp="1"/>
          </p:cNvSpPr>
          <p:nvPr>
            <p:ph type="sldNum" idx="12"/>
          </p:nvPr>
        </p:nvSpPr>
        <p:spPr>
          <a:xfrm>
            <a:off x="3884620" y="8685214"/>
            <a:ext cx="2971805" cy="457199"/>
          </a:xfrm>
          <a:prstGeom prst="rect">
            <a:avLst/>
          </a:prstGeom>
          <a:noFill/>
          <a:ln>
            <a:noFill/>
          </a:ln>
        </p:spPr>
        <p:txBody>
          <a:bodyPr lIns="91698" tIns="45849" rIns="91698" bIns="45849" anchor="b" anchorCtr="0">
            <a:noAutofit/>
          </a:bodyPr>
          <a:lstStyle/>
          <a:p>
            <a:pPr>
              <a:buSzPct val="25000"/>
            </a:pPr>
            <a:r>
              <a:rPr lang="en" sz="1400"/>
              <a:t> </a:t>
            </a:r>
          </a:p>
        </p:txBody>
      </p:sp>
    </p:spTree>
    <p:extLst>
      <p:ext uri="{BB962C8B-B14F-4D97-AF65-F5344CB8AC3E}">
        <p14:creationId xmlns:p14="http://schemas.microsoft.com/office/powerpoint/2010/main" val="335294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png"/><Relationship Id="rId6" Type="http://schemas.microsoft.com/office/2007/relationships/hdphoto" Target="../media/hdphoto2.wdp"/><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gi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print">
            <a:lum/>
          </a:blip>
          <a:srcRect/>
          <a:tile tx="0" ty="0" sx="55000" sy="55000" flip="x" algn="l"/>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3"/>
          <a:stretch>
            <a:fillRect/>
          </a:stretch>
        </p:blipFill>
        <p:spPr>
          <a:xfrm>
            <a:off x="5412" y="0"/>
            <a:ext cx="14624988" cy="8396812"/>
          </a:xfrm>
          <a:prstGeom prst="rect">
            <a:avLst/>
          </a:prstGeom>
        </p:spPr>
      </p:pic>
      <p:sp>
        <p:nvSpPr>
          <p:cNvPr id="6146" name="Rectangle 2"/>
          <p:cNvSpPr>
            <a:spLocks noGrp="1" noChangeArrowheads="1"/>
          </p:cNvSpPr>
          <p:nvPr>
            <p:ph type="ctrTitle" hasCustomPrompt="1"/>
          </p:nvPr>
        </p:nvSpPr>
        <p:spPr>
          <a:xfrm>
            <a:off x="2604135" y="1676402"/>
            <a:ext cx="9044939" cy="1764030"/>
          </a:xfrm>
          <a:effectLst/>
        </p:spPr>
        <p:txBody>
          <a:bodyPr/>
          <a:lstStyle>
            <a:lvl1pPr algn="ctr">
              <a:defRPr sz="16600">
                <a:solidFill>
                  <a:schemeClr val="tx1"/>
                </a:solidFill>
              </a:defRPr>
            </a:lvl1pPr>
          </a:lstStyle>
          <a:p>
            <a:r>
              <a:rPr lang="en-US" dirty="0" smtClean="0"/>
              <a:t>OASIS</a:t>
            </a:r>
            <a:endParaRPr lang="en-US" dirty="0"/>
          </a:p>
        </p:txBody>
      </p:sp>
      <p:sp>
        <p:nvSpPr>
          <p:cNvPr id="20" name="Rectangle 2"/>
          <p:cNvSpPr txBox="1">
            <a:spLocks noChangeArrowheads="1"/>
          </p:cNvSpPr>
          <p:nvPr userDrawn="1"/>
        </p:nvSpPr>
        <p:spPr bwMode="auto">
          <a:xfrm>
            <a:off x="-762000" y="3417572"/>
            <a:ext cx="16135349" cy="1764030"/>
          </a:xfrm>
          <a:prstGeom prst="rect">
            <a:avLst/>
          </a:prstGeom>
          <a:noFill/>
          <a:ln w="9525">
            <a:noFill/>
            <a:miter lim="800000"/>
            <a:headEnd/>
            <a:tailEnd/>
          </a:ln>
          <a:effectLst/>
        </p:spPr>
        <p:txBody>
          <a:bodyPr vert="horz" wrap="square" lIns="130610" tIns="65306" rIns="130610" bIns="65306" numCol="1" anchor="ctr" anchorCtr="0" compatLnSpc="1">
            <a:prstTxWarp prst="textNoShape">
              <a:avLst/>
            </a:prstTxWarp>
          </a:bodyPr>
          <a:lstStyle>
            <a:lvl1pPr algn="ctr" rtl="0" eaLnBrk="0" fontAlgn="base" hangingPunct="0">
              <a:spcBef>
                <a:spcPct val="0"/>
              </a:spcBef>
              <a:spcAft>
                <a:spcPct val="0"/>
              </a:spcAft>
              <a:defRPr sz="138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5pPr>
            <a:lvl6pPr marL="653110" algn="l" rtl="0" fontAlgn="base">
              <a:spcBef>
                <a:spcPct val="0"/>
              </a:spcBef>
              <a:spcAft>
                <a:spcPct val="0"/>
              </a:spcAft>
              <a:defRPr sz="4600" b="1">
                <a:solidFill>
                  <a:schemeClr val="tx1"/>
                </a:solidFill>
                <a:latin typeface="Arial" charset="0"/>
              </a:defRPr>
            </a:lvl6pPr>
            <a:lvl7pPr marL="1306220" algn="l" rtl="0" fontAlgn="base">
              <a:spcBef>
                <a:spcPct val="0"/>
              </a:spcBef>
              <a:spcAft>
                <a:spcPct val="0"/>
              </a:spcAft>
              <a:defRPr sz="4600" b="1">
                <a:solidFill>
                  <a:schemeClr val="tx1"/>
                </a:solidFill>
                <a:latin typeface="Arial" charset="0"/>
              </a:defRPr>
            </a:lvl7pPr>
            <a:lvl8pPr marL="1959331" algn="l" rtl="0" fontAlgn="base">
              <a:spcBef>
                <a:spcPct val="0"/>
              </a:spcBef>
              <a:spcAft>
                <a:spcPct val="0"/>
              </a:spcAft>
              <a:defRPr sz="4600" b="1">
                <a:solidFill>
                  <a:schemeClr val="tx1"/>
                </a:solidFill>
                <a:latin typeface="Arial" charset="0"/>
              </a:defRPr>
            </a:lvl8pPr>
            <a:lvl9pPr marL="2612441" algn="l" rtl="0" fontAlgn="base">
              <a:spcBef>
                <a:spcPct val="0"/>
              </a:spcBef>
              <a:spcAft>
                <a:spcPct val="0"/>
              </a:spcAft>
              <a:defRPr sz="4600" b="1">
                <a:solidFill>
                  <a:schemeClr val="tx1"/>
                </a:solidFill>
                <a:latin typeface="Arial" charset="0"/>
              </a:defRPr>
            </a:lvl9pPr>
          </a:lstStyle>
          <a:p>
            <a:endParaRPr lang="en-US" sz="16600" kern="0"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ruly Blank">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5F516E10-C60D-4133-B8F8-6BD272B558EB}" type="slidenum">
              <a:rPr lang="en-US" smtClean="0"/>
              <a:pPr/>
              <a:t>‹#›</a:t>
            </a:fld>
            <a:endParaRPr lang="en-US"/>
          </a:p>
        </p:txBody>
      </p:sp>
      <p:sp>
        <p:nvSpPr>
          <p:cNvPr id="9" name="Footer Placeholder 8"/>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2616202" y="1143000"/>
            <a:ext cx="12014200" cy="381000"/>
          </a:xfrm>
          <a:prstGeom prst="rect">
            <a:avLst/>
          </a:prstGeom>
          <a:solidFill>
            <a:srgbClr val="002C56"/>
          </a:solidFill>
          <a:ln w="9525" cap="flat" cmpd="sng" algn="ctr">
            <a:no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343400" y="548259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4343400" y="457200"/>
            <a:ext cx="8778240" cy="4937760"/>
          </a:xfrm>
        </p:spPr>
        <p:txBody>
          <a:bodyPr/>
          <a:lstStyle>
            <a:lvl1pPr marL="0" indent="0">
              <a:buNone/>
              <a:defRPr sz="4600"/>
            </a:lvl1pPr>
            <a:lvl2pPr marL="653058" indent="0">
              <a:buNone/>
              <a:defRPr sz="4000"/>
            </a:lvl2pPr>
            <a:lvl3pPr marL="1306116" indent="0">
              <a:buNone/>
              <a:defRPr sz="3400"/>
            </a:lvl3pPr>
            <a:lvl4pPr marL="1959175" indent="0">
              <a:buNone/>
              <a:defRPr sz="2900"/>
            </a:lvl4pPr>
            <a:lvl5pPr marL="2612232" indent="0">
              <a:buNone/>
              <a:defRPr sz="2900"/>
            </a:lvl5pPr>
            <a:lvl6pPr marL="3265290" indent="0">
              <a:buNone/>
              <a:defRPr sz="2900"/>
            </a:lvl6pPr>
            <a:lvl7pPr marL="3918347" indent="0">
              <a:buNone/>
              <a:defRPr sz="2900"/>
            </a:lvl7pPr>
            <a:lvl8pPr marL="4571405" indent="0">
              <a:buNone/>
              <a:defRPr sz="2900"/>
            </a:lvl8pPr>
            <a:lvl9pPr marL="5224464" indent="0">
              <a:buNone/>
              <a:defRPr sz="2900"/>
            </a:lvl9pPr>
          </a:lstStyle>
          <a:p>
            <a:pPr lvl="0"/>
            <a:endParaRPr lang="en-US" noProof="0"/>
          </a:p>
        </p:txBody>
      </p:sp>
      <p:sp>
        <p:nvSpPr>
          <p:cNvPr id="4" name="Text Placeholder 3"/>
          <p:cNvSpPr>
            <a:spLocks noGrp="1"/>
          </p:cNvSpPr>
          <p:nvPr>
            <p:ph type="body" sz="half" idx="2"/>
          </p:nvPr>
        </p:nvSpPr>
        <p:spPr>
          <a:xfrm>
            <a:off x="4343400" y="6162676"/>
            <a:ext cx="8778240" cy="965834"/>
          </a:xfrm>
        </p:spPr>
        <p:txBody>
          <a:bodyPr/>
          <a:lstStyle>
            <a:lvl1pPr marL="0" indent="0">
              <a:buNone/>
              <a:defRPr sz="2000"/>
            </a:lvl1pPr>
            <a:lvl2pPr marL="653058" indent="0">
              <a:buNone/>
              <a:defRPr sz="1700"/>
            </a:lvl2pPr>
            <a:lvl3pPr marL="1306116" indent="0">
              <a:buNone/>
              <a:defRPr sz="1400"/>
            </a:lvl3pPr>
            <a:lvl4pPr marL="1959175" indent="0">
              <a:buNone/>
              <a:defRPr sz="1300"/>
            </a:lvl4pPr>
            <a:lvl5pPr marL="2612232" indent="0">
              <a:buNone/>
              <a:defRPr sz="1300"/>
            </a:lvl5pPr>
            <a:lvl6pPr marL="3265290" indent="0">
              <a:buNone/>
              <a:defRPr sz="1300"/>
            </a:lvl6pPr>
            <a:lvl7pPr marL="3918347" indent="0">
              <a:buNone/>
              <a:defRPr sz="1300"/>
            </a:lvl7pPr>
            <a:lvl8pPr marL="4571405" indent="0">
              <a:buNone/>
              <a:defRPr sz="1300"/>
            </a:lvl8pPr>
            <a:lvl9pPr marL="5224464" indent="0">
              <a:buNone/>
              <a:defRPr sz="1300"/>
            </a:lvl9pPr>
          </a:lstStyle>
          <a:p>
            <a:pPr lvl="0"/>
            <a:r>
              <a:rPr lang="en-US" smtClean="0"/>
              <a:t>Click to edit Master text styles</a:t>
            </a:r>
          </a:p>
        </p:txBody>
      </p:sp>
      <p:sp>
        <p:nvSpPr>
          <p:cNvPr id="6" name="Slide Number Placeholder 5"/>
          <p:cNvSpPr>
            <a:spLocks noGrp="1"/>
          </p:cNvSpPr>
          <p:nvPr>
            <p:ph type="sldNum" sz="quarter" idx="10"/>
          </p:nvPr>
        </p:nvSpPr>
        <p:spPr/>
        <p:txBody>
          <a:bodyPr/>
          <a:lstStyle/>
          <a:p>
            <a:fld id="{5F516E10-C60D-4133-B8F8-6BD272B558EB}" type="slidenum">
              <a:rPr lang="en-US" smtClean="0"/>
              <a:pPr/>
              <a:t>‹#›</a:t>
            </a:fld>
            <a:endParaRPr lang="en-US"/>
          </a:p>
        </p:txBody>
      </p:sp>
      <p:sp>
        <p:nvSpPr>
          <p:cNvPr id="7" name="Footer Placeholder 6"/>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sp>
        <p:nvSpPr>
          <p:cNvPr id="4" name="Slide Number Placeholder 3"/>
          <p:cNvSpPr>
            <a:spLocks noGrp="1"/>
          </p:cNvSpPr>
          <p:nvPr>
            <p:ph type="sldNum" sz="quarter" idx="11"/>
          </p:nvPr>
        </p:nvSpPr>
        <p:spPr/>
        <p:txBody>
          <a:bodyPr/>
          <a:lstStyle/>
          <a:p>
            <a:fld id="{5F516E10-C60D-4133-B8F8-6BD272B558E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2622665" y="1390936"/>
            <a:ext cx="12039600" cy="6076664"/>
          </a:xfrm>
          <a:prstGeom prst="rect">
            <a:avLst/>
          </a:prstGeom>
        </p:spPr>
      </p:pic>
      <p:pic>
        <p:nvPicPr>
          <p:cNvPr id="6" name="Picture 4" descr="http://nssdc.gsfc.nasa.gov/image/planetary/mars/marsglobe3.jpg"/>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0" b="100000" l="0" r="100000">
                        <a14:foregroundMark x1="47426" y1="97647" x2="67941" y2="95221"/>
                        <a14:foregroundMark x1="54632" y1="98603" x2="59044" y2="98603"/>
                      </a14:backgroundRemoval>
                    </a14:imgEffect>
                  </a14:imgLayer>
                </a14:imgProps>
              </a:ext>
              <a:ext uri="{28A0092B-C50C-407E-A947-70E740481C1C}">
                <a14:useLocalDpi xmlns:a14="http://schemas.microsoft.com/office/drawing/2010/main" val="0"/>
              </a:ext>
            </a:extLst>
          </a:blip>
          <a:srcRect r="20109"/>
          <a:stretch/>
        </p:blipFill>
        <p:spPr bwMode="auto">
          <a:xfrm rot="10800000">
            <a:off x="2622665" y="3276600"/>
            <a:ext cx="121754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5">
            <a:extLst>
              <a:ext uri="{BEBA8EAE-BF5A-486C-A8C5-ECC9F3942E4B}">
                <a14:imgProps xmlns:a14="http://schemas.microsoft.com/office/drawing/2010/main">
                  <a14:imgLayer r:embed="rId6">
                    <a14:imgEffect>
                      <a14:backgroundRemoval t="500" b="99500" l="688" r="98875"/>
                    </a14:imgEffect>
                  </a14:imgLayer>
                </a14:imgProps>
              </a:ext>
            </a:extLst>
          </a:blip>
          <a:srcRect r="29474" b="1993"/>
          <a:stretch/>
        </p:blipFill>
        <p:spPr>
          <a:xfrm rot="5400000">
            <a:off x="9488743" y="6299897"/>
            <a:ext cx="1169794" cy="1219200"/>
          </a:xfrm>
          <a:prstGeom prst="rect">
            <a:avLst/>
          </a:prstGeom>
        </p:spPr>
      </p:pic>
    </p:spTree>
    <p:extLst>
      <p:ext uri="{BB962C8B-B14F-4D97-AF65-F5344CB8AC3E}">
        <p14:creationId xmlns:p14="http://schemas.microsoft.com/office/powerpoint/2010/main" val="176189194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print">
            <a:lum/>
          </a:blip>
          <a:srcRect/>
          <a:tile tx="0" ty="0" sx="55000" sy="55000" flip="x" algn="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60" t="9556" r="-260" b="15377"/>
          <a:stretch/>
        </p:blipFill>
        <p:spPr>
          <a:xfrm>
            <a:off x="0" y="0"/>
            <a:ext cx="14695716" cy="8229600"/>
          </a:xfrm>
          <a:prstGeom prst="rect">
            <a:avLst/>
          </a:prstGeom>
        </p:spPr>
      </p:pic>
      <p:grpSp>
        <p:nvGrpSpPr>
          <p:cNvPr id="25" name="Group 24"/>
          <p:cNvGrpSpPr/>
          <p:nvPr userDrawn="1"/>
        </p:nvGrpSpPr>
        <p:grpSpPr>
          <a:xfrm>
            <a:off x="9829803" y="5791200"/>
            <a:ext cx="4294319" cy="1913856"/>
            <a:chOff x="304800" y="6477000"/>
            <a:chExt cx="3484563" cy="1552972"/>
          </a:xfrm>
        </p:grpSpPr>
        <p:sp>
          <p:nvSpPr>
            <p:cNvPr id="17423"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8"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9"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0"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1"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2"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4"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userDrawn="1"/>
        </p:nvGrpSpPr>
        <p:grpSpPr>
          <a:xfrm>
            <a:off x="480376" y="6019802"/>
            <a:ext cx="5691824" cy="1850706"/>
            <a:chOff x="10287000" y="621449"/>
            <a:chExt cx="3475593" cy="1130096"/>
          </a:xfrm>
        </p:grpSpPr>
        <p:grpSp>
          <p:nvGrpSpPr>
            <p:cNvPr id="21" name="Group 20"/>
            <p:cNvGrpSpPr/>
            <p:nvPr userDrawn="1"/>
          </p:nvGrpSpPr>
          <p:grpSpPr>
            <a:xfrm>
              <a:off x="10287000" y="621449"/>
              <a:ext cx="1345723" cy="1130096"/>
              <a:chOff x="6172200" y="384764"/>
              <a:chExt cx="1345723" cy="1130096"/>
            </a:xfrm>
          </p:grpSpPr>
          <p:sp>
            <p:nvSpPr>
              <p:cNvPr id="22" name="Oval 21"/>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3" name="Picture 2" descr="http://upload.wikimedia.org/wikipedia/commons/2/25/Nasa-logo.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72200" y="397260"/>
                <a:ext cx="1345723" cy="1117600"/>
              </a:xfrm>
              <a:prstGeom prst="rect">
                <a:avLst/>
              </a:prstGeom>
              <a:noFill/>
            </p:spPr>
          </p:pic>
        </p:grpSp>
        <p:sp>
          <p:nvSpPr>
            <p:cNvPr id="24" name="TextBox 23"/>
            <p:cNvSpPr txBox="1"/>
            <p:nvPr userDrawn="1"/>
          </p:nvSpPr>
          <p:spPr>
            <a:xfrm>
              <a:off x="11392604" y="825941"/>
              <a:ext cx="2369989" cy="744233"/>
            </a:xfrm>
            <a:prstGeom prst="rect">
              <a:avLst/>
            </a:prstGeom>
            <a:noFill/>
          </p:spPr>
          <p:txBody>
            <a:bodyPr wrap="square" rtlCol="0">
              <a:spAutoFit/>
            </a:bodyPr>
            <a:lstStyle/>
            <a:p>
              <a:pPr algn="ctr"/>
              <a:r>
                <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Marshall Space Flight Center</a:t>
              </a:r>
              <a:endParaRPr lang="en-US" sz="36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341352311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srcRect l="-414" t="34974" r="414" b="8267"/>
          <a:stretch/>
        </p:blipFill>
        <p:spPr>
          <a:xfrm rot="5400000">
            <a:off x="-2781302" y="2705099"/>
            <a:ext cx="8305800" cy="2743204"/>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895600" y="1447802"/>
            <a:ext cx="11567160" cy="60388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a:t>
            </a:fld>
            <a:endParaRPr lang="en-US"/>
          </a:p>
        </p:txBody>
      </p:sp>
      <p:pic>
        <p:nvPicPr>
          <p:cNvPr id="7" name="Picture 6"/>
          <p:cNvPicPr>
            <a:picLocks noChangeAspect="1"/>
          </p:cNvPicPr>
          <p:nvPr userDrawn="1"/>
        </p:nvPicPr>
        <p:blipFill>
          <a:blip r:embed="rId3"/>
          <a:stretch>
            <a:fillRect/>
          </a:stretch>
        </p:blipFill>
        <p:spPr>
          <a:xfrm>
            <a:off x="457200" y="6239870"/>
            <a:ext cx="1828800" cy="182880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24202" y="5288283"/>
            <a:ext cx="11049001" cy="1634490"/>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3124202" y="3488056"/>
            <a:ext cx="11049001" cy="1800224"/>
          </a:xfrm>
        </p:spPr>
        <p:txBody>
          <a:bodyPr anchor="b"/>
          <a:lstStyle>
            <a:lvl1pPr marL="0" indent="0">
              <a:buNone/>
              <a:defRPr sz="2900"/>
            </a:lvl1pPr>
            <a:lvl2pPr marL="653058" indent="0">
              <a:buNone/>
              <a:defRPr sz="2600"/>
            </a:lvl2pPr>
            <a:lvl3pPr marL="1306116" indent="0">
              <a:buNone/>
              <a:defRPr sz="2300"/>
            </a:lvl3pPr>
            <a:lvl4pPr marL="1959175" indent="0">
              <a:buNone/>
              <a:defRPr sz="2000"/>
            </a:lvl4pPr>
            <a:lvl5pPr marL="2612232" indent="0">
              <a:buNone/>
              <a:defRPr sz="2000"/>
            </a:lvl5pPr>
            <a:lvl6pPr marL="3265290" indent="0">
              <a:buNone/>
              <a:defRPr sz="2000"/>
            </a:lvl6pPr>
            <a:lvl7pPr marL="3918347" indent="0">
              <a:buNone/>
              <a:defRPr sz="2000"/>
            </a:lvl7pPr>
            <a:lvl8pPr marL="4571405" indent="0">
              <a:buNone/>
              <a:defRPr sz="2000"/>
            </a:lvl8pPr>
            <a:lvl9pPr marL="5224464" indent="0">
              <a:buNone/>
              <a:defRPr sz="2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p>
            <a:fld id="{5F516E10-C60D-4133-B8F8-6BD272B558EB}" type="slidenum">
              <a:rPr lang="en-US" smtClean="0"/>
              <a:pPr/>
              <a:t>‹#›</a:t>
            </a:fld>
            <a:endParaRPr lang="en-US"/>
          </a:p>
        </p:txBody>
      </p:sp>
      <p:sp>
        <p:nvSpPr>
          <p:cNvPr id="5" name="Footer Placeholder 4"/>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2" name="Group 11"/>
          <p:cNvGrpSpPr/>
          <p:nvPr userDrawn="1"/>
        </p:nvGrpSpPr>
        <p:grpSpPr>
          <a:xfrm>
            <a:off x="61799" y="149377"/>
            <a:ext cx="2401768" cy="1070400"/>
            <a:chOff x="304800" y="6477000"/>
            <a:chExt cx="3484563" cy="1552972"/>
          </a:xfrm>
        </p:grpSpPr>
        <p:sp>
          <p:nvSpPr>
            <p:cNvPr id="13"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userDrawn="1"/>
        </p:nvGrpSpPr>
        <p:grpSpPr>
          <a:xfrm>
            <a:off x="633588" y="6972334"/>
            <a:ext cx="1345723" cy="1126976"/>
            <a:chOff x="6172200" y="384764"/>
            <a:chExt cx="1345723" cy="1126976"/>
          </a:xfrm>
        </p:grpSpPr>
        <p:sp>
          <p:nvSpPr>
            <p:cNvPr id="21" name="Oval 20"/>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2"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819400" y="1438276"/>
            <a:ext cx="5730240" cy="603885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8656320" y="1438276"/>
            <a:ext cx="5730240" cy="603885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5F516E10-C60D-4133-B8F8-6BD272B558EB}" type="slidenum">
              <a:rPr lang="en-US" smtClean="0"/>
              <a:pPr/>
              <a:t>‹#›</a:t>
            </a:fld>
            <a:endParaRPr lang="en-US"/>
          </a:p>
        </p:txBody>
      </p:sp>
      <p:sp>
        <p:nvSpPr>
          <p:cNvPr id="6" name="Footer Placeholder 5"/>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4" name="Group 13"/>
          <p:cNvGrpSpPr/>
          <p:nvPr userDrawn="1"/>
        </p:nvGrpSpPr>
        <p:grpSpPr>
          <a:xfrm>
            <a:off x="61799" y="149377"/>
            <a:ext cx="2401768" cy="1070400"/>
            <a:chOff x="304800" y="6477000"/>
            <a:chExt cx="3484563" cy="1552972"/>
          </a:xfrm>
        </p:grpSpPr>
        <p:sp>
          <p:nvSpPr>
            <p:cNvPr id="15"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userDrawn="1"/>
        </p:nvGrpSpPr>
        <p:grpSpPr>
          <a:xfrm>
            <a:off x="633588" y="6972334"/>
            <a:ext cx="1345723" cy="1126976"/>
            <a:chOff x="6172200" y="384764"/>
            <a:chExt cx="1345723" cy="1126976"/>
          </a:xfrm>
        </p:grpSpPr>
        <p:sp>
          <p:nvSpPr>
            <p:cNvPr id="23" name="Oval 22"/>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4"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p>
            <a:fld id="{5F516E10-C60D-4133-B8F8-6BD272B558EB}" type="slidenum">
              <a:rPr lang="en-US" smtClean="0"/>
              <a:pPr/>
              <a:t>‹#›</a:t>
            </a:fld>
            <a:endParaRPr lang="en-US"/>
          </a:p>
        </p:txBody>
      </p:sp>
      <p:sp>
        <p:nvSpPr>
          <p:cNvPr id="6" name="Footer Placeholder 5"/>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3" name="Group 12"/>
          <p:cNvGrpSpPr/>
          <p:nvPr userDrawn="1"/>
        </p:nvGrpSpPr>
        <p:grpSpPr>
          <a:xfrm>
            <a:off x="61799" y="149377"/>
            <a:ext cx="2401768" cy="1070400"/>
            <a:chOff x="304800" y="6477000"/>
            <a:chExt cx="3484563" cy="1552972"/>
          </a:xfrm>
        </p:grpSpPr>
        <p:sp>
          <p:nvSpPr>
            <p:cNvPr id="14"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userDrawn="1"/>
        </p:nvGrpSpPr>
        <p:grpSpPr>
          <a:xfrm>
            <a:off x="633588" y="6972334"/>
            <a:ext cx="1345723" cy="1126976"/>
            <a:chOff x="6172200" y="384764"/>
            <a:chExt cx="1345723" cy="1126976"/>
          </a:xfrm>
        </p:grpSpPr>
        <p:sp>
          <p:nvSpPr>
            <p:cNvPr id="22" name="Oval 21"/>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3"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6860" y="1447799"/>
            <a:ext cx="5793710" cy="850378"/>
          </a:xfrm>
        </p:spPr>
        <p:txBody>
          <a:bodyPr anchor="b"/>
          <a:lstStyle>
            <a:lvl1pPr marL="0" indent="0">
              <a:buNone/>
              <a:defRPr sz="3400" b="1"/>
            </a:lvl1pPr>
            <a:lvl2pPr marL="653058" indent="0">
              <a:buNone/>
              <a:defRPr sz="2900" b="1"/>
            </a:lvl2pPr>
            <a:lvl3pPr marL="1306116" indent="0">
              <a:buNone/>
              <a:defRPr sz="2600" b="1"/>
            </a:lvl3pPr>
            <a:lvl4pPr marL="1959175" indent="0">
              <a:buNone/>
              <a:defRPr sz="2300" b="1"/>
            </a:lvl4pPr>
            <a:lvl5pPr marL="2612232" indent="0">
              <a:buNone/>
              <a:defRPr sz="2300" b="1"/>
            </a:lvl5pPr>
            <a:lvl6pPr marL="3265290" indent="0">
              <a:buNone/>
              <a:defRPr sz="2300" b="1"/>
            </a:lvl6pPr>
            <a:lvl7pPr marL="3918347" indent="0">
              <a:buNone/>
              <a:defRPr sz="2300" b="1"/>
            </a:lvl7pPr>
            <a:lvl8pPr marL="4571405" indent="0">
              <a:buNone/>
              <a:defRPr sz="2300" b="1"/>
            </a:lvl8pPr>
            <a:lvl9pPr marL="5224464"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2816860" y="2215514"/>
            <a:ext cx="5793710" cy="525208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610600" y="1447799"/>
            <a:ext cx="5795986" cy="850378"/>
          </a:xfrm>
        </p:spPr>
        <p:txBody>
          <a:bodyPr anchor="b"/>
          <a:lstStyle>
            <a:lvl1pPr marL="0" indent="0">
              <a:buNone/>
              <a:defRPr sz="3400" b="1"/>
            </a:lvl1pPr>
            <a:lvl2pPr marL="653058" indent="0">
              <a:buNone/>
              <a:defRPr sz="2900" b="1"/>
            </a:lvl2pPr>
            <a:lvl3pPr marL="1306116" indent="0">
              <a:buNone/>
              <a:defRPr sz="2600" b="1"/>
            </a:lvl3pPr>
            <a:lvl4pPr marL="1959175" indent="0">
              <a:buNone/>
              <a:defRPr sz="2300" b="1"/>
            </a:lvl4pPr>
            <a:lvl5pPr marL="2612232" indent="0">
              <a:buNone/>
              <a:defRPr sz="2300" b="1"/>
            </a:lvl5pPr>
            <a:lvl6pPr marL="3265290" indent="0">
              <a:buNone/>
              <a:defRPr sz="2300" b="1"/>
            </a:lvl6pPr>
            <a:lvl7pPr marL="3918347" indent="0">
              <a:buNone/>
              <a:defRPr sz="2300" b="1"/>
            </a:lvl7pPr>
            <a:lvl8pPr marL="4571405" indent="0">
              <a:buNone/>
              <a:defRPr sz="2300" b="1"/>
            </a:lvl8pPr>
            <a:lvl9pPr marL="522446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8610600" y="2215514"/>
            <a:ext cx="5795986" cy="525208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2819400" y="0"/>
            <a:ext cx="11567160" cy="1371600"/>
          </a:xfrm>
        </p:spPr>
        <p:txBody>
          <a:bodyPr/>
          <a:lstStyle/>
          <a:p>
            <a:r>
              <a:rPr lang="en-US" dirty="0" smtClean="0"/>
              <a:t>Click to edit Master title style</a:t>
            </a:r>
            <a:endParaRPr lang="en-US" dirty="0"/>
          </a:p>
        </p:txBody>
      </p:sp>
      <p:sp>
        <p:nvSpPr>
          <p:cNvPr id="8" name="Slide Number Placeholder 7"/>
          <p:cNvSpPr>
            <a:spLocks noGrp="1"/>
          </p:cNvSpPr>
          <p:nvPr>
            <p:ph type="sldNum" sz="quarter" idx="10"/>
          </p:nvPr>
        </p:nvSpPr>
        <p:spPr/>
        <p:txBody>
          <a:bodyPr/>
          <a:lstStyle/>
          <a:p>
            <a:fld id="{5F516E10-C60D-4133-B8F8-6BD272B558EB}" type="slidenum">
              <a:rPr lang="en-US" smtClean="0"/>
              <a:pPr/>
              <a:t>‹#›</a:t>
            </a:fld>
            <a:endParaRPr lang="en-US"/>
          </a:p>
        </p:txBody>
      </p:sp>
      <p:sp>
        <p:nvSpPr>
          <p:cNvPr id="9" name="Footer Placeholder 8"/>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6" name="Group 15"/>
          <p:cNvGrpSpPr/>
          <p:nvPr userDrawn="1"/>
        </p:nvGrpSpPr>
        <p:grpSpPr>
          <a:xfrm>
            <a:off x="61799" y="149377"/>
            <a:ext cx="2401768" cy="1070400"/>
            <a:chOff x="304800" y="6477000"/>
            <a:chExt cx="3484563" cy="1552972"/>
          </a:xfrm>
        </p:grpSpPr>
        <p:sp>
          <p:nvSpPr>
            <p:cNvPr id="17"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userDrawn="1"/>
        </p:nvGrpSpPr>
        <p:grpSpPr>
          <a:xfrm>
            <a:off x="633588" y="6972334"/>
            <a:ext cx="1345723" cy="1126976"/>
            <a:chOff x="6172200" y="384764"/>
            <a:chExt cx="1345723" cy="1126976"/>
          </a:xfrm>
        </p:grpSpPr>
        <p:sp>
          <p:nvSpPr>
            <p:cNvPr id="25" name="Oval 24"/>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6"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5F516E10-C60D-4133-B8F8-6BD272B558EB}" type="slidenum">
              <a:rPr lang="en-US" smtClean="0"/>
              <a:pPr/>
              <a:t>‹#›</a:t>
            </a:fld>
            <a:endParaRPr lang="en-US"/>
          </a:p>
        </p:txBody>
      </p:sp>
      <p:sp>
        <p:nvSpPr>
          <p:cNvPr id="4" name="Footer Placeholder 3"/>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1" name="Group 10"/>
          <p:cNvGrpSpPr/>
          <p:nvPr userDrawn="1"/>
        </p:nvGrpSpPr>
        <p:grpSpPr>
          <a:xfrm>
            <a:off x="61799" y="149377"/>
            <a:ext cx="2401768" cy="1070400"/>
            <a:chOff x="304800" y="6477000"/>
            <a:chExt cx="3484563" cy="1552972"/>
          </a:xfrm>
        </p:grpSpPr>
        <p:sp>
          <p:nvSpPr>
            <p:cNvPr id="12"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userDrawn="1"/>
        </p:nvGrpSpPr>
        <p:grpSpPr>
          <a:xfrm>
            <a:off x="633588" y="6972334"/>
            <a:ext cx="1345723" cy="1126976"/>
            <a:chOff x="6172200" y="384764"/>
            <a:chExt cx="1345723" cy="1126976"/>
          </a:xfrm>
        </p:grpSpPr>
        <p:sp>
          <p:nvSpPr>
            <p:cNvPr id="20" name="Oval 19"/>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1"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F516E10-C60D-4133-B8F8-6BD272B558EB}" type="slidenum">
              <a:rPr lang="en-US" smtClean="0"/>
              <a:pPr/>
              <a:t>‹#›</a:t>
            </a:fld>
            <a:endParaRPr lang="en-US"/>
          </a:p>
        </p:txBody>
      </p:sp>
      <p:sp>
        <p:nvSpPr>
          <p:cNvPr id="3" name="Footer Placeholder 2"/>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6389" r="58612"/>
          <a:stretch/>
        </p:blipFill>
        <p:spPr>
          <a:xfrm>
            <a:off x="0" y="0"/>
            <a:ext cx="2564366" cy="8229600"/>
          </a:xfrm>
          <a:prstGeom prst="rect">
            <a:avLst/>
          </a:prstGeom>
        </p:spPr>
      </p:pic>
      <p:grpSp>
        <p:nvGrpSpPr>
          <p:cNvPr id="10" name="Group 9"/>
          <p:cNvGrpSpPr/>
          <p:nvPr userDrawn="1"/>
        </p:nvGrpSpPr>
        <p:grpSpPr>
          <a:xfrm>
            <a:off x="61799" y="149377"/>
            <a:ext cx="2401768" cy="1070400"/>
            <a:chOff x="304800" y="6477000"/>
            <a:chExt cx="3484563" cy="1552972"/>
          </a:xfrm>
        </p:grpSpPr>
        <p:sp>
          <p:nvSpPr>
            <p:cNvPr id="11" name="Freeform 15"/>
            <p:cNvSpPr>
              <a:spLocks/>
            </p:cNvSpPr>
            <p:nvPr userDrawn="1"/>
          </p:nvSpPr>
          <p:spPr bwMode="auto">
            <a:xfrm>
              <a:off x="2466579" y="7200503"/>
              <a:ext cx="517922" cy="145256"/>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3254375" y="7430294"/>
              <a:ext cx="534988" cy="599678"/>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999060" y="7430294"/>
              <a:ext cx="754460" cy="599678"/>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304800" y="6477000"/>
              <a:ext cx="1770460" cy="1552972"/>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userDrawn="1"/>
          </p:nvSpPr>
          <p:spPr bwMode="auto">
            <a:xfrm>
              <a:off x="1523603" y="6477000"/>
              <a:ext cx="551656" cy="1552972"/>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304800" y="7245350"/>
              <a:ext cx="2322116" cy="784622"/>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userDrawn="1"/>
          </p:nvSpPr>
          <p:spPr bwMode="auto">
            <a:xfrm>
              <a:off x="2559447" y="7433072"/>
              <a:ext cx="810419" cy="596900"/>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EDAC0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633588" y="6972334"/>
            <a:ext cx="1345723" cy="1126976"/>
            <a:chOff x="6172200" y="384764"/>
            <a:chExt cx="1345723" cy="1126976"/>
          </a:xfrm>
        </p:grpSpPr>
        <p:sp>
          <p:nvSpPr>
            <p:cNvPr id="19" name="Oval 18"/>
            <p:cNvSpPr/>
            <p:nvPr/>
          </p:nvSpPr>
          <p:spPr bwMode="auto">
            <a:xfrm>
              <a:off x="6232525" y="384764"/>
              <a:ext cx="1126976" cy="112697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2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0" name="Picture 2" descr="http://upload.wikimedia.org/wikipedia/commons/2/25/Nasa-logo.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389048"/>
              <a:ext cx="1345723" cy="1117600"/>
            </a:xfrm>
            <a:prstGeom prst="rect">
              <a:avLst/>
            </a:prstGeom>
            <a:noFill/>
          </p:spPr>
        </p:pic>
      </p:gr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without sideba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F516E10-C60D-4133-B8F8-6BD272B558EB}" type="slidenum">
              <a:rPr lang="en-US" smtClean="0"/>
              <a:pPr/>
              <a:t>‹#›</a:t>
            </a:fld>
            <a:endParaRPr lang="en-US"/>
          </a:p>
        </p:txBody>
      </p:sp>
      <p:sp>
        <p:nvSpPr>
          <p:cNvPr id="3" name="Footer Placeholder 2"/>
          <p:cNvSpPr>
            <a:spLocks noGrp="1"/>
          </p:cNvSpPr>
          <p:nvPr>
            <p:ph type="ftr" sz="quarter" idx="11"/>
          </p:nvPr>
        </p:nvSpPr>
        <p:spPr>
          <a:xfrm>
            <a:off x="2819403" y="7627940"/>
            <a:ext cx="5105399" cy="438150"/>
          </a:xfrm>
          <a:prstGeom prst="rect">
            <a:avLst/>
          </a:prstGeom>
        </p:spPr>
        <p:txBody>
          <a:bodyPr lIns="91433" tIns="45716" rIns="91433" bIns="45716"/>
          <a:lstStyle/>
          <a:p>
            <a:r>
              <a:rPr lang="en-US" smtClean="0"/>
              <a:t>Name of the person presenting this slide</a:t>
            </a:r>
            <a:endParaRPr lang="en-US" dirty="0"/>
          </a:p>
        </p:txBody>
      </p:sp>
      <p:pic>
        <p:nvPicPr>
          <p:cNvPr id="4" name="Picture 3" descr="C:\Users\bbagdatli\Desktop\ASDL-Logos\AerospaceSystemsDesignLaboratory-solid-\AerospaceSystemsDesignLaboratory-solid-2line-124\AerospaceSystemsDesignLaboratory-solid-2lines-124.emf"/>
          <p:cNvPicPr>
            <a:picLocks noChangeAspect="1" noChangeArrowheads="1"/>
          </p:cNvPicPr>
          <p:nvPr userDrawn="1"/>
        </p:nvPicPr>
        <p:blipFill>
          <a:blip r:embed="rId2" cstate="print"/>
          <a:srcRect/>
          <a:stretch>
            <a:fillRect/>
          </a:stretch>
        </p:blipFill>
        <p:spPr bwMode="auto">
          <a:xfrm>
            <a:off x="9590400" y="7533600"/>
            <a:ext cx="5040000" cy="696000"/>
          </a:xfrm>
          <a:prstGeom prst="rect">
            <a:avLst/>
          </a:prstGeom>
          <a:noFill/>
        </p:spPr>
      </p:pic>
      <p:cxnSp>
        <p:nvCxnSpPr>
          <p:cNvPr id="5" name="Straight Connector 2"/>
          <p:cNvCxnSpPr>
            <a:cxnSpLocks noChangeShapeType="1"/>
          </p:cNvCxnSpPr>
          <p:nvPr userDrawn="1"/>
        </p:nvCxnSpPr>
        <p:spPr bwMode="auto">
          <a:xfrm>
            <a:off x="0" y="1371600"/>
            <a:ext cx="14630400" cy="0"/>
          </a:xfrm>
          <a:prstGeom prst="line">
            <a:avLst/>
          </a:prstGeom>
          <a:noFill/>
          <a:ln w="31750" algn="ctr">
            <a:solidFill>
              <a:srgbClr val="F0AF13"/>
            </a:solidFill>
            <a:round/>
            <a:headEnd/>
            <a:tailEnd/>
          </a:ln>
        </p:spPr>
      </p:cxn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73000">
              <a:srgbClr val="002C56"/>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19400" y="0"/>
            <a:ext cx="11567160" cy="1371600"/>
          </a:xfrm>
          <a:prstGeom prst="rect">
            <a:avLst/>
          </a:prstGeom>
          <a:noFill/>
          <a:ln w="9525">
            <a:noFill/>
            <a:miter lim="800000"/>
            <a:headEnd/>
            <a:tailEnd/>
          </a:ln>
          <a:effectLst>
            <a:outerShdw dist="17961" dir="2700000" algn="ctr" rotWithShape="0">
              <a:schemeClr val="bg1"/>
            </a:outerShdw>
          </a:effectLst>
        </p:spPr>
        <p:txBody>
          <a:bodyPr vert="horz" wrap="square" lIns="130610" tIns="65306" rIns="130610" bIns="6530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819400" y="1438276"/>
            <a:ext cx="11567160" cy="603885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1028" name="Straight Connector 2"/>
          <p:cNvCxnSpPr>
            <a:cxnSpLocks noChangeShapeType="1"/>
          </p:cNvCxnSpPr>
          <p:nvPr userDrawn="1"/>
        </p:nvCxnSpPr>
        <p:spPr bwMode="auto">
          <a:xfrm>
            <a:off x="0" y="1371600"/>
            <a:ext cx="14630400" cy="0"/>
          </a:xfrm>
          <a:prstGeom prst="line">
            <a:avLst/>
          </a:prstGeom>
          <a:noFill/>
          <a:ln w="31750" algn="ctr">
            <a:solidFill>
              <a:srgbClr val="F0AF13"/>
            </a:solidFill>
            <a:round/>
            <a:headEnd/>
            <a:tailEnd/>
          </a:ln>
        </p:spPr>
      </p:cxnSp>
      <p:pic>
        <p:nvPicPr>
          <p:cNvPr id="9" name="Picture 8" descr="Picture4.png"/>
          <p:cNvPicPr>
            <a:picLocks noChangeAspect="1"/>
          </p:cNvPicPr>
          <p:nvPr userDrawn="1"/>
        </p:nvPicPr>
        <p:blipFill>
          <a:blip r:embed="rId15" cstate="print"/>
          <a:stretch>
            <a:fillRect/>
          </a:stretch>
        </p:blipFill>
        <p:spPr>
          <a:xfrm>
            <a:off x="2" y="0"/>
            <a:ext cx="2612898" cy="8229600"/>
          </a:xfrm>
          <a:prstGeom prst="rect">
            <a:avLst/>
          </a:prstGeom>
        </p:spPr>
      </p:pic>
      <p:sp>
        <p:nvSpPr>
          <p:cNvPr id="19" name="Rectangle 18"/>
          <p:cNvSpPr/>
          <p:nvPr userDrawn="1"/>
        </p:nvSpPr>
        <p:spPr bwMode="auto">
          <a:xfrm>
            <a:off x="0" y="0"/>
            <a:ext cx="2590800" cy="8229600"/>
          </a:xfrm>
          <a:prstGeom prst="rect">
            <a:avLst/>
          </a:prstGeom>
          <a:gradFill flip="none" rotWithShape="1">
            <a:gsLst>
              <a:gs pos="63000">
                <a:schemeClr val="tx1">
                  <a:alpha val="0"/>
                </a:schemeClr>
              </a:gs>
              <a:gs pos="93000">
                <a:srgbClr val="002060">
                  <a:alpha val="66000"/>
                </a:srgbClr>
              </a:gs>
            </a:gsLst>
            <a:lin ang="5400000" scaled="1"/>
            <a:tileRect/>
          </a:gradFill>
          <a:ln w="9525" cap="flat" cmpd="sng" algn="ctr">
            <a:noFill/>
            <a:prstDash val="solid"/>
            <a:round/>
            <a:headEnd type="none" w="med" len="med"/>
            <a:tailEnd type="none" w="med" len="med"/>
          </a:ln>
          <a:effectLst/>
        </p:spPr>
        <p:txBody>
          <a:bodyPr lIns="130610" tIns="65306" rIns="130610" bIns="65306"/>
          <a:lstStyle/>
          <a:p>
            <a:pPr>
              <a:defRPr/>
            </a:pPr>
            <a:endParaRPr lang="en-US"/>
          </a:p>
        </p:txBody>
      </p:sp>
      <p:grpSp>
        <p:nvGrpSpPr>
          <p:cNvPr id="20" name="Group 19"/>
          <p:cNvGrpSpPr/>
          <p:nvPr userDrawn="1"/>
        </p:nvGrpSpPr>
        <p:grpSpPr>
          <a:xfrm>
            <a:off x="103743" y="102509"/>
            <a:ext cx="2334658" cy="1040491"/>
            <a:chOff x="152400" y="7010400"/>
            <a:chExt cx="2334657" cy="1040491"/>
          </a:xfrm>
        </p:grpSpPr>
        <p:sp>
          <p:nvSpPr>
            <p:cNvPr id="11" name="Freeform 15"/>
            <p:cNvSpPr>
              <a:spLocks/>
            </p:cNvSpPr>
            <p:nvPr userDrawn="1"/>
          </p:nvSpPr>
          <p:spPr bwMode="auto">
            <a:xfrm>
              <a:off x="1600792" y="7495147"/>
              <a:ext cx="347008" cy="97321"/>
            </a:xfrm>
            <a:custGeom>
              <a:avLst/>
              <a:gdLst/>
              <a:ahLst/>
              <a:cxnLst>
                <a:cxn ang="0">
                  <a:pos x="0" y="0"/>
                </a:cxn>
                <a:cxn ang="0">
                  <a:pos x="184" y="0"/>
                </a:cxn>
                <a:cxn ang="0">
                  <a:pos x="26" y="55"/>
                </a:cxn>
                <a:cxn ang="0">
                  <a:pos x="50" y="25"/>
                </a:cxn>
                <a:cxn ang="0">
                  <a:pos x="0" y="0"/>
                </a:cxn>
              </a:cxnLst>
              <a:rect l="0" t="0" r="r" b="b"/>
              <a:pathLst>
                <a:path w="184" h="55">
                  <a:moveTo>
                    <a:pt x="0" y="0"/>
                  </a:moveTo>
                  <a:lnTo>
                    <a:pt x="184" y="0"/>
                  </a:lnTo>
                  <a:lnTo>
                    <a:pt x="26" y="55"/>
                  </a:lnTo>
                  <a:lnTo>
                    <a:pt x="50" y="25"/>
                  </a:lnTo>
                  <a:lnTo>
                    <a:pt x="0" y="0"/>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2128615" y="7649107"/>
              <a:ext cx="358442" cy="401784"/>
            </a:xfrm>
            <a:custGeom>
              <a:avLst/>
              <a:gdLst/>
              <a:ahLst/>
              <a:cxnLst>
                <a:cxn ang="0">
                  <a:pos x="0" y="227"/>
                </a:cxn>
                <a:cxn ang="0">
                  <a:pos x="124" y="0"/>
                </a:cxn>
                <a:cxn ang="0">
                  <a:pos x="174" y="0"/>
                </a:cxn>
                <a:cxn ang="0">
                  <a:pos x="73" y="186"/>
                </a:cxn>
                <a:cxn ang="0">
                  <a:pos x="190" y="186"/>
                </a:cxn>
                <a:cxn ang="0">
                  <a:pos x="167" y="227"/>
                </a:cxn>
                <a:cxn ang="0">
                  <a:pos x="0" y="227"/>
                </a:cxn>
              </a:cxnLst>
              <a:rect l="0" t="0" r="r" b="b"/>
              <a:pathLst>
                <a:path w="190" h="227">
                  <a:moveTo>
                    <a:pt x="0" y="227"/>
                  </a:moveTo>
                  <a:lnTo>
                    <a:pt x="124" y="0"/>
                  </a:lnTo>
                  <a:lnTo>
                    <a:pt x="174" y="0"/>
                  </a:lnTo>
                  <a:lnTo>
                    <a:pt x="73" y="186"/>
                  </a:lnTo>
                  <a:lnTo>
                    <a:pt x="190" y="186"/>
                  </a:lnTo>
                  <a:lnTo>
                    <a:pt x="167" y="227"/>
                  </a:lnTo>
                  <a:lnTo>
                    <a:pt x="0" y="227"/>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287554" y="7649107"/>
              <a:ext cx="505488" cy="401784"/>
            </a:xfrm>
            <a:custGeom>
              <a:avLst/>
              <a:gdLst/>
              <a:ahLst/>
              <a:cxnLst>
                <a:cxn ang="0">
                  <a:pos x="22" y="186"/>
                </a:cxn>
                <a:cxn ang="0">
                  <a:pos x="102" y="186"/>
                </a:cxn>
                <a:cxn ang="0">
                  <a:pos x="125" y="150"/>
                </a:cxn>
                <a:cxn ang="0">
                  <a:pos x="92" y="101"/>
                </a:cxn>
                <a:cxn ang="0">
                  <a:pos x="177" y="0"/>
                </a:cxn>
                <a:cxn ang="0">
                  <a:pos x="268" y="0"/>
                </a:cxn>
                <a:cxn ang="0">
                  <a:pos x="246" y="41"/>
                </a:cxn>
                <a:cxn ang="0">
                  <a:pos x="170" y="40"/>
                </a:cxn>
                <a:cxn ang="0">
                  <a:pos x="142" y="72"/>
                </a:cxn>
                <a:cxn ang="0">
                  <a:pos x="162" y="104"/>
                </a:cxn>
                <a:cxn ang="0">
                  <a:pos x="180" y="128"/>
                </a:cxn>
                <a:cxn ang="0">
                  <a:pos x="99" y="227"/>
                </a:cxn>
                <a:cxn ang="0">
                  <a:pos x="0" y="227"/>
                </a:cxn>
                <a:cxn ang="0">
                  <a:pos x="22" y="186"/>
                </a:cxn>
              </a:cxnLst>
              <a:rect l="0" t="0" r="r" b="b"/>
              <a:pathLst>
                <a:path w="268" h="227">
                  <a:moveTo>
                    <a:pt x="22" y="186"/>
                  </a:moveTo>
                  <a:lnTo>
                    <a:pt x="102" y="186"/>
                  </a:lnTo>
                  <a:cubicBezTo>
                    <a:pt x="125" y="186"/>
                    <a:pt x="138" y="168"/>
                    <a:pt x="125" y="150"/>
                  </a:cubicBezTo>
                  <a:lnTo>
                    <a:pt x="92" y="101"/>
                  </a:lnTo>
                  <a:cubicBezTo>
                    <a:pt x="60" y="55"/>
                    <a:pt x="130" y="0"/>
                    <a:pt x="177" y="0"/>
                  </a:cubicBezTo>
                  <a:lnTo>
                    <a:pt x="268" y="0"/>
                  </a:lnTo>
                  <a:lnTo>
                    <a:pt x="246" y="41"/>
                  </a:lnTo>
                  <a:lnTo>
                    <a:pt x="170" y="40"/>
                  </a:lnTo>
                  <a:cubicBezTo>
                    <a:pt x="157" y="40"/>
                    <a:pt x="137" y="51"/>
                    <a:pt x="142" y="72"/>
                  </a:cubicBezTo>
                  <a:cubicBezTo>
                    <a:pt x="145" y="82"/>
                    <a:pt x="155" y="97"/>
                    <a:pt x="162" y="104"/>
                  </a:cubicBezTo>
                  <a:cubicBezTo>
                    <a:pt x="169" y="115"/>
                    <a:pt x="173" y="117"/>
                    <a:pt x="180" y="128"/>
                  </a:cubicBezTo>
                  <a:cubicBezTo>
                    <a:pt x="210" y="168"/>
                    <a:pt x="147" y="227"/>
                    <a:pt x="99" y="227"/>
                  </a:cubicBezTo>
                  <a:lnTo>
                    <a:pt x="0" y="227"/>
                  </a:lnTo>
                  <a:lnTo>
                    <a:pt x="22" y="186"/>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52400" y="7010400"/>
              <a:ext cx="1186208" cy="1040491"/>
            </a:xfrm>
            <a:custGeom>
              <a:avLst/>
              <a:gdLst/>
              <a:ahLst/>
              <a:cxnLst>
                <a:cxn ang="0">
                  <a:pos x="629" y="0"/>
                </a:cxn>
                <a:cxn ang="0">
                  <a:pos x="230" y="466"/>
                </a:cxn>
                <a:cxn ang="0">
                  <a:pos x="0" y="588"/>
                </a:cxn>
                <a:cxn ang="0">
                  <a:pos x="626" y="0"/>
                </a:cxn>
                <a:cxn ang="0">
                  <a:pos x="629" y="0"/>
                </a:cxn>
              </a:cxnLst>
              <a:rect l="0" t="0" r="r" b="b"/>
              <a:pathLst>
                <a:path w="629" h="588">
                  <a:moveTo>
                    <a:pt x="629" y="0"/>
                  </a:moveTo>
                  <a:lnTo>
                    <a:pt x="230" y="466"/>
                  </a:lnTo>
                  <a:lnTo>
                    <a:pt x="0" y="588"/>
                  </a:lnTo>
                  <a:lnTo>
                    <a:pt x="626" y="0"/>
                  </a:lnTo>
                  <a:lnTo>
                    <a:pt x="629" y="0"/>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userDrawn="1"/>
          </p:nvSpPr>
          <p:spPr bwMode="auto">
            <a:xfrm>
              <a:off x="968998" y="7010400"/>
              <a:ext cx="369609" cy="1040491"/>
            </a:xfrm>
            <a:custGeom>
              <a:avLst/>
              <a:gdLst/>
              <a:ahLst/>
              <a:cxnLst>
                <a:cxn ang="0">
                  <a:pos x="196" y="0"/>
                </a:cxn>
                <a:cxn ang="0">
                  <a:pos x="137" y="588"/>
                </a:cxn>
                <a:cxn ang="0">
                  <a:pos x="0" y="588"/>
                </a:cxn>
                <a:cxn ang="0">
                  <a:pos x="196" y="0"/>
                </a:cxn>
              </a:cxnLst>
              <a:rect l="0" t="0" r="r" b="b"/>
              <a:pathLst>
                <a:path w="196" h="588">
                  <a:moveTo>
                    <a:pt x="196" y="0"/>
                  </a:moveTo>
                  <a:lnTo>
                    <a:pt x="137" y="588"/>
                  </a:lnTo>
                  <a:lnTo>
                    <a:pt x="0" y="588"/>
                  </a:lnTo>
                  <a:lnTo>
                    <a:pt x="196" y="0"/>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52400" y="7525194"/>
              <a:ext cx="1555818" cy="525697"/>
            </a:xfrm>
            <a:custGeom>
              <a:avLst/>
              <a:gdLst/>
              <a:ahLst/>
              <a:cxnLst>
                <a:cxn ang="0">
                  <a:pos x="822" y="19"/>
                </a:cxn>
                <a:cxn ang="0">
                  <a:pos x="822" y="19"/>
                </a:cxn>
                <a:cxn ang="0">
                  <a:pos x="825" y="0"/>
                </a:cxn>
                <a:cxn ang="0">
                  <a:pos x="0" y="297"/>
                </a:cxn>
                <a:cxn ang="0">
                  <a:pos x="114" y="297"/>
                </a:cxn>
                <a:cxn ang="0">
                  <a:pos x="822" y="19"/>
                </a:cxn>
              </a:cxnLst>
              <a:rect l="0" t="0" r="r" b="b"/>
              <a:pathLst>
                <a:path w="825" h="297">
                  <a:moveTo>
                    <a:pt x="822" y="19"/>
                  </a:moveTo>
                  <a:cubicBezTo>
                    <a:pt x="822" y="19"/>
                    <a:pt x="822" y="19"/>
                    <a:pt x="822" y="19"/>
                  </a:cubicBezTo>
                  <a:cubicBezTo>
                    <a:pt x="822" y="12"/>
                    <a:pt x="825" y="7"/>
                    <a:pt x="825" y="0"/>
                  </a:cubicBezTo>
                  <a:cubicBezTo>
                    <a:pt x="521" y="27"/>
                    <a:pt x="259" y="145"/>
                    <a:pt x="0" y="297"/>
                  </a:cubicBezTo>
                  <a:lnTo>
                    <a:pt x="114" y="297"/>
                  </a:lnTo>
                  <a:cubicBezTo>
                    <a:pt x="351" y="154"/>
                    <a:pt x="551" y="43"/>
                    <a:pt x="822" y="19"/>
                  </a:cubicBez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userDrawn="1"/>
          </p:nvSpPr>
          <p:spPr bwMode="auto">
            <a:xfrm>
              <a:off x="1663013" y="7650968"/>
              <a:ext cx="542981" cy="399923"/>
            </a:xfrm>
            <a:custGeom>
              <a:avLst/>
              <a:gdLst/>
              <a:ahLst/>
              <a:cxnLst>
                <a:cxn ang="0">
                  <a:pos x="74" y="185"/>
                </a:cxn>
                <a:cxn ang="0">
                  <a:pos x="102" y="185"/>
                </a:cxn>
                <a:cxn ang="0">
                  <a:pos x="169" y="168"/>
                </a:cxn>
                <a:cxn ang="0">
                  <a:pos x="218" y="112"/>
                </a:cxn>
                <a:cxn ang="0">
                  <a:pos x="230" y="57"/>
                </a:cxn>
                <a:cxn ang="0">
                  <a:pos x="181" y="41"/>
                </a:cxn>
                <a:cxn ang="0">
                  <a:pos x="153" y="41"/>
                </a:cxn>
                <a:cxn ang="0">
                  <a:pos x="74" y="185"/>
                </a:cxn>
                <a:cxn ang="0">
                  <a:pos x="0" y="226"/>
                </a:cxn>
                <a:cxn ang="0">
                  <a:pos x="124" y="0"/>
                </a:cxn>
                <a:cxn ang="0">
                  <a:pos x="189" y="0"/>
                </a:cxn>
                <a:cxn ang="0">
                  <a:pos x="247" y="5"/>
                </a:cxn>
                <a:cxn ang="0">
                  <a:pos x="276" y="22"/>
                </a:cxn>
                <a:cxn ang="0">
                  <a:pos x="287" y="60"/>
                </a:cxn>
                <a:cxn ang="0">
                  <a:pos x="269" y="113"/>
                </a:cxn>
                <a:cxn ang="0">
                  <a:pos x="228" y="167"/>
                </a:cxn>
                <a:cxn ang="0">
                  <a:pos x="174" y="205"/>
                </a:cxn>
                <a:cxn ang="0">
                  <a:pos x="130" y="221"/>
                </a:cxn>
                <a:cxn ang="0">
                  <a:pos x="69" y="226"/>
                </a:cxn>
                <a:cxn ang="0">
                  <a:pos x="51" y="226"/>
                </a:cxn>
                <a:cxn ang="0">
                  <a:pos x="0" y="226"/>
                </a:cxn>
              </a:cxnLst>
              <a:rect l="0" t="0" r="r" b="b"/>
              <a:pathLst>
                <a:path w="288" h="226">
                  <a:moveTo>
                    <a:pt x="74" y="185"/>
                  </a:moveTo>
                  <a:lnTo>
                    <a:pt x="102" y="185"/>
                  </a:lnTo>
                  <a:cubicBezTo>
                    <a:pt x="128" y="185"/>
                    <a:pt x="151" y="179"/>
                    <a:pt x="169" y="168"/>
                  </a:cubicBezTo>
                  <a:cubicBezTo>
                    <a:pt x="188" y="156"/>
                    <a:pt x="204" y="138"/>
                    <a:pt x="218" y="112"/>
                  </a:cubicBezTo>
                  <a:cubicBezTo>
                    <a:pt x="231" y="87"/>
                    <a:pt x="235" y="69"/>
                    <a:pt x="230" y="57"/>
                  </a:cubicBezTo>
                  <a:cubicBezTo>
                    <a:pt x="224" y="47"/>
                    <a:pt x="207" y="41"/>
                    <a:pt x="181" y="41"/>
                  </a:cubicBezTo>
                  <a:lnTo>
                    <a:pt x="153" y="41"/>
                  </a:lnTo>
                  <a:lnTo>
                    <a:pt x="74" y="185"/>
                  </a:lnTo>
                  <a:close/>
                  <a:moveTo>
                    <a:pt x="0" y="226"/>
                  </a:moveTo>
                  <a:lnTo>
                    <a:pt x="124" y="0"/>
                  </a:lnTo>
                  <a:lnTo>
                    <a:pt x="189" y="0"/>
                  </a:lnTo>
                  <a:cubicBezTo>
                    <a:pt x="215" y="0"/>
                    <a:pt x="234" y="2"/>
                    <a:pt x="247" y="5"/>
                  </a:cubicBezTo>
                  <a:cubicBezTo>
                    <a:pt x="259" y="9"/>
                    <a:pt x="269" y="14"/>
                    <a:pt x="276" y="22"/>
                  </a:cubicBezTo>
                  <a:cubicBezTo>
                    <a:pt x="285" y="32"/>
                    <a:pt x="288" y="45"/>
                    <a:pt x="287" y="60"/>
                  </a:cubicBezTo>
                  <a:cubicBezTo>
                    <a:pt x="286" y="75"/>
                    <a:pt x="280" y="93"/>
                    <a:pt x="269" y="113"/>
                  </a:cubicBezTo>
                  <a:cubicBezTo>
                    <a:pt x="259" y="133"/>
                    <a:pt x="245" y="151"/>
                    <a:pt x="228" y="167"/>
                  </a:cubicBezTo>
                  <a:cubicBezTo>
                    <a:pt x="213" y="182"/>
                    <a:pt x="194" y="195"/>
                    <a:pt x="174" y="205"/>
                  </a:cubicBezTo>
                  <a:cubicBezTo>
                    <a:pt x="159" y="213"/>
                    <a:pt x="144" y="218"/>
                    <a:pt x="130" y="221"/>
                  </a:cubicBezTo>
                  <a:cubicBezTo>
                    <a:pt x="115" y="224"/>
                    <a:pt x="95" y="226"/>
                    <a:pt x="69" y="226"/>
                  </a:cubicBezTo>
                  <a:lnTo>
                    <a:pt x="51" y="226"/>
                  </a:lnTo>
                  <a:lnTo>
                    <a:pt x="0" y="226"/>
                  </a:lnTo>
                  <a:close/>
                </a:path>
              </a:pathLst>
            </a:custGeom>
            <a:solidFill>
              <a:srgbClr val="08284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Slide Number Placeholder 21"/>
          <p:cNvSpPr>
            <a:spLocks noGrp="1"/>
          </p:cNvSpPr>
          <p:nvPr>
            <p:ph type="sldNum" sz="quarter" idx="4"/>
          </p:nvPr>
        </p:nvSpPr>
        <p:spPr>
          <a:xfrm>
            <a:off x="8305802" y="7620002"/>
            <a:ext cx="609601" cy="438150"/>
          </a:xfrm>
          <a:prstGeom prst="rect">
            <a:avLst/>
          </a:prstGeom>
        </p:spPr>
        <p:txBody>
          <a:bodyPr vert="horz" lIns="91433" tIns="45716" rIns="91433" bIns="45716" rtlCol="0" anchor="ctr"/>
          <a:lstStyle>
            <a:lvl1pPr algn="ctr">
              <a:defRPr sz="2000">
                <a:solidFill>
                  <a:schemeClr val="tx1">
                    <a:tint val="75000"/>
                  </a:schemeClr>
                </a:solidFill>
              </a:defRPr>
            </a:lvl1pPr>
          </a:lstStyle>
          <a:p>
            <a:fld id="{5F516E10-C60D-4133-B8F8-6BD272B558EB}"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44" r:id="rId5"/>
    <p:sldLayoutId id="2147483736" r:id="rId6"/>
    <p:sldLayoutId id="2147483737" r:id="rId7"/>
    <p:sldLayoutId id="2147483738" r:id="rId8"/>
    <p:sldLayoutId id="2147483745" r:id="rId9"/>
    <p:sldLayoutId id="2147483746" r:id="rId10"/>
    <p:sldLayoutId id="2147483740" r:id="rId11"/>
    <p:sldLayoutId id="2147483747" r:id="rId12"/>
    <p:sldLayoutId id="2147483748" r:id="rId13"/>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4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5pPr>
      <a:lvl6pPr marL="653058" algn="l" rtl="0" fontAlgn="base">
        <a:spcBef>
          <a:spcPct val="0"/>
        </a:spcBef>
        <a:spcAft>
          <a:spcPct val="0"/>
        </a:spcAft>
        <a:defRPr sz="4600" b="1">
          <a:solidFill>
            <a:schemeClr val="tx1"/>
          </a:solidFill>
          <a:latin typeface="Arial" charset="0"/>
        </a:defRPr>
      </a:lvl6pPr>
      <a:lvl7pPr marL="1306116" algn="l" rtl="0" fontAlgn="base">
        <a:spcBef>
          <a:spcPct val="0"/>
        </a:spcBef>
        <a:spcAft>
          <a:spcPct val="0"/>
        </a:spcAft>
        <a:defRPr sz="4600" b="1">
          <a:solidFill>
            <a:schemeClr val="tx1"/>
          </a:solidFill>
          <a:latin typeface="Arial" charset="0"/>
        </a:defRPr>
      </a:lvl7pPr>
      <a:lvl8pPr marL="1959175" algn="l" rtl="0" fontAlgn="base">
        <a:spcBef>
          <a:spcPct val="0"/>
        </a:spcBef>
        <a:spcAft>
          <a:spcPct val="0"/>
        </a:spcAft>
        <a:defRPr sz="4600" b="1">
          <a:solidFill>
            <a:schemeClr val="tx1"/>
          </a:solidFill>
          <a:latin typeface="Arial" charset="0"/>
        </a:defRPr>
      </a:lvl8pPr>
      <a:lvl9pPr marL="2612232" algn="l" rtl="0" fontAlgn="base">
        <a:spcBef>
          <a:spcPct val="0"/>
        </a:spcBef>
        <a:spcAft>
          <a:spcPct val="0"/>
        </a:spcAft>
        <a:defRPr sz="4600" b="1">
          <a:solidFill>
            <a:schemeClr val="tx1"/>
          </a:solidFill>
          <a:latin typeface="Arial" charset="0"/>
        </a:defRPr>
      </a:lvl9pPr>
    </p:titleStyle>
    <p:bodyStyle>
      <a:lvl1pPr marL="489794" indent="-4897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220" indent="-408162"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644" indent="-326528"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704" indent="-326528"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760" indent="-326528"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1818" indent="-326528" algn="l" rtl="0" fontAlgn="base">
        <a:spcBef>
          <a:spcPct val="20000"/>
        </a:spcBef>
        <a:spcAft>
          <a:spcPct val="0"/>
        </a:spcAft>
        <a:buClr>
          <a:schemeClr val="accent1"/>
        </a:buClr>
        <a:buChar char="»"/>
        <a:defRPr sz="2900">
          <a:solidFill>
            <a:schemeClr val="bg1"/>
          </a:solidFill>
          <a:latin typeface="+mn-lt"/>
        </a:defRPr>
      </a:lvl6pPr>
      <a:lvl7pPr marL="4244876" indent="-326528" algn="l" rtl="0" fontAlgn="base">
        <a:spcBef>
          <a:spcPct val="20000"/>
        </a:spcBef>
        <a:spcAft>
          <a:spcPct val="0"/>
        </a:spcAft>
        <a:buClr>
          <a:schemeClr val="accent1"/>
        </a:buClr>
        <a:buChar char="»"/>
        <a:defRPr sz="2900">
          <a:solidFill>
            <a:schemeClr val="bg1"/>
          </a:solidFill>
          <a:latin typeface="+mn-lt"/>
        </a:defRPr>
      </a:lvl7pPr>
      <a:lvl8pPr marL="4897936" indent="-326528" algn="l" rtl="0" fontAlgn="base">
        <a:spcBef>
          <a:spcPct val="20000"/>
        </a:spcBef>
        <a:spcAft>
          <a:spcPct val="0"/>
        </a:spcAft>
        <a:buClr>
          <a:schemeClr val="accent1"/>
        </a:buClr>
        <a:buChar char="»"/>
        <a:defRPr sz="2900">
          <a:solidFill>
            <a:schemeClr val="bg1"/>
          </a:solidFill>
          <a:latin typeface="+mn-lt"/>
        </a:defRPr>
      </a:lvl8pPr>
      <a:lvl9pPr marL="5550992" indent="-326528" algn="l" rtl="0" fontAlgn="base">
        <a:spcBef>
          <a:spcPct val="20000"/>
        </a:spcBef>
        <a:spcAft>
          <a:spcPct val="0"/>
        </a:spcAft>
        <a:buClr>
          <a:schemeClr val="accent1"/>
        </a:buClr>
        <a:buChar char="»"/>
        <a:defRPr sz="2900">
          <a:solidFill>
            <a:schemeClr val="bg1"/>
          </a:solidFill>
          <a:latin typeface="+mn-lt"/>
        </a:defRPr>
      </a:lvl9pPr>
    </p:bodyStyle>
    <p:otherStyle>
      <a:defPPr>
        <a:defRPr lang="en-US"/>
      </a:defPPr>
      <a:lvl1pPr marL="0" algn="l" defTabSz="1306116" rtl="0" eaLnBrk="1" latinLnBrk="0" hangingPunct="1">
        <a:defRPr sz="2600" kern="1200">
          <a:solidFill>
            <a:schemeClr val="tx1"/>
          </a:solidFill>
          <a:latin typeface="+mn-lt"/>
          <a:ea typeface="+mn-ea"/>
          <a:cs typeface="+mn-cs"/>
        </a:defRPr>
      </a:lvl1pPr>
      <a:lvl2pPr marL="653058" algn="l" defTabSz="1306116" rtl="0" eaLnBrk="1" latinLnBrk="0" hangingPunct="1">
        <a:defRPr sz="2600" kern="1200">
          <a:solidFill>
            <a:schemeClr val="tx1"/>
          </a:solidFill>
          <a:latin typeface="+mn-lt"/>
          <a:ea typeface="+mn-ea"/>
          <a:cs typeface="+mn-cs"/>
        </a:defRPr>
      </a:lvl2pPr>
      <a:lvl3pPr marL="1306116" algn="l" defTabSz="1306116" rtl="0" eaLnBrk="1" latinLnBrk="0" hangingPunct="1">
        <a:defRPr sz="2600" kern="1200">
          <a:solidFill>
            <a:schemeClr val="tx1"/>
          </a:solidFill>
          <a:latin typeface="+mn-lt"/>
          <a:ea typeface="+mn-ea"/>
          <a:cs typeface="+mn-cs"/>
        </a:defRPr>
      </a:lvl3pPr>
      <a:lvl4pPr marL="1959175" algn="l" defTabSz="1306116" rtl="0" eaLnBrk="1" latinLnBrk="0" hangingPunct="1">
        <a:defRPr sz="2600" kern="1200">
          <a:solidFill>
            <a:schemeClr val="tx1"/>
          </a:solidFill>
          <a:latin typeface="+mn-lt"/>
          <a:ea typeface="+mn-ea"/>
          <a:cs typeface="+mn-cs"/>
        </a:defRPr>
      </a:lvl4pPr>
      <a:lvl5pPr marL="2612232" algn="l" defTabSz="1306116" rtl="0" eaLnBrk="1" latinLnBrk="0" hangingPunct="1">
        <a:defRPr sz="2600" kern="1200">
          <a:solidFill>
            <a:schemeClr val="tx1"/>
          </a:solidFill>
          <a:latin typeface="+mn-lt"/>
          <a:ea typeface="+mn-ea"/>
          <a:cs typeface="+mn-cs"/>
        </a:defRPr>
      </a:lvl5pPr>
      <a:lvl6pPr marL="3265290" algn="l" defTabSz="1306116" rtl="0" eaLnBrk="1" latinLnBrk="0" hangingPunct="1">
        <a:defRPr sz="2600" kern="1200">
          <a:solidFill>
            <a:schemeClr val="tx1"/>
          </a:solidFill>
          <a:latin typeface="+mn-lt"/>
          <a:ea typeface="+mn-ea"/>
          <a:cs typeface="+mn-cs"/>
        </a:defRPr>
      </a:lvl6pPr>
      <a:lvl7pPr marL="3918347" algn="l" defTabSz="1306116" rtl="0" eaLnBrk="1" latinLnBrk="0" hangingPunct="1">
        <a:defRPr sz="2600" kern="1200">
          <a:solidFill>
            <a:schemeClr val="tx1"/>
          </a:solidFill>
          <a:latin typeface="+mn-lt"/>
          <a:ea typeface="+mn-ea"/>
          <a:cs typeface="+mn-cs"/>
        </a:defRPr>
      </a:lvl7pPr>
      <a:lvl8pPr marL="4571405" algn="l" defTabSz="1306116" rtl="0" eaLnBrk="1" latinLnBrk="0" hangingPunct="1">
        <a:defRPr sz="2600" kern="1200">
          <a:solidFill>
            <a:schemeClr val="tx1"/>
          </a:solidFill>
          <a:latin typeface="+mn-lt"/>
          <a:ea typeface="+mn-ea"/>
          <a:cs typeface="+mn-cs"/>
        </a:defRPr>
      </a:lvl8pPr>
      <a:lvl9pPr marL="5224464" algn="l" defTabSz="130611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29.gif"/><Relationship Id="rId12" Type="http://schemas.openxmlformats.org/officeDocument/2006/relationships/image" Target="../media/image30.jpeg"/><Relationship Id="rId13" Type="http://schemas.openxmlformats.org/officeDocument/2006/relationships/image" Target="../media/image31.jpe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gif"/><Relationship Id="rId1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gif"/><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gif"/><Relationship Id="rId10"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microsoft.com/office/2007/relationships/hdphoto" Target="../media/hdphoto5.wdp"/><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3.wdp"/><Relationship Id="rId5" Type="http://schemas.openxmlformats.org/officeDocument/2006/relationships/image" Target="../media/image15.png"/><Relationship Id="rId6" Type="http://schemas.microsoft.com/office/2007/relationships/hdphoto" Target="../media/hdphoto4.wdp"/><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eg"/><Relationship Id="rId6"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54.jpe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3.wdp"/><Relationship Id="rId5" Type="http://schemas.openxmlformats.org/officeDocument/2006/relationships/image" Target="../media/image15.png"/><Relationship Id="rId6" Type="http://schemas.microsoft.com/office/2007/relationships/hdphoto" Target="../media/hdphoto4.wdp"/><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5.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6.png"/><Relationship Id="rId3" Type="http://schemas.openxmlformats.org/officeDocument/2006/relationships/image" Target="../media/image9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8.xml"/><Relationship Id="rId2" Type="http://schemas.openxmlformats.org/officeDocument/2006/relationships/image" Target="../media/image9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4.png"/><Relationship Id="rId3" Type="http://schemas.openxmlformats.org/officeDocument/2006/relationships/image" Target="../media/image105.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4.jpg"/><Relationship Id="rId4" Type="http://schemas.openxmlformats.org/officeDocument/2006/relationships/image" Target="../media/image115.emf"/><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9.png"/><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1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3031896"/>
            <a:ext cx="9044939" cy="1764030"/>
          </a:xfrm>
        </p:spPr>
        <p:txBody>
          <a:bodyPr/>
          <a:lstStyle/>
          <a:p>
            <a:r>
              <a:rPr lang="en-US" dirty="0" smtClean="0">
                <a:ln>
                  <a:solidFill>
                    <a:srgbClr val="002C56"/>
                  </a:solidFill>
                </a:ln>
                <a:solidFill>
                  <a:srgbClr val="EDAC09"/>
                </a:solidFill>
              </a:rPr>
              <a:t>OASIS</a:t>
            </a:r>
            <a:endParaRPr lang="en-US" dirty="0">
              <a:ln>
                <a:solidFill>
                  <a:srgbClr val="002C56"/>
                </a:solidFill>
              </a:ln>
              <a:solidFill>
                <a:srgbClr val="EDAC09"/>
              </a:solidFill>
            </a:endParaRPr>
          </a:p>
        </p:txBody>
      </p:sp>
      <p:pic>
        <p:nvPicPr>
          <p:cNvPr id="3" name="Picture 2"/>
          <p:cNvPicPr>
            <a:picLocks noChangeAspect="1"/>
          </p:cNvPicPr>
          <p:nvPr/>
        </p:nvPicPr>
        <p:blipFill>
          <a:blip r:embed="rId3"/>
          <a:stretch>
            <a:fillRect/>
          </a:stretch>
        </p:blipFill>
        <p:spPr>
          <a:xfrm>
            <a:off x="10820400" y="1949743"/>
            <a:ext cx="3464960" cy="3765257"/>
          </a:xfrm>
          <a:prstGeom prst="rect">
            <a:avLst/>
          </a:prstGeom>
        </p:spPr>
      </p:pic>
      <p:pic>
        <p:nvPicPr>
          <p:cNvPr id="4" name="Picture 3"/>
          <p:cNvPicPr>
            <a:picLocks noChangeAspect="1"/>
          </p:cNvPicPr>
          <p:nvPr/>
        </p:nvPicPr>
        <p:blipFill>
          <a:blip r:embed="rId4"/>
          <a:stretch>
            <a:fillRect/>
          </a:stretch>
        </p:blipFill>
        <p:spPr>
          <a:xfrm>
            <a:off x="228600" y="2269896"/>
            <a:ext cx="3268070" cy="3268070"/>
          </a:xfrm>
          <a:prstGeom prst="rect">
            <a:avLst/>
          </a:prstGeom>
        </p:spPr>
      </p:pic>
      <p:sp>
        <p:nvSpPr>
          <p:cNvPr id="5" name="Title 1"/>
          <p:cNvSpPr txBox="1">
            <a:spLocks/>
          </p:cNvSpPr>
          <p:nvPr/>
        </p:nvSpPr>
        <p:spPr bwMode="auto">
          <a:xfrm>
            <a:off x="1524000" y="-240030"/>
            <a:ext cx="12954000" cy="2221230"/>
          </a:xfrm>
          <a:prstGeom prst="rect">
            <a:avLst/>
          </a:prstGeom>
          <a:noFill/>
          <a:ln w="9525">
            <a:noFill/>
            <a:miter lim="800000"/>
            <a:headEnd/>
            <a:tailEnd/>
          </a:ln>
          <a:effectLst/>
        </p:spPr>
        <p:txBody>
          <a:bodyPr vert="horz" wrap="square" lIns="130610" tIns="65306" rIns="130610" bIns="65306" numCol="1" anchor="ctr" anchorCtr="0" compatLnSpc="1">
            <a:prstTxWarp prst="textNoShape">
              <a:avLst/>
            </a:prstTxWarp>
          </a:bodyPr>
          <a:lstStyle>
            <a:lvl1pPr algn="ctr" rtl="0" eaLnBrk="0" fontAlgn="base" hangingPunct="0">
              <a:spcBef>
                <a:spcPct val="0"/>
              </a:spcBef>
              <a:spcAft>
                <a:spcPct val="0"/>
              </a:spcAft>
              <a:defRPr sz="166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5pPr>
            <a:lvl6pPr marL="653058" algn="l" rtl="0" fontAlgn="base">
              <a:spcBef>
                <a:spcPct val="0"/>
              </a:spcBef>
              <a:spcAft>
                <a:spcPct val="0"/>
              </a:spcAft>
              <a:defRPr sz="4600" b="1">
                <a:solidFill>
                  <a:schemeClr val="tx1"/>
                </a:solidFill>
                <a:latin typeface="Arial" charset="0"/>
              </a:defRPr>
            </a:lvl6pPr>
            <a:lvl7pPr marL="1306116" algn="l" rtl="0" fontAlgn="base">
              <a:spcBef>
                <a:spcPct val="0"/>
              </a:spcBef>
              <a:spcAft>
                <a:spcPct val="0"/>
              </a:spcAft>
              <a:defRPr sz="4600" b="1">
                <a:solidFill>
                  <a:schemeClr val="tx1"/>
                </a:solidFill>
                <a:latin typeface="Arial" charset="0"/>
              </a:defRPr>
            </a:lvl7pPr>
            <a:lvl8pPr marL="1959175" algn="l" rtl="0" fontAlgn="base">
              <a:spcBef>
                <a:spcPct val="0"/>
              </a:spcBef>
              <a:spcAft>
                <a:spcPct val="0"/>
              </a:spcAft>
              <a:defRPr sz="4600" b="1">
                <a:solidFill>
                  <a:schemeClr val="tx1"/>
                </a:solidFill>
                <a:latin typeface="Arial" charset="0"/>
              </a:defRPr>
            </a:lvl8pPr>
            <a:lvl9pPr marL="2612232" algn="l" rtl="0" fontAlgn="base">
              <a:spcBef>
                <a:spcPct val="0"/>
              </a:spcBef>
              <a:spcAft>
                <a:spcPct val="0"/>
              </a:spcAft>
              <a:defRPr sz="4600" b="1">
                <a:solidFill>
                  <a:schemeClr val="tx1"/>
                </a:solidFill>
                <a:latin typeface="Arial" charset="0"/>
              </a:defRPr>
            </a:lvl9pPr>
          </a:lstStyle>
          <a:p>
            <a:r>
              <a:rPr lang="en-US" sz="4000" u="sng" dirty="0">
                <a:ln>
                  <a:solidFill>
                    <a:srgbClr val="002C56"/>
                  </a:solidFill>
                </a:ln>
                <a:solidFill>
                  <a:srgbClr val="EDAC09"/>
                </a:solidFill>
                <a:latin typeface="Aharoni" panose="02010803020104030203" pitchFamily="2" charset="-79"/>
                <a:ea typeface="+mj-ea"/>
                <a:cs typeface="Aharoni" panose="02010803020104030203" pitchFamily="2" charset="-79"/>
              </a:rPr>
              <a:t>O</a:t>
            </a:r>
            <a:r>
              <a:rPr lang="en-US" sz="4000" dirty="0">
                <a:ln>
                  <a:solidFill>
                    <a:srgbClr val="002C56"/>
                  </a:solidFill>
                </a:ln>
                <a:solidFill>
                  <a:srgbClr val="EDAC09"/>
                </a:solidFill>
                <a:latin typeface="Aharoni" panose="02010803020104030203" pitchFamily="2" charset="-79"/>
                <a:ea typeface="+mj-ea"/>
                <a:cs typeface="Aharoni" panose="02010803020104030203" pitchFamily="2" charset="-79"/>
              </a:rPr>
              <a:t>rbiting </a:t>
            </a:r>
            <a:r>
              <a:rPr lang="en-US" sz="4000" u="sng" dirty="0">
                <a:ln>
                  <a:solidFill>
                    <a:srgbClr val="002C56"/>
                  </a:solidFill>
                </a:ln>
                <a:solidFill>
                  <a:srgbClr val="EDAC09"/>
                </a:solidFill>
                <a:latin typeface="Aharoni" panose="02010803020104030203" pitchFamily="2" charset="-79"/>
                <a:ea typeface="+mj-ea"/>
                <a:cs typeface="Aharoni" panose="02010803020104030203" pitchFamily="2" charset="-79"/>
              </a:rPr>
              <a:t>A</a:t>
            </a:r>
            <a:r>
              <a:rPr lang="en-US" sz="4000" dirty="0">
                <a:ln>
                  <a:solidFill>
                    <a:srgbClr val="002C56"/>
                  </a:solidFill>
                </a:ln>
                <a:solidFill>
                  <a:srgbClr val="EDAC09"/>
                </a:solidFill>
                <a:latin typeface="Aharoni" panose="02010803020104030203" pitchFamily="2" charset="-79"/>
                <a:ea typeface="+mj-ea"/>
                <a:cs typeface="Aharoni" panose="02010803020104030203" pitchFamily="2" charset="-79"/>
              </a:rPr>
              <a:t>steroid for </a:t>
            </a:r>
            <a:r>
              <a:rPr lang="en-US" sz="4000" u="sng" dirty="0">
                <a:ln>
                  <a:solidFill>
                    <a:srgbClr val="002C56"/>
                  </a:solidFill>
                </a:ln>
                <a:solidFill>
                  <a:srgbClr val="EDAC09"/>
                </a:solidFill>
                <a:latin typeface="Aharoni" panose="02010803020104030203" pitchFamily="2" charset="-79"/>
                <a:ea typeface="+mj-ea"/>
                <a:cs typeface="Aharoni" panose="02010803020104030203" pitchFamily="2" charset="-79"/>
              </a:rPr>
              <a:t>S</a:t>
            </a:r>
            <a:r>
              <a:rPr lang="en-US" sz="4000" dirty="0">
                <a:ln>
                  <a:solidFill>
                    <a:srgbClr val="002C56"/>
                  </a:solidFill>
                </a:ln>
                <a:solidFill>
                  <a:srgbClr val="EDAC09"/>
                </a:solidFill>
                <a:latin typeface="Aharoni" panose="02010803020104030203" pitchFamily="2" charset="-79"/>
                <a:ea typeface="+mj-ea"/>
                <a:cs typeface="Aharoni" panose="02010803020104030203" pitchFamily="2" charset="-79"/>
              </a:rPr>
              <a:t>trategic </a:t>
            </a:r>
            <a:r>
              <a:rPr lang="en-US" sz="4000" u="sng" dirty="0">
                <a:ln>
                  <a:solidFill>
                    <a:srgbClr val="002C56"/>
                  </a:solidFill>
                </a:ln>
                <a:solidFill>
                  <a:srgbClr val="EDAC09"/>
                </a:solidFill>
                <a:latin typeface="Aharoni" panose="02010803020104030203" pitchFamily="2" charset="-79"/>
                <a:ea typeface="+mj-ea"/>
                <a:cs typeface="Aharoni" panose="02010803020104030203" pitchFamily="2" charset="-79"/>
              </a:rPr>
              <a:t>I</a:t>
            </a:r>
            <a:r>
              <a:rPr lang="en-US" sz="4000" dirty="0">
                <a:ln>
                  <a:solidFill>
                    <a:srgbClr val="002C56"/>
                  </a:solidFill>
                </a:ln>
                <a:solidFill>
                  <a:srgbClr val="EDAC09"/>
                </a:solidFill>
                <a:latin typeface="Aharoni" panose="02010803020104030203" pitchFamily="2" charset="-79"/>
                <a:ea typeface="+mj-ea"/>
                <a:cs typeface="Aharoni" panose="02010803020104030203" pitchFamily="2" charset="-79"/>
              </a:rPr>
              <a:t>n-situ </a:t>
            </a:r>
            <a:r>
              <a:rPr lang="en-US" sz="4000" u="sng" dirty="0">
                <a:ln>
                  <a:solidFill>
                    <a:srgbClr val="002C56"/>
                  </a:solidFill>
                </a:ln>
                <a:solidFill>
                  <a:srgbClr val="EDAC09"/>
                </a:solidFill>
                <a:latin typeface="Aharoni" panose="02010803020104030203" pitchFamily="2" charset="-79"/>
                <a:ea typeface="+mj-ea"/>
                <a:cs typeface="Aharoni" panose="02010803020104030203" pitchFamily="2" charset="-79"/>
              </a:rPr>
              <a:t>S</a:t>
            </a:r>
            <a:r>
              <a:rPr lang="en-US" sz="4000" dirty="0">
                <a:ln>
                  <a:solidFill>
                    <a:srgbClr val="002C56"/>
                  </a:solidFill>
                </a:ln>
                <a:solidFill>
                  <a:srgbClr val="EDAC09"/>
                </a:solidFill>
                <a:latin typeface="Aharoni" panose="02010803020104030203" pitchFamily="2" charset="-79"/>
                <a:ea typeface="+mj-ea"/>
                <a:cs typeface="Aharoni" panose="02010803020104030203" pitchFamily="2" charset="-79"/>
              </a:rPr>
              <a:t>upplies</a:t>
            </a:r>
            <a:endParaRPr lang="en-US" sz="49600" dirty="0">
              <a:ln>
                <a:solidFill>
                  <a:srgbClr val="002C56"/>
                </a:solidFill>
              </a:ln>
              <a:solidFill>
                <a:srgbClr val="EDAC09"/>
              </a:solidFill>
            </a:endParaRPr>
          </a:p>
        </p:txBody>
      </p:sp>
      <p:sp>
        <p:nvSpPr>
          <p:cNvPr id="6" name="Title 1"/>
          <p:cNvSpPr txBox="1">
            <a:spLocks/>
          </p:cNvSpPr>
          <p:nvPr/>
        </p:nvSpPr>
        <p:spPr bwMode="auto">
          <a:xfrm>
            <a:off x="1143000" y="5551170"/>
            <a:ext cx="12954000" cy="2221230"/>
          </a:xfrm>
          <a:prstGeom prst="rect">
            <a:avLst/>
          </a:prstGeom>
          <a:noFill/>
          <a:ln w="9525">
            <a:noFill/>
            <a:miter lim="800000"/>
            <a:headEnd/>
            <a:tailEnd/>
          </a:ln>
          <a:effectLst/>
        </p:spPr>
        <p:txBody>
          <a:bodyPr vert="horz" wrap="square" lIns="130610" tIns="65306" rIns="130610" bIns="65306" numCol="1" anchor="ctr" anchorCtr="0" compatLnSpc="1">
            <a:prstTxWarp prst="textNoShape">
              <a:avLst/>
            </a:prstTxWarp>
          </a:bodyPr>
          <a:lstStyle>
            <a:lvl1pPr algn="ctr" rtl="0" eaLnBrk="0" fontAlgn="base" hangingPunct="0">
              <a:spcBef>
                <a:spcPct val="0"/>
              </a:spcBef>
              <a:spcAft>
                <a:spcPct val="0"/>
              </a:spcAft>
              <a:defRPr sz="166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5pPr>
            <a:lvl6pPr marL="653058" algn="l" rtl="0" fontAlgn="base">
              <a:spcBef>
                <a:spcPct val="0"/>
              </a:spcBef>
              <a:spcAft>
                <a:spcPct val="0"/>
              </a:spcAft>
              <a:defRPr sz="4600" b="1">
                <a:solidFill>
                  <a:schemeClr val="tx1"/>
                </a:solidFill>
                <a:latin typeface="Arial" charset="0"/>
              </a:defRPr>
            </a:lvl6pPr>
            <a:lvl7pPr marL="1306116" algn="l" rtl="0" fontAlgn="base">
              <a:spcBef>
                <a:spcPct val="0"/>
              </a:spcBef>
              <a:spcAft>
                <a:spcPct val="0"/>
              </a:spcAft>
              <a:defRPr sz="4600" b="1">
                <a:solidFill>
                  <a:schemeClr val="tx1"/>
                </a:solidFill>
                <a:latin typeface="Arial" charset="0"/>
              </a:defRPr>
            </a:lvl7pPr>
            <a:lvl8pPr marL="1959175" algn="l" rtl="0" fontAlgn="base">
              <a:spcBef>
                <a:spcPct val="0"/>
              </a:spcBef>
              <a:spcAft>
                <a:spcPct val="0"/>
              </a:spcAft>
              <a:defRPr sz="4600" b="1">
                <a:solidFill>
                  <a:schemeClr val="tx1"/>
                </a:solidFill>
                <a:latin typeface="Arial" charset="0"/>
              </a:defRPr>
            </a:lvl8pPr>
            <a:lvl9pPr marL="2612232" algn="l" rtl="0" fontAlgn="base">
              <a:spcBef>
                <a:spcPct val="0"/>
              </a:spcBef>
              <a:spcAft>
                <a:spcPct val="0"/>
              </a:spcAft>
              <a:defRPr sz="4600" b="1">
                <a:solidFill>
                  <a:schemeClr val="tx1"/>
                </a:solidFill>
                <a:latin typeface="Arial" charset="0"/>
              </a:defRPr>
            </a:lvl9pPr>
          </a:lstStyle>
          <a:p>
            <a:r>
              <a:rPr lang="en-US" sz="4400" dirty="0" smtClean="0">
                <a:ln>
                  <a:solidFill>
                    <a:srgbClr val="002C56"/>
                  </a:solidFill>
                </a:ln>
                <a:solidFill>
                  <a:srgbClr val="EDAC09"/>
                </a:solidFill>
              </a:rPr>
              <a:t>CALTECH SPACE CHALLENGE</a:t>
            </a:r>
          </a:p>
          <a:p>
            <a:r>
              <a:rPr lang="en-US" sz="4400" dirty="0" smtClean="0">
                <a:ln>
                  <a:solidFill>
                    <a:srgbClr val="002C56"/>
                  </a:solidFill>
                </a:ln>
                <a:solidFill>
                  <a:srgbClr val="EDAC09"/>
                </a:solidFill>
              </a:rPr>
              <a:t>2015</a:t>
            </a:r>
          </a:p>
          <a:p>
            <a:r>
              <a:rPr lang="en-US" sz="4400" dirty="0" smtClean="0">
                <a:ln>
                  <a:solidFill>
                    <a:srgbClr val="002C56"/>
                  </a:solidFill>
                </a:ln>
                <a:solidFill>
                  <a:srgbClr val="EDAC09"/>
                </a:solidFill>
              </a:rPr>
              <a:t>TEAM VOYAGER</a:t>
            </a:r>
            <a:endParaRPr lang="en-US" sz="4400" dirty="0">
              <a:ln>
                <a:solidFill>
                  <a:srgbClr val="002C56"/>
                </a:solidFill>
              </a:ln>
              <a:solidFill>
                <a:srgbClr val="EDAC09"/>
              </a:solidFill>
            </a:endParaRPr>
          </a:p>
        </p:txBody>
      </p:sp>
    </p:spTree>
    <p:extLst>
      <p:ext uri="{BB962C8B-B14F-4D97-AF65-F5344CB8AC3E}">
        <p14:creationId xmlns:p14="http://schemas.microsoft.com/office/powerpoint/2010/main" val="2901229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0" tIns="65315" rIns="130590" bIns="65315" anchor="ctr" anchorCtr="0">
            <a:noAutofit/>
          </a:bodyPr>
          <a:lstStyle/>
          <a:p>
            <a:pPr lvl="0" rtl="0">
              <a:buSzPct val="39285"/>
              <a:buNone/>
            </a:pPr>
            <a:r>
              <a:rPr lang="en-US" dirty="0" smtClean="0">
                <a:solidFill>
                  <a:srgbClr val="FFFFFF"/>
                </a:solidFill>
              </a:rPr>
              <a:t>Objectives</a:t>
            </a:r>
            <a:endParaRPr lang="en" dirty="0">
              <a:solidFill>
                <a:srgbClr val="FFFFFF"/>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59060353"/>
              </p:ext>
            </p:extLst>
          </p:nvPr>
        </p:nvGraphicFramePr>
        <p:xfrm>
          <a:off x="2971800" y="2819402"/>
          <a:ext cx="11049000"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10</a:t>
            </a:fld>
            <a:endParaRPr lang="en-US" dirty="0">
              <a:solidFill>
                <a:srgbClr val="FFFFFF">
                  <a:tint val="75000"/>
                </a:srgbClr>
              </a:solidFill>
            </a:endParaRPr>
          </a:p>
        </p:txBody>
      </p:sp>
      <p:sp>
        <p:nvSpPr>
          <p:cNvPr id="7" name="Content Placeholder 2"/>
          <p:cNvSpPr txBox="1">
            <a:spLocks/>
          </p:cNvSpPr>
          <p:nvPr/>
        </p:nvSpPr>
        <p:spPr bwMode="auto">
          <a:xfrm>
            <a:off x="2971800" y="1447800"/>
            <a:ext cx="10972800" cy="121920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b="0" dirty="0" smtClean="0"/>
              <a:t>The mission will contain science, technological and human factor objectives:</a:t>
            </a:r>
            <a:endParaRPr lang="en-US" b="0" dirty="0"/>
          </a:p>
        </p:txBody>
      </p:sp>
      <p:sp>
        <p:nvSpPr>
          <p:cNvPr id="15" name="Rectangle 1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6" name="Rectangle 1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00734434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0" tIns="65315" rIns="130590" bIns="65315" anchor="ctr" anchorCtr="0">
            <a:noAutofit/>
          </a:bodyPr>
          <a:lstStyle/>
          <a:p>
            <a:pPr lvl="0" rtl="0">
              <a:buSzPct val="39285"/>
              <a:buNone/>
            </a:pPr>
            <a:r>
              <a:rPr lang="en-US" dirty="0" smtClean="0">
                <a:solidFill>
                  <a:srgbClr val="FFFFFF"/>
                </a:solidFill>
              </a:rPr>
              <a:t>Objectives</a:t>
            </a:r>
            <a:endParaRPr lang="en" dirty="0">
              <a:solidFill>
                <a:srgbClr val="FFFFFF"/>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97833435"/>
              </p:ext>
            </p:extLst>
          </p:nvPr>
        </p:nvGraphicFramePr>
        <p:xfrm>
          <a:off x="4038600" y="2617256"/>
          <a:ext cx="9144000"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11</a:t>
            </a:fld>
            <a:endParaRPr lang="en-US" dirty="0">
              <a:solidFill>
                <a:srgbClr val="FFFFFF">
                  <a:tint val="75000"/>
                </a:srgbClr>
              </a:solidFill>
            </a:endParaRPr>
          </a:p>
        </p:txBody>
      </p:sp>
      <p:sp>
        <p:nvSpPr>
          <p:cNvPr id="6" name="Content Placeholder 2"/>
          <p:cNvSpPr txBox="1">
            <a:spLocks/>
          </p:cNvSpPr>
          <p:nvPr/>
        </p:nvSpPr>
        <p:spPr bwMode="auto">
          <a:xfrm>
            <a:off x="2971800" y="1447800"/>
            <a:ext cx="10972800" cy="121920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b="0" dirty="0" smtClean="0"/>
              <a:t>The mission will contain science, technological and human factor objectives:</a:t>
            </a:r>
            <a:endParaRPr lang="en-US" b="0" dirty="0"/>
          </a:p>
        </p:txBody>
      </p:sp>
      <p:sp>
        <p:nvSpPr>
          <p:cNvPr id="15" name="Rectangle 1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6" name="Rectangle 1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1423980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Voyager’s Answer: OASIS</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12</a:t>
            </a:fld>
            <a:endParaRPr lang="en-US"/>
          </a:p>
        </p:txBody>
      </p:sp>
      <p:sp>
        <p:nvSpPr>
          <p:cNvPr id="3" name="TextBox 2"/>
          <p:cNvSpPr txBox="1"/>
          <p:nvPr/>
        </p:nvSpPr>
        <p:spPr>
          <a:xfrm>
            <a:off x="13136656" y="780008"/>
            <a:ext cx="184652" cy="369324"/>
          </a:xfrm>
          <a:prstGeom prst="rect">
            <a:avLst/>
          </a:prstGeom>
          <a:noFill/>
        </p:spPr>
        <p:txBody>
          <a:bodyPr wrap="none" lIns="91433" tIns="45716" rIns="91433" bIns="45716" rtlCol="0">
            <a:spAutoFit/>
          </a:bodyPr>
          <a:lstStyle/>
          <a:p>
            <a:endParaRPr lang="en-US" dirty="0"/>
          </a:p>
        </p:txBody>
      </p:sp>
      <p:sp>
        <p:nvSpPr>
          <p:cNvPr id="81" name="Oval 80"/>
          <p:cNvSpPr/>
          <p:nvPr/>
        </p:nvSpPr>
        <p:spPr>
          <a:xfrm>
            <a:off x="11812072" y="360394"/>
            <a:ext cx="2514600" cy="25146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82" name="Picture 2" descr="http://images.clipshrine.com/getimg/PngMedium-Moon-in-comic-style-12780.png"/>
          <p:cNvPicPr>
            <a:picLocks noChangeAspect="1" noChangeArrowheads="1"/>
          </p:cNvPicPr>
          <p:nvPr/>
        </p:nvPicPr>
        <p:blipFill rotWithShape="1">
          <a:blip r:embed="rId3">
            <a:extLst>
              <a:ext uri="{28A0092B-C50C-407E-A947-70E740481C1C}">
                <a14:useLocalDpi xmlns:a14="http://schemas.microsoft.com/office/drawing/2010/main" val="0"/>
              </a:ext>
            </a:extLst>
          </a:blip>
          <a:srcRect b="18330"/>
          <a:stretch/>
        </p:blipFill>
        <p:spPr bwMode="auto">
          <a:xfrm rot="21000041">
            <a:off x="12290933" y="1530986"/>
            <a:ext cx="1641266" cy="134042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http://www.321coloringpages.com/images/moon-clipart/moon-clipart-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3338" y="756355"/>
            <a:ext cx="718021" cy="709560"/>
          </a:xfrm>
          <a:prstGeom prst="rect">
            <a:avLst/>
          </a:prstGeom>
          <a:noFill/>
          <a:extLst>
            <a:ext uri="{909E8E84-426E-40dd-AFC4-6F175D3DCCD1}">
              <a14:hiddenFill xmlns:a14="http://schemas.microsoft.com/office/drawing/2010/main">
                <a:solidFill>
                  <a:srgbClr val="FFFFFF"/>
                </a:solidFill>
              </a14:hiddenFill>
            </a:ext>
          </a:extLst>
        </p:spPr>
      </p:pic>
      <p:sp>
        <p:nvSpPr>
          <p:cNvPr id="84" name="Freeform 83"/>
          <p:cNvSpPr/>
          <p:nvPr/>
        </p:nvSpPr>
        <p:spPr>
          <a:xfrm>
            <a:off x="11734800" y="315322"/>
            <a:ext cx="2743200" cy="2743200"/>
          </a:xfrm>
          <a:custGeom>
            <a:avLst/>
            <a:gdLst>
              <a:gd name="connsiteX0" fmla="*/ 1365740 w 2743200"/>
              <a:gd name="connsiteY0" fmla="*/ 238108 h 2743200"/>
              <a:gd name="connsiteX1" fmla="*/ 222740 w 2743200"/>
              <a:gd name="connsiteY1" fmla="*/ 1381108 h 2743200"/>
              <a:gd name="connsiteX2" fmla="*/ 1365740 w 2743200"/>
              <a:gd name="connsiteY2" fmla="*/ 2524108 h 2743200"/>
              <a:gd name="connsiteX3" fmla="*/ 2508740 w 2743200"/>
              <a:gd name="connsiteY3" fmla="*/ 1381108 h 2743200"/>
              <a:gd name="connsiteX4" fmla="*/ 1365740 w 2743200"/>
              <a:gd name="connsiteY4" fmla="*/ 238108 h 2743200"/>
              <a:gd name="connsiteX5" fmla="*/ 1371600 w 2743200"/>
              <a:gd name="connsiteY5" fmla="*/ 0 h 2743200"/>
              <a:gd name="connsiteX6" fmla="*/ 2743200 w 2743200"/>
              <a:gd name="connsiteY6" fmla="*/ 1371600 h 2743200"/>
              <a:gd name="connsiteX7" fmla="*/ 1371600 w 2743200"/>
              <a:gd name="connsiteY7" fmla="*/ 2743200 h 2743200"/>
              <a:gd name="connsiteX8" fmla="*/ 0 w 2743200"/>
              <a:gd name="connsiteY8" fmla="*/ 1371600 h 2743200"/>
              <a:gd name="connsiteX9" fmla="*/ 1371600 w 2743200"/>
              <a:gd name="connsiteY9"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743200">
                <a:moveTo>
                  <a:pt x="1365740" y="238108"/>
                </a:moveTo>
                <a:cubicBezTo>
                  <a:pt x="734479" y="238108"/>
                  <a:pt x="222740" y="749847"/>
                  <a:pt x="222740" y="1381108"/>
                </a:cubicBezTo>
                <a:cubicBezTo>
                  <a:pt x="222740" y="2012369"/>
                  <a:pt x="734479" y="2524108"/>
                  <a:pt x="1365740" y="2524108"/>
                </a:cubicBezTo>
                <a:cubicBezTo>
                  <a:pt x="1997001" y="2524108"/>
                  <a:pt x="2508740" y="2012369"/>
                  <a:pt x="2508740" y="1381108"/>
                </a:cubicBezTo>
                <a:cubicBezTo>
                  <a:pt x="2508740" y="749847"/>
                  <a:pt x="1997001" y="238108"/>
                  <a:pt x="1365740" y="238108"/>
                </a:cubicBezTo>
                <a:close/>
                <a:moveTo>
                  <a:pt x="1371600" y="0"/>
                </a:moveTo>
                <a:cubicBezTo>
                  <a:pt x="2129114" y="0"/>
                  <a:pt x="2743200" y="614086"/>
                  <a:pt x="2743200" y="1371600"/>
                </a:cubicBez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rgbClr val="EB7A1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85" name="Picture 4" descr="http://www.clipartbest.com/cliparts/4c9/g5M/4c9g5Mp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81246" y="76200"/>
            <a:ext cx="885790" cy="168972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ttp://images.clipartpanda.com/luau-clipart-coconut-drink.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77292">
            <a:off x="12803987" y="1572257"/>
            <a:ext cx="261574" cy="2580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http://www.clipartlord.com/wp-content/uploads/2013/07/earth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97904" y="875029"/>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p:cNvSpPr/>
          <p:nvPr/>
        </p:nvSpPr>
        <p:spPr>
          <a:xfrm>
            <a:off x="12332374" y="1246636"/>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9" name="Oval 88"/>
          <p:cNvSpPr/>
          <p:nvPr/>
        </p:nvSpPr>
        <p:spPr>
          <a:xfrm>
            <a:off x="12089484" y="1522861"/>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0" name="Oval 89"/>
          <p:cNvSpPr/>
          <p:nvPr/>
        </p:nvSpPr>
        <p:spPr>
          <a:xfrm>
            <a:off x="12372854" y="1558580"/>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1" name="Oval 90"/>
          <p:cNvSpPr/>
          <p:nvPr/>
        </p:nvSpPr>
        <p:spPr>
          <a:xfrm>
            <a:off x="12903878" y="1399036"/>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2" name="Oval 91"/>
          <p:cNvSpPr/>
          <p:nvPr/>
        </p:nvSpPr>
        <p:spPr>
          <a:xfrm>
            <a:off x="12487156" y="775145"/>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3" name="Oval 92"/>
          <p:cNvSpPr/>
          <p:nvPr/>
        </p:nvSpPr>
        <p:spPr>
          <a:xfrm>
            <a:off x="12534781" y="1399036"/>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4" name="Oval 93"/>
          <p:cNvSpPr/>
          <p:nvPr/>
        </p:nvSpPr>
        <p:spPr>
          <a:xfrm>
            <a:off x="12068051" y="1889578"/>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5" name="Oval 94"/>
          <p:cNvSpPr/>
          <p:nvPr/>
        </p:nvSpPr>
        <p:spPr>
          <a:xfrm>
            <a:off x="12260933" y="2225340"/>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6" name="Oval 95"/>
          <p:cNvSpPr/>
          <p:nvPr/>
        </p:nvSpPr>
        <p:spPr>
          <a:xfrm>
            <a:off x="13011037" y="996598"/>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7" name="Oval 96"/>
          <p:cNvSpPr/>
          <p:nvPr/>
        </p:nvSpPr>
        <p:spPr>
          <a:xfrm>
            <a:off x="13261073" y="1399036"/>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8" name="Oval 97"/>
          <p:cNvSpPr/>
          <p:nvPr/>
        </p:nvSpPr>
        <p:spPr>
          <a:xfrm>
            <a:off x="13618264" y="744182"/>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9" name="Oval 98"/>
          <p:cNvSpPr/>
          <p:nvPr/>
        </p:nvSpPr>
        <p:spPr>
          <a:xfrm>
            <a:off x="13553974" y="1603825"/>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0" name="Oval 99"/>
          <p:cNvSpPr/>
          <p:nvPr/>
        </p:nvSpPr>
        <p:spPr>
          <a:xfrm>
            <a:off x="13318223" y="1163290"/>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1" name="Oval 100"/>
          <p:cNvSpPr/>
          <p:nvPr/>
        </p:nvSpPr>
        <p:spPr>
          <a:xfrm>
            <a:off x="14127862" y="1660975"/>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2" name="Oval 101"/>
          <p:cNvSpPr/>
          <p:nvPr/>
        </p:nvSpPr>
        <p:spPr>
          <a:xfrm>
            <a:off x="14054806" y="2216196"/>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3" name="Oval 102"/>
          <p:cNvSpPr/>
          <p:nvPr/>
        </p:nvSpPr>
        <p:spPr>
          <a:xfrm>
            <a:off x="13976533" y="1677700"/>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4" name="Rectangle 103"/>
          <p:cNvSpPr/>
          <p:nvPr/>
        </p:nvSpPr>
        <p:spPr>
          <a:xfrm>
            <a:off x="12310086" y="2067819"/>
            <a:ext cx="1621274" cy="646326"/>
          </a:xfrm>
          <a:prstGeom prst="rect">
            <a:avLst/>
          </a:prstGeom>
          <a:noFill/>
          <a:ln w="47625">
            <a:solidFill>
              <a:schemeClr val="tx1"/>
            </a:solidFill>
          </a:ln>
          <a:effectLst>
            <a:softEdge rad="431800"/>
          </a:effectLst>
        </p:spPr>
        <p:txBody>
          <a:bodyPr wrap="none" lIns="91436" tIns="45718" rIns="91436" bIns="45718">
            <a:spAutoFit/>
          </a:bodyPr>
          <a:lstStyle/>
          <a:p>
            <a:pPr algn="ctr"/>
            <a:r>
              <a:rPr lang="en-US" sz="3600" dirty="0">
                <a:ln w="9525">
                  <a:solidFill>
                    <a:schemeClr val="tx1"/>
                  </a:solidFill>
                </a:ln>
                <a:solidFill>
                  <a:schemeClr val="accent2"/>
                </a:solidFill>
                <a:effectLst>
                  <a:outerShdw blurRad="38100" dist="19050" dir="2700000" algn="tl" rotWithShape="0">
                    <a:schemeClr val="dk1">
                      <a:alpha val="40000"/>
                    </a:schemeClr>
                  </a:outerShdw>
                </a:effectLst>
                <a:latin typeface="Levenim MT" panose="02010502060101010101" pitchFamily="2" charset="-79"/>
                <a:ea typeface="Dotum" panose="020B0600000101010101" pitchFamily="34" charset="-127"/>
                <a:cs typeface="Levenim MT" panose="02010502060101010101" pitchFamily="2" charset="-79"/>
              </a:rPr>
              <a:t>OASIS</a:t>
            </a:r>
            <a:endParaRPr lang="en-US" sz="5400" dirty="0">
              <a:ln w="9525">
                <a:solidFill>
                  <a:schemeClr val="tx1"/>
                </a:solidFill>
              </a:ln>
              <a:solidFill>
                <a:schemeClr val="accent2"/>
              </a:solidFill>
              <a:effectLst>
                <a:outerShdw blurRad="38100" dist="19050" dir="2700000" algn="tl" rotWithShape="0">
                  <a:schemeClr val="dk1">
                    <a:alpha val="40000"/>
                  </a:schemeClr>
                </a:outerShdw>
              </a:effectLst>
              <a:latin typeface="Levenim MT" panose="02010502060101010101" pitchFamily="2" charset="-79"/>
              <a:ea typeface="Dotum" panose="020B0600000101010101" pitchFamily="34" charset="-127"/>
              <a:cs typeface="Levenim MT" panose="02010502060101010101" pitchFamily="2" charset="-79"/>
            </a:endParaRPr>
          </a:p>
        </p:txBody>
      </p:sp>
      <p:pic>
        <p:nvPicPr>
          <p:cNvPr id="105" name="Picture 12" descr="http://0.static.wix.com/media/25d8bf_f4dc71f32f51e2d3d8f6c7809370acfe.png_2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83719" y="1581249"/>
            <a:ext cx="465877" cy="34872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descr="http://www.webweaver.nu/clipart/img/misc/usa/american-flag.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14636">
            <a:off x="13627187" y="562595"/>
            <a:ext cx="348766"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7" name="Picture 18" descr="http://www.clker.com/cliparts/2/a/2/a/1195443428962446499germany_flag_blacker47_01.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222324">
            <a:off x="14122560" y="1157314"/>
            <a:ext cx="304800"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8" name="Picture 20" descr="http://www.clipartandcrafts.com/clipart/holidays/stpatrick/images/flag-of-ireland.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9367033">
            <a:off x="12240271" y="585200"/>
            <a:ext cx="283222"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9" name="Picture 22" descr="http://fla.fg-a.com/flags/india-flag-larg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7286288">
            <a:off x="14169983" y="1963079"/>
            <a:ext cx="273869"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10" name="Picture 24" descr="http://www.canflag.com/images/canflag/static/flag-of-canad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386545">
            <a:off x="11758780" y="1158373"/>
            <a:ext cx="365760"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11" name="Picture 26" descr="http://www.clker.com/cliparts/2/c/8/c/11949916511237930455malaysia.svg.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4359286">
            <a:off x="11729141" y="1966514"/>
            <a:ext cx="364546"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12" name="Picture 28" descr="http://www.clker.com/cliparts/a/a/1/1/11950043161766083638spain.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255683">
            <a:off x="12204545" y="2597725"/>
            <a:ext cx="274320"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13" name="Picture 30" descr="http://4vector.com/i/free-vector-taiwan-flag-clip-art_112086_Taiwan_Flag_clip_art_high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87572">
            <a:off x="13771266" y="2571599"/>
            <a:ext cx="274320"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114" name="Oval 113"/>
          <p:cNvSpPr/>
          <p:nvPr/>
        </p:nvSpPr>
        <p:spPr>
          <a:xfrm>
            <a:off x="14168928" y="1868058"/>
            <a:ext cx="45720" cy="457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15" name="Picture 32" descr="http://parenting.leehansen.com/downloads/clipart/Australia/images/australia-flag500.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940722" y="2850610"/>
            <a:ext cx="360000" cy="18288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29" name="Picture 128"/>
          <p:cNvPicPr>
            <a:picLocks noChangeAspect="1"/>
          </p:cNvPicPr>
          <p:nvPr/>
        </p:nvPicPr>
        <p:blipFill rotWithShape="1">
          <a:blip r:embed="rId18">
            <a:alphaModFix amt="95000"/>
            <a:extLst>
              <a:ext uri="{28A0092B-C50C-407E-A947-70E740481C1C}">
                <a14:useLocalDpi xmlns:a14="http://schemas.microsoft.com/office/drawing/2010/main" val="0"/>
              </a:ext>
            </a:extLst>
          </a:blip>
          <a:srcRect l="18650" r="24950"/>
          <a:stretch/>
        </p:blipFill>
        <p:spPr>
          <a:xfrm rot="19413787">
            <a:off x="4535452" y="330864"/>
            <a:ext cx="6765128" cy="6254773"/>
          </a:xfrm>
          <a:prstGeom prst="rect">
            <a:avLst/>
          </a:prstGeom>
        </p:spPr>
      </p:pic>
      <p:sp>
        <p:nvSpPr>
          <p:cNvPr id="131" name="TextBox 130"/>
          <p:cNvSpPr txBox="1"/>
          <p:nvPr/>
        </p:nvSpPr>
        <p:spPr>
          <a:xfrm>
            <a:off x="9067800" y="5867401"/>
            <a:ext cx="1143000" cy="369328"/>
          </a:xfrm>
          <a:prstGeom prst="rect">
            <a:avLst/>
          </a:prstGeom>
          <a:noFill/>
        </p:spPr>
        <p:txBody>
          <a:bodyPr wrap="square" lIns="91436" tIns="45718" rIns="91436" bIns="45718" rtlCol="0">
            <a:spAutoFit/>
          </a:bodyPr>
          <a:lstStyle/>
          <a:p>
            <a:r>
              <a:rPr lang="en-US" dirty="0" smtClean="0"/>
              <a:t>Orion</a:t>
            </a:r>
            <a:endParaRPr lang="en-US" dirty="0"/>
          </a:p>
        </p:txBody>
      </p:sp>
      <p:sp>
        <p:nvSpPr>
          <p:cNvPr id="132" name="TextBox 131"/>
          <p:cNvSpPr txBox="1"/>
          <p:nvPr/>
        </p:nvSpPr>
        <p:spPr>
          <a:xfrm>
            <a:off x="5410200" y="4953002"/>
            <a:ext cx="2286000" cy="646327"/>
          </a:xfrm>
          <a:prstGeom prst="rect">
            <a:avLst/>
          </a:prstGeom>
          <a:noFill/>
        </p:spPr>
        <p:txBody>
          <a:bodyPr wrap="square" lIns="91436" tIns="45718" rIns="91436" bIns="45718" rtlCol="0">
            <a:spAutoFit/>
          </a:bodyPr>
          <a:lstStyle/>
          <a:p>
            <a:r>
              <a:rPr lang="en-US" dirty="0" smtClean="0"/>
              <a:t>Multi-Purpose Docking Module</a:t>
            </a:r>
            <a:endParaRPr lang="en-US" dirty="0"/>
          </a:p>
        </p:txBody>
      </p:sp>
      <p:sp>
        <p:nvSpPr>
          <p:cNvPr id="133" name="TextBox 132"/>
          <p:cNvSpPr txBox="1"/>
          <p:nvPr/>
        </p:nvSpPr>
        <p:spPr>
          <a:xfrm>
            <a:off x="10515600" y="2819401"/>
            <a:ext cx="1143000" cy="369328"/>
          </a:xfrm>
          <a:prstGeom prst="rect">
            <a:avLst/>
          </a:prstGeom>
          <a:noFill/>
        </p:spPr>
        <p:txBody>
          <a:bodyPr wrap="square" lIns="91436" tIns="45718" rIns="91436" bIns="45718" rtlCol="0">
            <a:spAutoFit/>
          </a:bodyPr>
          <a:lstStyle/>
          <a:p>
            <a:r>
              <a:rPr lang="en-US" dirty="0" smtClean="0"/>
              <a:t>Habitat</a:t>
            </a:r>
            <a:endParaRPr lang="en-US" dirty="0"/>
          </a:p>
        </p:txBody>
      </p:sp>
      <p:sp>
        <p:nvSpPr>
          <p:cNvPr id="134" name="TextBox 133"/>
          <p:cNvSpPr txBox="1"/>
          <p:nvPr/>
        </p:nvSpPr>
        <p:spPr>
          <a:xfrm>
            <a:off x="6819900" y="1447801"/>
            <a:ext cx="2628900" cy="646327"/>
          </a:xfrm>
          <a:prstGeom prst="rect">
            <a:avLst/>
          </a:prstGeom>
          <a:noFill/>
        </p:spPr>
        <p:txBody>
          <a:bodyPr wrap="square" lIns="91436" tIns="45718" rIns="91436" bIns="45718" rtlCol="0">
            <a:spAutoFit/>
          </a:bodyPr>
          <a:lstStyle/>
          <a:p>
            <a:r>
              <a:rPr lang="en-US" dirty="0" smtClean="0"/>
              <a:t>Asteroid Redirect Robotic Vehicle</a:t>
            </a:r>
            <a:endParaRPr lang="en-US" dirty="0"/>
          </a:p>
        </p:txBody>
      </p:sp>
      <p:sp>
        <p:nvSpPr>
          <p:cNvPr id="135" name="TextBox 134"/>
          <p:cNvSpPr txBox="1"/>
          <p:nvPr/>
        </p:nvSpPr>
        <p:spPr>
          <a:xfrm>
            <a:off x="11353800" y="5181601"/>
            <a:ext cx="1600200" cy="646327"/>
          </a:xfrm>
          <a:prstGeom prst="rect">
            <a:avLst/>
          </a:prstGeom>
          <a:noFill/>
        </p:spPr>
        <p:txBody>
          <a:bodyPr wrap="square" lIns="91436" tIns="45718" rIns="91436" bIns="45718" rtlCol="0">
            <a:spAutoFit/>
          </a:bodyPr>
          <a:lstStyle/>
          <a:p>
            <a:r>
              <a:rPr lang="en-US" dirty="0" smtClean="0"/>
              <a:t>Propulsion Module</a:t>
            </a:r>
            <a:endParaRPr lang="en-US" dirty="0"/>
          </a:p>
        </p:txBody>
      </p:sp>
      <p:cxnSp>
        <p:nvCxnSpPr>
          <p:cNvPr id="136" name="Straight Arrow Connector 135"/>
          <p:cNvCxnSpPr/>
          <p:nvPr/>
        </p:nvCxnSpPr>
        <p:spPr bwMode="auto">
          <a:xfrm flipH="1">
            <a:off x="7315200" y="2057400"/>
            <a:ext cx="3048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8" name="Straight Arrow Connector 137"/>
          <p:cNvCxnSpPr/>
          <p:nvPr/>
        </p:nvCxnSpPr>
        <p:spPr bwMode="auto">
          <a:xfrm flipH="1">
            <a:off x="10058400" y="3229648"/>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9" name="Straight Arrow Connector 138"/>
          <p:cNvCxnSpPr/>
          <p:nvPr/>
        </p:nvCxnSpPr>
        <p:spPr bwMode="auto">
          <a:xfrm flipH="1" flipV="1">
            <a:off x="10515600" y="4876800"/>
            <a:ext cx="762000" cy="4894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0" name="Straight Arrow Connector 139"/>
          <p:cNvCxnSpPr/>
          <p:nvPr/>
        </p:nvCxnSpPr>
        <p:spPr bwMode="auto">
          <a:xfrm flipH="1" flipV="1">
            <a:off x="8534401" y="5366266"/>
            <a:ext cx="503816" cy="7063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1" name="Straight Arrow Connector 140"/>
          <p:cNvCxnSpPr/>
          <p:nvPr/>
        </p:nvCxnSpPr>
        <p:spPr bwMode="auto">
          <a:xfrm flipV="1">
            <a:off x="7391401" y="4343400"/>
            <a:ext cx="734657" cy="6257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2" name="Content Placeholder 2"/>
          <p:cNvSpPr>
            <a:spLocks noGrp="1"/>
          </p:cNvSpPr>
          <p:nvPr>
            <p:ph idx="1"/>
          </p:nvPr>
        </p:nvSpPr>
        <p:spPr>
          <a:xfrm>
            <a:off x="2819400" y="6248400"/>
            <a:ext cx="7467600" cy="1752600"/>
          </a:xfrm>
        </p:spPr>
        <p:txBody>
          <a:bodyPr/>
          <a:lstStyle/>
          <a:p>
            <a:pPr marL="0" indent="0">
              <a:buNone/>
            </a:pPr>
            <a:endParaRPr lang="en-US" sz="2000" b="1" dirty="0"/>
          </a:p>
          <a:p>
            <a:pPr lvl="1">
              <a:buFont typeface="Arial"/>
              <a:buChar char="•"/>
            </a:pPr>
            <a:r>
              <a:rPr lang="en-US" sz="2000" b="1" dirty="0"/>
              <a:t>Habitat + Propulsion Module - 17.6 T</a:t>
            </a:r>
          </a:p>
          <a:p>
            <a:pPr lvl="1">
              <a:buFont typeface="Arial"/>
              <a:buChar char="•"/>
            </a:pPr>
            <a:r>
              <a:rPr lang="en-US" sz="2000" b="1" dirty="0"/>
              <a:t>Orion + Multi-Purpose Docking Module - 33.5 T</a:t>
            </a:r>
          </a:p>
          <a:p>
            <a:pPr>
              <a:buFont typeface="Arial"/>
              <a:buChar char="•"/>
            </a:pPr>
            <a:endParaRPr lang="en-US" sz="2000" b="1" dirty="0"/>
          </a:p>
          <a:p>
            <a:endParaRPr lang="en-US" sz="2000" b="1" dirty="0"/>
          </a:p>
        </p:txBody>
      </p:sp>
      <p:sp>
        <p:nvSpPr>
          <p:cNvPr id="60" name="Rectangle 59"/>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61" name="Rectangle 60"/>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62" name="Rectangle 61"/>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63" name="Rectangle 62"/>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64" name="Rectangle 63"/>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65" name="Rectangle 64"/>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66" name="Rectangle 65"/>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535802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5" tIns="65317" rIns="130595" bIns="65317" anchor="ctr" anchorCtr="0">
            <a:noAutofit/>
          </a:bodyPr>
          <a:lstStyle/>
          <a:p>
            <a:pPr lvl="0" rtl="0">
              <a:buSzPct val="39285"/>
              <a:buNone/>
            </a:pPr>
            <a:r>
              <a:rPr lang="en-US" dirty="0" smtClean="0">
                <a:solidFill>
                  <a:srgbClr val="FFFFFF"/>
                </a:solidFill>
              </a:rPr>
              <a:t>Mission overview</a:t>
            </a:r>
            <a:endParaRPr lang="en" dirty="0">
              <a:solidFill>
                <a:srgbClr val="FFFFFF"/>
              </a:solidFill>
            </a:endParaRPr>
          </a:p>
        </p:txBody>
      </p:sp>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13</a:t>
            </a:fld>
            <a:endParaRPr lang="en-US" dirty="0">
              <a:solidFill>
                <a:srgbClr val="FFFFFF">
                  <a:tint val="75000"/>
                </a:srgbClr>
              </a:solidFill>
            </a:endParaRPr>
          </a:p>
        </p:txBody>
      </p:sp>
      <p:sp>
        <p:nvSpPr>
          <p:cNvPr id="2" name="Content Placeholder 1"/>
          <p:cNvSpPr>
            <a:spLocks noGrp="1"/>
          </p:cNvSpPr>
          <p:nvPr>
            <p:ph idx="1"/>
          </p:nvPr>
        </p:nvSpPr>
        <p:spPr/>
        <p:txBody>
          <a:bodyPr/>
          <a:lstStyle/>
          <a:p>
            <a:r>
              <a:rPr lang="en-US" dirty="0" smtClean="0"/>
              <a:t>The science payload will be used to </a:t>
            </a:r>
            <a:r>
              <a:rPr lang="en-US" dirty="0" smtClean="0"/>
              <a:t>survey </a:t>
            </a:r>
            <a:r>
              <a:rPr lang="en-US" dirty="0" smtClean="0"/>
              <a:t>the asteroid for structural </a:t>
            </a:r>
            <a:r>
              <a:rPr lang="en-US" dirty="0" smtClean="0"/>
              <a:t>integrity, </a:t>
            </a:r>
            <a:r>
              <a:rPr lang="en-US" dirty="0" smtClean="0"/>
              <a:t>environmental </a:t>
            </a:r>
            <a:r>
              <a:rPr lang="en-US" dirty="0" smtClean="0"/>
              <a:t>safety and determine composition and structure</a:t>
            </a:r>
            <a:endParaRPr lang="en-US" dirty="0" smtClean="0"/>
          </a:p>
          <a:p>
            <a:r>
              <a:rPr lang="en-US" dirty="0" smtClean="0"/>
              <a:t>The astronauts will perform 7 </a:t>
            </a:r>
            <a:r>
              <a:rPr lang="en-US" dirty="0" smtClean="0"/>
              <a:t>EVAs</a:t>
            </a:r>
          </a:p>
          <a:p>
            <a:pPr lvl="1"/>
            <a:r>
              <a:rPr lang="en-US" dirty="0" smtClean="0"/>
              <a:t>Six</a:t>
            </a:r>
            <a:r>
              <a:rPr lang="en-US" dirty="0" smtClean="0"/>
              <a:t> </a:t>
            </a:r>
            <a:r>
              <a:rPr lang="en-US" dirty="0" smtClean="0"/>
              <a:t>for </a:t>
            </a:r>
            <a:r>
              <a:rPr lang="en-US" dirty="0" smtClean="0"/>
              <a:t>ISRU</a:t>
            </a:r>
          </a:p>
          <a:p>
            <a:pPr lvl="1"/>
            <a:r>
              <a:rPr lang="en-US" dirty="0" smtClean="0"/>
              <a:t>One </a:t>
            </a:r>
            <a:r>
              <a:rPr lang="en-US" dirty="0" smtClean="0"/>
              <a:t>for </a:t>
            </a:r>
            <a:r>
              <a:rPr lang="en-US" dirty="0" smtClean="0"/>
              <a:t>independent decision making</a:t>
            </a:r>
            <a:endParaRPr lang="en-US" dirty="0"/>
          </a:p>
        </p:txBody>
      </p:sp>
      <p:sp>
        <p:nvSpPr>
          <p:cNvPr id="14" name="Rectangle 13"/>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5" name="Rectangle 14"/>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6" name="Rectangle 15"/>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7" name="Rectangle 16"/>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8" name="Rectangle 17"/>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9" name="Rectangle 18"/>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0" name="Rectangle 19"/>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32158060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Science </a:t>
            </a:r>
            <a:r>
              <a:rPr lang="en-US" sz="4000" dirty="0"/>
              <a:t>Operations</a:t>
            </a:r>
            <a:endParaRPr lang="en-US" sz="4000" dirty="0"/>
          </a:p>
        </p:txBody>
      </p:sp>
      <p:sp>
        <p:nvSpPr>
          <p:cNvPr id="4" name="Slide Number Placeholder 3"/>
          <p:cNvSpPr>
            <a:spLocks noGrp="1"/>
          </p:cNvSpPr>
          <p:nvPr>
            <p:ph type="sldNum" sz="quarter" idx="10"/>
          </p:nvPr>
        </p:nvSpPr>
        <p:spPr/>
        <p:txBody>
          <a:bodyPr/>
          <a:lstStyle/>
          <a:p>
            <a:fld id="{5F516E10-C60D-4133-B8F8-6BD272B558EB}" type="slidenum">
              <a:rPr lang="en-US" sz="2500">
                <a:solidFill>
                  <a:srgbClr val="FFFFFF">
                    <a:tint val="75000"/>
                  </a:srgbClr>
                </a:solidFill>
              </a:rPr>
              <a:pPr/>
              <a:t>14</a:t>
            </a:fld>
            <a:endParaRPr lang="en-US" sz="2500" dirty="0">
              <a:solidFill>
                <a:srgbClr val="FFFFFF">
                  <a:tint val="75000"/>
                </a:srgb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61796823"/>
              </p:ext>
            </p:extLst>
          </p:nvPr>
        </p:nvGraphicFramePr>
        <p:xfrm>
          <a:off x="3124200" y="1600200"/>
          <a:ext cx="10820400" cy="6017991"/>
        </p:xfrm>
        <a:graphic>
          <a:graphicData uri="http://schemas.openxmlformats.org/drawingml/2006/table">
            <a:tbl>
              <a:tblPr firstRow="1" bandRow="1">
                <a:tableStyleId>{5C22544A-7EE6-4342-B048-85BDC9FD1C3A}</a:tableStyleId>
              </a:tblPr>
              <a:tblGrid>
                <a:gridCol w="3212306"/>
                <a:gridCol w="3212306"/>
                <a:gridCol w="4395788"/>
              </a:tblGrid>
              <a:tr h="762061">
                <a:tc>
                  <a:txBody>
                    <a:bodyPr/>
                    <a:lstStyle/>
                    <a:p>
                      <a:pPr algn="ctr"/>
                      <a:r>
                        <a:rPr lang="en-US" sz="2400" dirty="0" smtClean="0">
                          <a:solidFill>
                            <a:srgbClr val="002C56"/>
                          </a:solidFill>
                        </a:rPr>
                        <a:t>Objectives</a:t>
                      </a:r>
                      <a:endParaRPr lang="en-US" sz="2400" dirty="0">
                        <a:solidFill>
                          <a:srgbClr val="002C56"/>
                        </a:solidFill>
                      </a:endParaRPr>
                    </a:p>
                  </a:txBody>
                  <a:tcPr/>
                </a:tc>
                <a:tc>
                  <a:txBody>
                    <a:bodyPr/>
                    <a:lstStyle/>
                    <a:p>
                      <a:pPr algn="ctr"/>
                      <a:r>
                        <a:rPr lang="en-US" sz="2400" dirty="0" smtClean="0">
                          <a:solidFill>
                            <a:srgbClr val="002C56"/>
                          </a:solidFill>
                        </a:rPr>
                        <a:t>Product</a:t>
                      </a:r>
                      <a:endParaRPr lang="en-US" sz="2400" dirty="0">
                        <a:solidFill>
                          <a:srgbClr val="002C56"/>
                        </a:solidFill>
                      </a:endParaRPr>
                    </a:p>
                  </a:txBody>
                  <a:tcPr/>
                </a:tc>
                <a:tc>
                  <a:txBody>
                    <a:bodyPr/>
                    <a:lstStyle/>
                    <a:p>
                      <a:pPr algn="ctr"/>
                      <a:r>
                        <a:rPr lang="en-US" sz="2400" dirty="0" smtClean="0">
                          <a:solidFill>
                            <a:srgbClr val="002C56"/>
                          </a:solidFill>
                        </a:rPr>
                        <a:t>Instrument</a:t>
                      </a:r>
                      <a:endParaRPr lang="en-US" sz="2400" dirty="0">
                        <a:solidFill>
                          <a:srgbClr val="002C56"/>
                        </a:solidFill>
                      </a:endParaRPr>
                    </a:p>
                  </a:txBody>
                  <a:tcPr/>
                </a:tc>
              </a:tr>
              <a:tr h="1042739">
                <a:tc rowSpan="3">
                  <a:txBody>
                    <a:bodyPr/>
                    <a:lstStyle/>
                    <a:p>
                      <a:pPr algn="ctr"/>
                      <a:r>
                        <a:rPr lang="en-US" sz="2400" dirty="0" smtClean="0">
                          <a:solidFill>
                            <a:srgbClr val="002C56"/>
                          </a:solidFill>
                        </a:rPr>
                        <a:t>Characterize internal structure and composition</a:t>
                      </a:r>
                      <a:endParaRPr lang="en-US" sz="2400" dirty="0">
                        <a:solidFill>
                          <a:srgbClr val="002C56"/>
                        </a:solidFill>
                      </a:endParaRPr>
                    </a:p>
                  </a:txBody>
                  <a:tcPr anchor="ctr"/>
                </a:tc>
                <a:tc rowSpan="3">
                  <a:txBody>
                    <a:bodyPr/>
                    <a:lstStyle/>
                    <a:p>
                      <a:pPr algn="ctr"/>
                      <a:r>
                        <a:rPr lang="en-US" sz="2400" dirty="0" smtClean="0">
                          <a:solidFill>
                            <a:srgbClr val="002C56"/>
                          </a:solidFill>
                        </a:rPr>
                        <a:t>3D geological</a:t>
                      </a:r>
                      <a:r>
                        <a:rPr lang="en-US" sz="2400" baseline="0" dirty="0" smtClean="0">
                          <a:solidFill>
                            <a:srgbClr val="002C56"/>
                          </a:solidFill>
                        </a:rPr>
                        <a:t> model</a:t>
                      </a:r>
                    </a:p>
                    <a:p>
                      <a:pPr algn="ctr"/>
                      <a:endParaRPr lang="en-US" sz="2400" dirty="0">
                        <a:solidFill>
                          <a:srgbClr val="002C56"/>
                        </a:solidFill>
                      </a:endParaRPr>
                    </a:p>
                  </a:txBody>
                  <a:tcPr anchor="ctr"/>
                </a:tc>
                <a:tc>
                  <a:txBody>
                    <a:bodyPr/>
                    <a:lstStyle/>
                    <a:p>
                      <a:pPr algn="ctr"/>
                      <a:r>
                        <a:rPr lang="en-US" sz="2400" dirty="0" smtClean="0">
                          <a:solidFill>
                            <a:srgbClr val="002C56"/>
                          </a:solidFill>
                        </a:rPr>
                        <a:t>Seismic Monitoring Module</a:t>
                      </a:r>
                    </a:p>
                  </a:txBody>
                  <a:tcPr anchor="ctr"/>
                </a:tc>
              </a:tr>
              <a:tr h="429448">
                <a:tc vMerge="1">
                  <a:txBody>
                    <a:bodyPr/>
                    <a:lstStyle/>
                    <a:p>
                      <a:endParaRPr lang="en-US" dirty="0"/>
                    </a:p>
                  </a:txBody>
                  <a:tcPr/>
                </a:tc>
                <a:tc vMerge="1">
                  <a:txBody>
                    <a:bodyPr/>
                    <a:lstStyle/>
                    <a:p>
                      <a:endParaRPr lang="en-US" dirty="0">
                        <a:solidFill>
                          <a:srgbClr val="002C56"/>
                        </a:solidFill>
                      </a:endParaRPr>
                    </a:p>
                  </a:txBody>
                  <a:tcPr/>
                </a:tc>
                <a:tc>
                  <a:txBody>
                    <a:bodyPr/>
                    <a:lstStyle/>
                    <a:p>
                      <a:pPr algn="ctr"/>
                      <a:r>
                        <a:rPr lang="en-US" sz="2400" dirty="0" smtClean="0">
                          <a:solidFill>
                            <a:srgbClr val="002C56"/>
                          </a:solidFill>
                        </a:rPr>
                        <a:t>Subsurface Drill</a:t>
                      </a:r>
                      <a:endParaRPr lang="en-US" sz="2400" dirty="0">
                        <a:solidFill>
                          <a:srgbClr val="002C56"/>
                        </a:solidFill>
                      </a:endParaRPr>
                    </a:p>
                  </a:txBody>
                  <a:tcPr anchor="ctr"/>
                </a:tc>
              </a:tr>
              <a:tr h="762061">
                <a:tc vMerge="1">
                  <a:txBody>
                    <a:bodyPr/>
                    <a:lstStyle/>
                    <a:p>
                      <a:endParaRPr lang="en-US" dirty="0"/>
                    </a:p>
                  </a:txBody>
                  <a:tcPr/>
                </a:tc>
                <a:tc vMerge="1">
                  <a:txBody>
                    <a:bodyPr/>
                    <a:lstStyle/>
                    <a:p>
                      <a:endParaRPr lang="en-US" dirty="0">
                        <a:solidFill>
                          <a:srgbClr val="002C56"/>
                        </a:solidFill>
                      </a:endParaRPr>
                    </a:p>
                  </a:txBody>
                  <a:tcPr/>
                </a:tc>
                <a:tc>
                  <a:txBody>
                    <a:bodyPr/>
                    <a:lstStyle/>
                    <a:p>
                      <a:pPr algn="ctr"/>
                      <a:r>
                        <a:rPr lang="en-US" sz="2400" dirty="0" smtClean="0">
                          <a:solidFill>
                            <a:srgbClr val="002C56"/>
                          </a:solidFill>
                        </a:rPr>
                        <a:t>Composition Analysis Unit</a:t>
                      </a:r>
                      <a:endParaRPr lang="en-US" sz="2400" dirty="0">
                        <a:solidFill>
                          <a:srgbClr val="002C56"/>
                        </a:solidFill>
                      </a:endParaRPr>
                    </a:p>
                  </a:txBody>
                  <a:tcPr anchor="ctr"/>
                </a:tc>
              </a:tr>
              <a:tr h="1439450">
                <a:tc>
                  <a:txBody>
                    <a:bodyPr/>
                    <a:lstStyle/>
                    <a:p>
                      <a:pPr algn="ctr"/>
                      <a:r>
                        <a:rPr lang="en-US" sz="2400" dirty="0" smtClean="0">
                          <a:solidFill>
                            <a:srgbClr val="002C56"/>
                          </a:solidFill>
                        </a:rPr>
                        <a:t>Characterize space</a:t>
                      </a:r>
                      <a:r>
                        <a:rPr lang="en-US" sz="2400" baseline="0" dirty="0" smtClean="0">
                          <a:solidFill>
                            <a:srgbClr val="002C56"/>
                          </a:solidFill>
                        </a:rPr>
                        <a:t> environment</a:t>
                      </a:r>
                      <a:endParaRPr lang="en-US" sz="2400" dirty="0">
                        <a:solidFill>
                          <a:srgbClr val="002C56"/>
                        </a:solidFill>
                      </a:endParaRPr>
                    </a:p>
                  </a:txBody>
                  <a:tcPr anchor="ctr"/>
                </a:tc>
                <a:tc>
                  <a:txBody>
                    <a:bodyPr/>
                    <a:lstStyle/>
                    <a:p>
                      <a:pPr algn="ctr"/>
                      <a:r>
                        <a:rPr lang="en-US" sz="2400" dirty="0" smtClean="0">
                          <a:solidFill>
                            <a:srgbClr val="002C56"/>
                          </a:solidFill>
                        </a:rPr>
                        <a:t>Dust, </a:t>
                      </a:r>
                      <a:r>
                        <a:rPr lang="en-US" sz="2400" dirty="0" err="1" smtClean="0">
                          <a:solidFill>
                            <a:srgbClr val="002C56"/>
                          </a:solidFill>
                        </a:rPr>
                        <a:t>micrometeroid</a:t>
                      </a:r>
                      <a:r>
                        <a:rPr lang="en-US" sz="2400" dirty="0" smtClean="0">
                          <a:solidFill>
                            <a:srgbClr val="002C56"/>
                          </a:solidFill>
                        </a:rPr>
                        <a:t> radiation and plasma outgassing</a:t>
                      </a:r>
                      <a:endParaRPr lang="en-US" sz="2400" dirty="0">
                        <a:solidFill>
                          <a:srgbClr val="002C56"/>
                        </a:solidFill>
                      </a:endParaRPr>
                    </a:p>
                  </a:txBody>
                  <a:tcPr anchor="ctr"/>
                </a:tc>
                <a:tc>
                  <a:txBody>
                    <a:bodyPr/>
                    <a:lstStyle/>
                    <a:p>
                      <a:pPr algn="ctr"/>
                      <a:r>
                        <a:rPr lang="en-US" sz="2400" dirty="0" smtClean="0">
                          <a:solidFill>
                            <a:srgbClr val="002C56"/>
                          </a:solidFill>
                        </a:rPr>
                        <a:t>Space Environment</a:t>
                      </a:r>
                      <a:r>
                        <a:rPr lang="en-US" sz="2400" baseline="0" dirty="0" smtClean="0">
                          <a:solidFill>
                            <a:srgbClr val="002C56"/>
                          </a:solidFill>
                        </a:rPr>
                        <a:t> Monitoring Module</a:t>
                      </a:r>
                      <a:endParaRPr lang="en-US" sz="2400" dirty="0">
                        <a:solidFill>
                          <a:srgbClr val="002C56"/>
                        </a:solidFill>
                      </a:endParaRPr>
                    </a:p>
                  </a:txBody>
                  <a:tcPr anchor="ctr"/>
                </a:tc>
              </a:tr>
              <a:tr h="1460125">
                <a:tc>
                  <a:txBody>
                    <a:bodyPr/>
                    <a:lstStyle/>
                    <a:p>
                      <a:pPr marL="0" marR="0" indent="0" algn="ctr" defTabSz="1306168" rtl="0" eaLnBrk="1" fontAlgn="auto" latinLnBrk="0" hangingPunct="1">
                        <a:lnSpc>
                          <a:spcPct val="100000"/>
                        </a:lnSpc>
                        <a:spcBef>
                          <a:spcPts val="0"/>
                        </a:spcBef>
                        <a:spcAft>
                          <a:spcPts val="0"/>
                        </a:spcAft>
                        <a:buClrTx/>
                        <a:buSzTx/>
                        <a:buFontTx/>
                        <a:buNone/>
                        <a:tabLst/>
                        <a:defRPr/>
                      </a:pPr>
                      <a:r>
                        <a:rPr lang="en-US" sz="2400" dirty="0" smtClean="0">
                          <a:solidFill>
                            <a:srgbClr val="002C56"/>
                          </a:solidFill>
                        </a:rPr>
                        <a:t>Extract, process and demonstrate use of resources</a:t>
                      </a:r>
                    </a:p>
                    <a:p>
                      <a:pPr algn="ctr"/>
                      <a:endParaRPr lang="en-US" sz="2400" dirty="0">
                        <a:solidFill>
                          <a:srgbClr val="002C56"/>
                        </a:solidFill>
                      </a:endParaRPr>
                    </a:p>
                  </a:txBody>
                  <a:tcPr anchor="ctr"/>
                </a:tc>
                <a:tc>
                  <a:txBody>
                    <a:bodyPr/>
                    <a:lstStyle/>
                    <a:p>
                      <a:pPr algn="ctr"/>
                      <a:r>
                        <a:rPr lang="en-US" sz="2400" dirty="0" smtClean="0">
                          <a:solidFill>
                            <a:srgbClr val="002C56"/>
                          </a:solidFill>
                        </a:rPr>
                        <a:t>3kg raw material,</a:t>
                      </a:r>
                      <a:r>
                        <a:rPr lang="en-US" sz="2400" baseline="0" dirty="0" smtClean="0">
                          <a:solidFill>
                            <a:srgbClr val="002C56"/>
                          </a:solidFill>
                        </a:rPr>
                        <a:t> water, propellant, radiation shield</a:t>
                      </a:r>
                      <a:endParaRPr lang="en-US" sz="2400" dirty="0">
                        <a:solidFill>
                          <a:srgbClr val="002C56"/>
                        </a:solidFill>
                      </a:endParaRPr>
                    </a:p>
                  </a:txBody>
                  <a:tcPr anchor="ctr"/>
                </a:tc>
                <a:tc>
                  <a:txBody>
                    <a:bodyPr/>
                    <a:lstStyle/>
                    <a:p>
                      <a:pPr algn="ctr"/>
                      <a:r>
                        <a:rPr lang="en-US" sz="2400" dirty="0" smtClean="0">
                          <a:solidFill>
                            <a:srgbClr val="002C56"/>
                          </a:solidFill>
                        </a:rPr>
                        <a:t>Resource</a:t>
                      </a:r>
                      <a:r>
                        <a:rPr lang="en-US" sz="2400" baseline="0" dirty="0" smtClean="0">
                          <a:solidFill>
                            <a:srgbClr val="002C56"/>
                          </a:solidFill>
                        </a:rPr>
                        <a:t> Utilization Demonstrator Module</a:t>
                      </a:r>
                      <a:endParaRPr lang="en-US" sz="2400" dirty="0">
                        <a:solidFill>
                          <a:srgbClr val="002C56"/>
                        </a:solidFill>
                      </a:endParaRPr>
                    </a:p>
                  </a:txBody>
                  <a:tcPr anchor="ctr"/>
                </a:tc>
              </a:tr>
            </a:tbl>
          </a:graphicData>
        </a:graphic>
      </p:graphicFrame>
      <p:sp>
        <p:nvSpPr>
          <p:cNvPr id="21" name="Rectangle 20"/>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22" name="Rectangle 21"/>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23" name="Rectangle 22"/>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4" name="Rectangle 23"/>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5" name="Rectangle 24"/>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6" name="Rectangle 25"/>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7" name="Rectangle 26"/>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5743207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Human </a:t>
            </a:r>
            <a:r>
              <a:rPr lang="en-US" sz="4000" dirty="0"/>
              <a:t>Factor Operations</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184105827"/>
              </p:ext>
            </p:extLst>
          </p:nvPr>
        </p:nvGraphicFramePr>
        <p:xfrm>
          <a:off x="3200400" y="1996440"/>
          <a:ext cx="10972798" cy="5669280"/>
        </p:xfrm>
        <a:graphic>
          <a:graphicData uri="http://schemas.openxmlformats.org/drawingml/2006/table">
            <a:tbl>
              <a:tblPr firstRow="1" bandRow="1">
                <a:tableStyleId>{5C22544A-7EE6-4342-B048-85BDC9FD1C3A}</a:tableStyleId>
              </a:tblPr>
              <a:tblGrid>
                <a:gridCol w="2388636"/>
                <a:gridCol w="2388636"/>
                <a:gridCol w="6195526"/>
              </a:tblGrid>
              <a:tr h="822960">
                <a:tc>
                  <a:txBody>
                    <a:bodyPr/>
                    <a:lstStyle/>
                    <a:p>
                      <a:pPr algn="ctr"/>
                      <a:r>
                        <a:rPr lang="en-US" sz="2400" b="1" dirty="0" smtClean="0">
                          <a:solidFill>
                            <a:srgbClr val="002C56"/>
                          </a:solidFill>
                        </a:rPr>
                        <a:t>Objective</a:t>
                      </a:r>
                      <a:endParaRPr lang="en-US" sz="2400" b="1"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smtClean="0">
                          <a:solidFill>
                            <a:srgbClr val="002C56"/>
                          </a:solidFill>
                        </a:rPr>
                        <a:t>Product</a:t>
                      </a:r>
                      <a:endParaRPr lang="en-US" sz="2400" b="1"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smtClean="0">
                          <a:solidFill>
                            <a:srgbClr val="002C56"/>
                          </a:solidFill>
                        </a:rPr>
                        <a:t>Instrument</a:t>
                      </a:r>
                      <a:endParaRPr lang="en-US" sz="2400" b="1"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rowSpan="3">
                  <a:txBody>
                    <a:bodyPr/>
                    <a:lstStyle/>
                    <a:p>
                      <a:pPr marL="0" marR="0" lvl="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rPr>
                        <a:t>Study human health and psychology in deep space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0" dirty="0" smtClean="0">
                          <a:solidFill>
                            <a:srgbClr val="002C56"/>
                          </a:solidFill>
                        </a:rPr>
                        <a:t>Radiation Data</a:t>
                      </a: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r>
                        <a:rPr lang="en-US" sz="2400" b="0" dirty="0" smtClean="0">
                          <a:solidFill>
                            <a:srgbClr val="002C56"/>
                          </a:solidFill>
                        </a:rPr>
                        <a:t>Radiation area monitor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vMerge="1">
                  <a:txBody>
                    <a:bodyPr/>
                    <a:lstStyle/>
                    <a:p>
                      <a:pPr algn="ctr"/>
                      <a:endParaRPr lang="en-US" b="0" dirty="0">
                        <a:solidFill>
                          <a:srgbClr val="002C56"/>
                        </a:solidFill>
                      </a:endParaRPr>
                    </a:p>
                  </a:txBody>
                  <a:tcPr/>
                </a:tc>
                <a:tc>
                  <a:txBody>
                    <a:bodyPr/>
                    <a:lstStyle/>
                    <a:p>
                      <a:pPr algn="ctr"/>
                      <a:r>
                        <a:rPr lang="en-US" sz="2400" b="0" dirty="0" smtClean="0">
                          <a:solidFill>
                            <a:srgbClr val="002C56"/>
                          </a:solidFill>
                        </a:rPr>
                        <a:t>Health Data</a:t>
                      </a: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r>
                        <a:rPr lang="en-US" sz="2400" b="0" dirty="0" smtClean="0">
                          <a:solidFill>
                            <a:srgbClr val="002C56"/>
                          </a:solidFill>
                          <a:ea typeface="Lucida Grande"/>
                          <a:cs typeface="Lucida Grande"/>
                        </a:rPr>
                        <a:t>AN/UDR-13 </a:t>
                      </a:r>
                      <a:r>
                        <a:rPr lang="en-US" sz="2400" b="0" dirty="0" err="1" smtClean="0">
                          <a:solidFill>
                            <a:srgbClr val="002C56"/>
                          </a:solidFill>
                          <a:ea typeface="Lucida Grande"/>
                          <a:cs typeface="Lucida Grande"/>
                        </a:rPr>
                        <a:t>Radiac</a:t>
                      </a:r>
                      <a:r>
                        <a:rPr lang="en-US" sz="2400" b="0" dirty="0" smtClean="0">
                          <a:solidFill>
                            <a:srgbClr val="002C56"/>
                          </a:solidFill>
                          <a:ea typeface="Lucida Grande"/>
                          <a:cs typeface="Lucida Grande"/>
                        </a:rPr>
                        <a:t> Set</a:t>
                      </a:r>
                      <a:endParaRPr lang="en-US" sz="2400" b="0" dirty="0" smtClean="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2960">
                <a:tc vMerge="1">
                  <a:txBody>
                    <a:bodyPr/>
                    <a:lstStyle/>
                    <a:p>
                      <a:pPr algn="ctr"/>
                      <a:endParaRPr lang="en-US" b="0" dirty="0">
                        <a:solidFill>
                          <a:srgbClr val="002C56"/>
                        </a:solidFill>
                      </a:endParaRPr>
                    </a:p>
                  </a:txBody>
                  <a:tcPr/>
                </a:tc>
                <a:tc>
                  <a:txBody>
                    <a:bodyPr/>
                    <a:lstStyle/>
                    <a:p>
                      <a:pPr algn="ctr"/>
                      <a:r>
                        <a:rPr lang="en-US" sz="2400" b="0" dirty="0" smtClean="0">
                          <a:solidFill>
                            <a:srgbClr val="002C56"/>
                          </a:solidFill>
                        </a:rPr>
                        <a:t>Mood Data</a:t>
                      </a: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ea typeface="Lucida Grande"/>
                          <a:cs typeface="Lucida Grande"/>
                        </a:rPr>
                        <a:t>Crew Health Care System (</a:t>
                      </a:r>
                      <a:r>
                        <a:rPr lang="en-US" sz="2400" b="0" dirty="0" err="1" smtClean="0">
                          <a:solidFill>
                            <a:srgbClr val="002C56"/>
                          </a:solidFill>
                          <a:ea typeface="Lucida Grande"/>
                          <a:cs typeface="Lucida Grande"/>
                        </a:rPr>
                        <a:t>CHeCS</a:t>
                      </a:r>
                      <a:r>
                        <a:rPr lang="en-US" sz="2400" b="0" dirty="0" smtClean="0">
                          <a:solidFill>
                            <a:srgbClr val="002C56"/>
                          </a:solidFill>
                          <a:ea typeface="Lucida Grande"/>
                          <a:cs typeface="Lucida Grande"/>
                        </a:rPr>
                        <a:t>)</a:t>
                      </a:r>
                      <a:endParaRPr lang="en-US" sz="2400" b="0" dirty="0" smtClean="0">
                        <a:solidFill>
                          <a:srgbClr val="002C56"/>
                        </a:solidFill>
                      </a:endParaRPr>
                    </a:p>
                    <a:p>
                      <a:pPr algn="ct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720">
                <a:tc rowSpan="2">
                  <a:txBody>
                    <a:bodyPr/>
                    <a:lstStyle/>
                    <a:p>
                      <a:pPr marL="0" marR="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ea typeface="Lucida Grande"/>
                          <a:cs typeface="Lucida Grande"/>
                        </a:rPr>
                        <a:t>Demonstrate human independent decision making in deep space</a:t>
                      </a:r>
                      <a:endParaRPr lang="en-US" sz="2400" b="0" dirty="0" smtClean="0">
                        <a:solidFill>
                          <a:srgbClr val="002C56"/>
                        </a:solidFill>
                      </a:endParaRPr>
                    </a:p>
                    <a:p>
                      <a:pPr algn="ct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0" dirty="0" smtClean="0">
                          <a:solidFill>
                            <a:srgbClr val="002C56"/>
                          </a:solidFill>
                        </a:rPr>
                        <a:t>Mission Control Training</a:t>
                      </a: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rPr>
                        <a:t>Short duration EVA with </a:t>
                      </a:r>
                      <a:r>
                        <a:rPr lang="en-US" sz="2400" b="0" dirty="0" err="1" smtClean="0">
                          <a:solidFill>
                            <a:srgbClr val="002C56"/>
                          </a:solidFill>
                        </a:rPr>
                        <a:t>LABitat</a:t>
                      </a:r>
                      <a:r>
                        <a:rPr lang="en-US" sz="2400" b="0" dirty="0" smtClean="0">
                          <a:solidFill>
                            <a:srgbClr val="002C56"/>
                          </a:solidFill>
                        </a:rPr>
                        <a:t> acting as Mission </a:t>
                      </a:r>
                      <a:r>
                        <a:rPr lang="en-US" sz="2400" b="0" dirty="0" smtClean="0">
                          <a:solidFill>
                            <a:srgbClr val="002C56"/>
                          </a:solidFill>
                        </a:rPr>
                        <a:t>Control</a:t>
                      </a:r>
                    </a:p>
                    <a:p>
                      <a:pPr marL="0" marR="0" lvl="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rPr>
                        <a:t>Simulate communications delay</a:t>
                      </a:r>
                      <a:endParaRPr lang="en-US" sz="2400" b="0" dirty="0" smtClean="0">
                        <a:solidFill>
                          <a:srgbClr val="002C56"/>
                        </a:solidFill>
                      </a:endParaRPr>
                    </a:p>
                    <a:p>
                      <a:pPr algn="ct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4480">
                <a:tc vMerge="1">
                  <a:txBody>
                    <a:bodyPr/>
                    <a:lstStyle/>
                    <a:p>
                      <a:pPr algn="ctr"/>
                      <a:endParaRPr lang="en-US" b="0" dirty="0">
                        <a:solidFill>
                          <a:srgbClr val="002C56"/>
                        </a:solidFill>
                      </a:endParaRPr>
                    </a:p>
                  </a:txBody>
                  <a:tcPr/>
                </a:tc>
                <a:tc>
                  <a:txBody>
                    <a:bodyPr/>
                    <a:lstStyle/>
                    <a:p>
                      <a:pPr algn="ctr"/>
                      <a:r>
                        <a:rPr lang="en-US" sz="2400" b="0" dirty="0" smtClean="0">
                          <a:solidFill>
                            <a:srgbClr val="002C56"/>
                          </a:solidFill>
                        </a:rPr>
                        <a:t>Independent </a:t>
                      </a:r>
                      <a:r>
                        <a:rPr lang="en-US" sz="2400" b="0" dirty="0" smtClean="0">
                          <a:solidFill>
                            <a:srgbClr val="002C56"/>
                          </a:solidFill>
                        </a:rPr>
                        <a:t>Decision</a:t>
                      </a:r>
                      <a:r>
                        <a:rPr lang="en-US" sz="2400" b="0" baseline="0" dirty="0" smtClean="0">
                          <a:solidFill>
                            <a:srgbClr val="002C56"/>
                          </a:solidFill>
                        </a:rPr>
                        <a:t> Making</a:t>
                      </a:r>
                      <a:endParaRPr lang="en-US" sz="2400" b="0" dirty="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306168" rtl="0" eaLnBrk="1" fontAlgn="auto" latinLnBrk="0" hangingPunct="1">
                        <a:lnSpc>
                          <a:spcPct val="100000"/>
                        </a:lnSpc>
                        <a:spcBef>
                          <a:spcPts val="0"/>
                        </a:spcBef>
                        <a:spcAft>
                          <a:spcPts val="0"/>
                        </a:spcAft>
                        <a:buClrTx/>
                        <a:buSzTx/>
                        <a:buFontTx/>
                        <a:buNone/>
                        <a:tabLst/>
                        <a:defRPr/>
                      </a:pPr>
                      <a:r>
                        <a:rPr lang="en-US" sz="2400" b="0" dirty="0" smtClean="0">
                          <a:solidFill>
                            <a:srgbClr val="002C56"/>
                          </a:solidFill>
                        </a:rPr>
                        <a:t>Select Asteroid sample analysis experiment from predetermined </a:t>
                      </a:r>
                      <a:r>
                        <a:rPr lang="en-US" sz="2400" b="0" dirty="0" smtClean="0">
                          <a:solidFill>
                            <a:srgbClr val="002C56"/>
                          </a:solidFill>
                        </a:rPr>
                        <a:t>list</a:t>
                      </a:r>
                      <a:endParaRPr lang="en-US" sz="2400" b="0" dirty="0" smtClean="0">
                        <a:solidFill>
                          <a:srgbClr val="002C56"/>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Rectangle 19"/>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21" name="Rectangle 20"/>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22" name="Rectangle 21"/>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3" name="Rectangle 22"/>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4" name="Rectangle 23"/>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5" name="Rectangle 24"/>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6" name="Rectangle 25"/>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8702809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t>
            </a:r>
            <a:endParaRPr lang="en-US" dirty="0"/>
          </a:p>
        </p:txBody>
      </p:sp>
      <p:sp>
        <p:nvSpPr>
          <p:cNvPr id="3" name="Content Placeholder 2"/>
          <p:cNvSpPr>
            <a:spLocks noGrp="1"/>
          </p:cNvSpPr>
          <p:nvPr>
            <p:ph idx="1"/>
          </p:nvPr>
        </p:nvSpPr>
        <p:spPr>
          <a:xfrm>
            <a:off x="2895600" y="1447800"/>
            <a:ext cx="6934200" cy="1143000"/>
          </a:xfrm>
        </p:spPr>
        <p:txBody>
          <a:bodyPr/>
          <a:lstStyle/>
          <a:p>
            <a:pPr lvl="1"/>
            <a:r>
              <a:rPr lang="en-US" sz="2000" dirty="0"/>
              <a:t>Mean radius: 61,500km</a:t>
            </a:r>
          </a:p>
          <a:p>
            <a:pPr lvl="1"/>
            <a:r>
              <a:rPr lang="en-US" sz="2000" dirty="0"/>
              <a:t>Orbits found to be stable for over 100 years</a:t>
            </a:r>
            <a:endParaRPr lang="en-US" sz="20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16</a:t>
            </a:fld>
            <a:endParaRPr lang="en-US"/>
          </a:p>
        </p:txBody>
      </p:sp>
      <p:pic>
        <p:nvPicPr>
          <p:cNvPr id="2050" name="Picture 2" descr="https://lh6.googleusercontent.com/OBbCMPZtaga4BszMUtuF9lw_F4LyfCaABmpZKyoVI4eZYBvyak0Y5V_MAgdTrxqMe8Q6yHhoENoJCjHVf1F5ppVu2L1uUfpkxMQUVjlPmWG7i2DG66ovdpvz2pKw8puLxK1wR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600201"/>
            <a:ext cx="3200400" cy="2894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S3Ozf3yo929tnAu6DYJHD4zy0okyOH8ApC65FSlHJOEq-7HpioSR0Pa5F68oGBWdSNOqxBLiZNxbBClJ45w41DAo0iPJ4Xk8BtcgYKSIT6FVWdn4y0QnpY4_QB4DndLp9hR1d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1" y="4572001"/>
            <a:ext cx="31813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RO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2438400"/>
            <a:ext cx="5943600" cy="4890304"/>
          </a:xfrm>
          <a:prstGeom prst="rect">
            <a:avLst/>
          </a:prstGeom>
        </p:spPr>
      </p:pic>
      <p:sp>
        <p:nvSpPr>
          <p:cNvPr id="16" name="Rectangle 15"/>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7" name="Rectangle 1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8" name="Rectangle 1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9" name="Rectangle 18"/>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0" name="Rectangle 19"/>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1" name="Rectangle 20"/>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2" name="Rectangle 21"/>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7467186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5" tIns="65317" rIns="130595" bIns="65317" anchor="ctr" anchorCtr="0">
            <a:noAutofit/>
          </a:bodyPr>
          <a:lstStyle/>
          <a:p>
            <a:pPr lvl="0" rtl="0">
              <a:buSzPct val="39285"/>
              <a:buNone/>
            </a:pPr>
            <a:r>
              <a:rPr lang="en-US" dirty="0" smtClean="0">
                <a:solidFill>
                  <a:srgbClr val="FFFFFF"/>
                </a:solidFill>
              </a:rPr>
              <a:t>Launch Vehicle Selection </a:t>
            </a:r>
            <a:endParaRPr lang="en" dirty="0">
              <a:solidFill>
                <a:srgbClr val="FFFFFF"/>
              </a:solidFill>
            </a:endParaRPr>
          </a:p>
        </p:txBody>
      </p:sp>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17</a:t>
            </a:fld>
            <a:endParaRPr lang="en-US" dirty="0">
              <a:solidFill>
                <a:srgbClr val="FFFFFF">
                  <a:tint val="75000"/>
                </a:srgbClr>
              </a:solidFill>
            </a:endParaRPr>
          </a:p>
        </p:txBody>
      </p:sp>
      <p:sp>
        <p:nvSpPr>
          <p:cNvPr id="13" name="Content Placeholder 2"/>
          <p:cNvSpPr>
            <a:spLocks noGrp="1"/>
          </p:cNvSpPr>
          <p:nvPr>
            <p:ph idx="1"/>
          </p:nvPr>
        </p:nvSpPr>
        <p:spPr>
          <a:xfrm>
            <a:off x="2667000" y="1447800"/>
            <a:ext cx="11963400" cy="1981200"/>
          </a:xfrm>
        </p:spPr>
        <p:txBody>
          <a:bodyPr/>
          <a:lstStyle/>
          <a:p>
            <a:pPr marL="0" indent="0">
              <a:buNone/>
            </a:pPr>
            <a:r>
              <a:rPr lang="en-US" sz="3200" dirty="0"/>
              <a:t>Two launches</a:t>
            </a:r>
          </a:p>
          <a:p>
            <a:pPr lvl="1">
              <a:buFont typeface="Arial"/>
              <a:buChar char="•"/>
            </a:pPr>
            <a:r>
              <a:rPr lang="en-US" sz="3200" dirty="0"/>
              <a:t>One cargo launch (Habitat + Propulsion Module)	</a:t>
            </a:r>
          </a:p>
          <a:p>
            <a:pPr lvl="1">
              <a:buFont typeface="Arial"/>
              <a:buChar char="•"/>
            </a:pPr>
            <a:r>
              <a:rPr lang="en-US" sz="3200" dirty="0"/>
              <a:t>One crew launch (Orion + Multi-Purpose Docking Module)</a:t>
            </a:r>
          </a:p>
          <a:p>
            <a:pPr>
              <a:buFont typeface="Arial"/>
              <a:buChar char="•"/>
            </a:pPr>
            <a:endParaRPr lang="en-US" sz="3200" dirty="0"/>
          </a:p>
          <a:p>
            <a:endParaRPr lang="en-US" sz="3200" dirty="0"/>
          </a:p>
        </p:txBody>
      </p:sp>
      <p:graphicFrame>
        <p:nvGraphicFramePr>
          <p:cNvPr id="16" name="Table 15"/>
          <p:cNvGraphicFramePr>
            <a:graphicFrameLocks noGrp="1"/>
          </p:cNvGraphicFramePr>
          <p:nvPr>
            <p:extLst>
              <p:ext uri="{D42A27DB-BD31-4B8C-83A1-F6EECF244321}">
                <p14:modId xmlns:p14="http://schemas.microsoft.com/office/powerpoint/2010/main" val="2775104387"/>
              </p:ext>
            </p:extLst>
          </p:nvPr>
        </p:nvGraphicFramePr>
        <p:xfrm>
          <a:off x="3048002" y="3428999"/>
          <a:ext cx="11353801" cy="4359990"/>
        </p:xfrm>
        <a:graphic>
          <a:graphicData uri="http://schemas.openxmlformats.org/drawingml/2006/table">
            <a:tbl>
              <a:tblPr firstRow="1" bandRow="1">
                <a:tableStyleId>{5C22544A-7EE6-4342-B048-85BDC9FD1C3A}</a:tableStyleId>
              </a:tblPr>
              <a:tblGrid>
                <a:gridCol w="1676400"/>
                <a:gridCol w="1398587"/>
                <a:gridCol w="1419226"/>
                <a:gridCol w="1655764"/>
                <a:gridCol w="1971146"/>
                <a:gridCol w="1734608"/>
                <a:gridCol w="1498070"/>
              </a:tblGrid>
              <a:tr h="1251030">
                <a:tc>
                  <a:txBody>
                    <a:bodyPr/>
                    <a:lstStyle/>
                    <a:p>
                      <a:pPr algn="ctr"/>
                      <a:r>
                        <a:rPr lang="en-US" sz="2400" dirty="0" smtClean="0">
                          <a:solidFill>
                            <a:srgbClr val="08284A"/>
                          </a:solidFill>
                        </a:rPr>
                        <a:t>Launch</a:t>
                      </a:r>
                      <a:endParaRPr lang="en-US" sz="2400" dirty="0">
                        <a:solidFill>
                          <a:srgbClr val="08284A"/>
                        </a:solidFill>
                      </a:endParaRPr>
                    </a:p>
                  </a:txBody>
                  <a:tcPr/>
                </a:tc>
                <a:tc>
                  <a:txBody>
                    <a:bodyPr/>
                    <a:lstStyle/>
                    <a:p>
                      <a:pPr algn="ctr"/>
                      <a:r>
                        <a:rPr lang="en-US" sz="2400" dirty="0" smtClean="0">
                          <a:solidFill>
                            <a:srgbClr val="08284A"/>
                          </a:solidFill>
                        </a:rPr>
                        <a:t>Launch Vehicle</a:t>
                      </a:r>
                      <a:endParaRPr lang="en-US" sz="2400" dirty="0">
                        <a:solidFill>
                          <a:srgbClr val="08284A"/>
                        </a:solidFill>
                      </a:endParaRPr>
                    </a:p>
                  </a:txBody>
                  <a:tcPr/>
                </a:tc>
                <a:tc>
                  <a:txBody>
                    <a:bodyPr/>
                    <a:lstStyle/>
                    <a:p>
                      <a:pPr algn="ctr"/>
                      <a:r>
                        <a:rPr lang="en-US" sz="2400" dirty="0" smtClean="0">
                          <a:solidFill>
                            <a:srgbClr val="08284A"/>
                          </a:solidFill>
                        </a:rPr>
                        <a:t>Transfer</a:t>
                      </a:r>
                      <a:endParaRPr lang="en-US" sz="2400" dirty="0">
                        <a:solidFill>
                          <a:srgbClr val="08284A"/>
                        </a:solidFill>
                      </a:endParaRPr>
                    </a:p>
                  </a:txBody>
                  <a:tcPr/>
                </a:tc>
                <a:tc>
                  <a:txBody>
                    <a:bodyPr/>
                    <a:lstStyle/>
                    <a:p>
                      <a:pPr algn="ctr"/>
                      <a:r>
                        <a:rPr lang="en-US" sz="2400" dirty="0" smtClean="0">
                          <a:solidFill>
                            <a:srgbClr val="08284A"/>
                          </a:solidFill>
                        </a:rPr>
                        <a:t>Mass Cap</a:t>
                      </a:r>
                    </a:p>
                    <a:p>
                      <a:pPr algn="ctr"/>
                      <a:r>
                        <a:rPr lang="en-US" sz="2400" baseline="0" dirty="0" smtClean="0">
                          <a:solidFill>
                            <a:srgbClr val="08284A"/>
                          </a:solidFill>
                        </a:rPr>
                        <a:t>(T)</a:t>
                      </a:r>
                      <a:endParaRPr lang="en-US" sz="2400" dirty="0">
                        <a:solidFill>
                          <a:srgbClr val="08284A"/>
                        </a:solidFill>
                      </a:endParaRPr>
                    </a:p>
                  </a:txBody>
                  <a:tcPr/>
                </a:tc>
                <a:tc>
                  <a:txBody>
                    <a:bodyPr/>
                    <a:lstStyle/>
                    <a:p>
                      <a:pPr algn="ctr"/>
                      <a:r>
                        <a:rPr lang="en-US" sz="2400" dirty="0" smtClean="0">
                          <a:solidFill>
                            <a:srgbClr val="08284A"/>
                          </a:solidFill>
                        </a:rPr>
                        <a:t>Actual</a:t>
                      </a:r>
                      <a:r>
                        <a:rPr lang="en-US" sz="2400" baseline="0" dirty="0" smtClean="0">
                          <a:solidFill>
                            <a:srgbClr val="08284A"/>
                          </a:solidFill>
                        </a:rPr>
                        <a:t> Mass</a:t>
                      </a:r>
                    </a:p>
                    <a:p>
                      <a:pPr algn="ctr"/>
                      <a:r>
                        <a:rPr lang="en-US" sz="2400" baseline="0" dirty="0" smtClean="0">
                          <a:solidFill>
                            <a:srgbClr val="08284A"/>
                          </a:solidFill>
                        </a:rPr>
                        <a:t>(T)</a:t>
                      </a:r>
                      <a:endParaRPr lang="en-US" sz="2400" dirty="0">
                        <a:solidFill>
                          <a:srgbClr val="08284A"/>
                        </a:solidFill>
                      </a:endParaRPr>
                    </a:p>
                  </a:txBody>
                  <a:tcPr/>
                </a:tc>
                <a:tc>
                  <a:txBody>
                    <a:bodyPr/>
                    <a:lstStyle/>
                    <a:p>
                      <a:pPr algn="ctr"/>
                      <a:r>
                        <a:rPr lang="en-US" sz="2400" dirty="0" smtClean="0">
                          <a:solidFill>
                            <a:srgbClr val="08284A"/>
                          </a:solidFill>
                        </a:rPr>
                        <a:t>Flight time (</a:t>
                      </a:r>
                      <a:r>
                        <a:rPr lang="en-US" sz="2400" baseline="0" dirty="0" smtClean="0">
                          <a:solidFill>
                            <a:srgbClr val="08284A"/>
                          </a:solidFill>
                        </a:rPr>
                        <a:t>days)</a:t>
                      </a:r>
                      <a:endParaRPr lang="en-US" sz="2400" dirty="0">
                        <a:solidFill>
                          <a:srgbClr val="08284A"/>
                        </a:solidFill>
                      </a:endParaRPr>
                    </a:p>
                  </a:txBody>
                  <a:tcPr/>
                </a:tc>
                <a:tc>
                  <a:txBody>
                    <a:bodyPr/>
                    <a:lstStyle/>
                    <a:p>
                      <a:pPr algn="ctr"/>
                      <a:r>
                        <a:rPr lang="en-US" sz="2400" dirty="0" smtClean="0">
                          <a:solidFill>
                            <a:srgbClr val="08284A"/>
                          </a:solidFill>
                        </a:rPr>
                        <a:t>Insertion</a:t>
                      </a:r>
                      <a:r>
                        <a:rPr lang="en-US" sz="2400" baseline="0" dirty="0" smtClean="0">
                          <a:solidFill>
                            <a:srgbClr val="08284A"/>
                          </a:solidFill>
                        </a:rPr>
                        <a:t> </a:t>
                      </a:r>
                      <a:r>
                        <a:rPr lang="en-US" sz="2400" dirty="0" smtClean="0">
                          <a:solidFill>
                            <a:srgbClr val="08284A"/>
                          </a:solidFill>
                        </a:rPr>
                        <a:t>Delta-V (m/s)</a:t>
                      </a:r>
                      <a:endParaRPr lang="en-US" sz="2400" dirty="0">
                        <a:solidFill>
                          <a:srgbClr val="08284A"/>
                        </a:solidFill>
                      </a:endParaRPr>
                    </a:p>
                  </a:txBody>
                  <a:tcPr/>
                </a:tc>
              </a:tr>
              <a:tr h="1188720">
                <a:tc>
                  <a:txBody>
                    <a:bodyPr/>
                    <a:lstStyle/>
                    <a:p>
                      <a:pPr algn="ctr"/>
                      <a:r>
                        <a:rPr lang="en-US" sz="2400" dirty="0" smtClean="0">
                          <a:solidFill>
                            <a:srgbClr val="08284A"/>
                          </a:solidFill>
                        </a:rPr>
                        <a:t>Habitat + Propulsion</a:t>
                      </a:r>
                      <a:r>
                        <a:rPr lang="en-US" sz="2400" baseline="0" dirty="0" smtClean="0">
                          <a:solidFill>
                            <a:srgbClr val="08284A"/>
                          </a:solidFill>
                        </a:rPr>
                        <a:t> Module</a:t>
                      </a:r>
                      <a:endParaRPr lang="en-US" sz="2400" dirty="0" smtClean="0">
                        <a:solidFill>
                          <a:srgbClr val="08284A"/>
                        </a:solidFill>
                      </a:endParaRPr>
                    </a:p>
                  </a:txBody>
                  <a:tcPr anchor="ctr"/>
                </a:tc>
                <a:tc>
                  <a:txBody>
                    <a:bodyPr/>
                    <a:lstStyle/>
                    <a:p>
                      <a:pPr algn="ctr"/>
                      <a:r>
                        <a:rPr lang="en-US" sz="2400" dirty="0" smtClean="0">
                          <a:solidFill>
                            <a:srgbClr val="08284A"/>
                          </a:solidFill>
                        </a:rPr>
                        <a:t>Falcon Heavy</a:t>
                      </a:r>
                      <a:endParaRPr lang="en-US" sz="2400" dirty="0">
                        <a:solidFill>
                          <a:srgbClr val="08284A"/>
                        </a:solidFill>
                      </a:endParaRPr>
                    </a:p>
                  </a:txBody>
                  <a:tcPr anchor="ctr"/>
                </a:tc>
                <a:tc>
                  <a:txBody>
                    <a:bodyPr/>
                    <a:lstStyle/>
                    <a:p>
                      <a:pPr algn="ctr"/>
                      <a:r>
                        <a:rPr lang="en-US" sz="2400" dirty="0" smtClean="0">
                          <a:solidFill>
                            <a:srgbClr val="08284A"/>
                          </a:solidFill>
                        </a:rPr>
                        <a:t>Ballistic</a:t>
                      </a:r>
                      <a:endParaRPr lang="en-US" sz="2400" dirty="0">
                        <a:solidFill>
                          <a:srgbClr val="08284A"/>
                        </a:solidFill>
                      </a:endParaRPr>
                    </a:p>
                  </a:txBody>
                  <a:tcPr anchor="ctr"/>
                </a:tc>
                <a:tc>
                  <a:txBody>
                    <a:bodyPr/>
                    <a:lstStyle/>
                    <a:p>
                      <a:pPr algn="ctr"/>
                      <a:r>
                        <a:rPr lang="en-US" sz="2400" dirty="0" smtClean="0">
                          <a:solidFill>
                            <a:srgbClr val="08284A"/>
                          </a:solidFill>
                        </a:rPr>
                        <a:t>18.5</a:t>
                      </a:r>
                      <a:endParaRPr lang="en-US" sz="2400" dirty="0">
                        <a:solidFill>
                          <a:srgbClr val="08284A"/>
                        </a:solidFill>
                      </a:endParaRPr>
                    </a:p>
                  </a:txBody>
                  <a:tcPr anchor="ctr"/>
                </a:tc>
                <a:tc>
                  <a:txBody>
                    <a:bodyPr/>
                    <a:lstStyle/>
                    <a:p>
                      <a:pPr algn="ctr"/>
                      <a:r>
                        <a:rPr lang="en-US" sz="2400" dirty="0" smtClean="0">
                          <a:solidFill>
                            <a:srgbClr val="08284A"/>
                          </a:solidFill>
                        </a:rPr>
                        <a:t>17.6</a:t>
                      </a:r>
                      <a:endParaRPr lang="en-US" sz="2400" dirty="0">
                        <a:solidFill>
                          <a:srgbClr val="08284A"/>
                        </a:solidFill>
                      </a:endParaRPr>
                    </a:p>
                  </a:txBody>
                  <a:tcPr anchor="ctr"/>
                </a:tc>
                <a:tc>
                  <a:txBody>
                    <a:bodyPr/>
                    <a:lstStyle/>
                    <a:p>
                      <a:pPr algn="ctr"/>
                      <a:r>
                        <a:rPr lang="en-US" sz="2400" dirty="0" smtClean="0">
                          <a:solidFill>
                            <a:srgbClr val="08284A"/>
                          </a:solidFill>
                        </a:rPr>
                        <a:t>100</a:t>
                      </a:r>
                      <a:endParaRPr lang="en-US" sz="2400" dirty="0">
                        <a:solidFill>
                          <a:srgbClr val="08284A"/>
                        </a:solidFill>
                      </a:endParaRPr>
                    </a:p>
                  </a:txBody>
                  <a:tcPr anchor="ctr"/>
                </a:tc>
                <a:tc>
                  <a:txBody>
                    <a:bodyPr/>
                    <a:lstStyle/>
                    <a:p>
                      <a:pPr algn="ctr"/>
                      <a:r>
                        <a:rPr lang="en-US" sz="2400" dirty="0" smtClean="0">
                          <a:solidFill>
                            <a:srgbClr val="08284A"/>
                          </a:solidFill>
                        </a:rPr>
                        <a:t>3100</a:t>
                      </a:r>
                      <a:endParaRPr lang="en-US" sz="2400" dirty="0">
                        <a:solidFill>
                          <a:srgbClr val="08284A"/>
                        </a:solidFill>
                      </a:endParaRPr>
                    </a:p>
                  </a:txBody>
                  <a:tcPr anchor="ctr"/>
                </a:tc>
              </a:tr>
              <a:tr h="1920240">
                <a:tc>
                  <a:txBody>
                    <a:bodyPr/>
                    <a:lstStyle/>
                    <a:p>
                      <a:pPr algn="ctr"/>
                      <a:r>
                        <a:rPr lang="en-US" sz="2400" dirty="0" smtClean="0">
                          <a:solidFill>
                            <a:srgbClr val="08284A"/>
                          </a:solidFill>
                        </a:rPr>
                        <a:t>Orion + Multi-Purpose</a:t>
                      </a:r>
                      <a:r>
                        <a:rPr lang="en-US" sz="2400" baseline="0" dirty="0" smtClean="0">
                          <a:solidFill>
                            <a:srgbClr val="08284A"/>
                          </a:solidFill>
                        </a:rPr>
                        <a:t> Docking Module</a:t>
                      </a:r>
                      <a:endParaRPr lang="en-US" sz="2400" dirty="0">
                        <a:solidFill>
                          <a:srgbClr val="08284A"/>
                        </a:solidFill>
                      </a:endParaRPr>
                    </a:p>
                  </a:txBody>
                  <a:tcPr anchor="ctr"/>
                </a:tc>
                <a:tc>
                  <a:txBody>
                    <a:bodyPr/>
                    <a:lstStyle/>
                    <a:p>
                      <a:pPr algn="ctr"/>
                      <a:r>
                        <a:rPr lang="en-US" sz="2400" dirty="0" smtClean="0">
                          <a:solidFill>
                            <a:srgbClr val="08284A"/>
                          </a:solidFill>
                        </a:rPr>
                        <a:t>SLS Block 1B</a:t>
                      </a:r>
                      <a:endParaRPr lang="en-US" sz="2400" dirty="0">
                        <a:solidFill>
                          <a:srgbClr val="08284A"/>
                        </a:solidFill>
                      </a:endParaRPr>
                    </a:p>
                  </a:txBody>
                  <a:tcPr anchor="ctr"/>
                </a:tc>
                <a:tc>
                  <a:txBody>
                    <a:bodyPr/>
                    <a:lstStyle/>
                    <a:p>
                      <a:pPr algn="ctr"/>
                      <a:r>
                        <a:rPr lang="en-US" sz="2400" dirty="0" smtClean="0">
                          <a:solidFill>
                            <a:srgbClr val="08284A"/>
                          </a:solidFill>
                        </a:rPr>
                        <a:t>Flyby</a:t>
                      </a:r>
                      <a:r>
                        <a:rPr lang="en-US" sz="2400" baseline="0" dirty="0" smtClean="0">
                          <a:solidFill>
                            <a:srgbClr val="08284A"/>
                          </a:solidFill>
                        </a:rPr>
                        <a:t> </a:t>
                      </a:r>
                      <a:endParaRPr lang="en-US" sz="2400" dirty="0">
                        <a:solidFill>
                          <a:srgbClr val="08284A"/>
                        </a:solidFill>
                      </a:endParaRPr>
                    </a:p>
                  </a:txBody>
                  <a:tcPr anchor="ctr"/>
                </a:tc>
                <a:tc>
                  <a:txBody>
                    <a:bodyPr/>
                    <a:lstStyle/>
                    <a:p>
                      <a:pPr algn="ctr"/>
                      <a:r>
                        <a:rPr lang="en-US" sz="2400" dirty="0" smtClean="0">
                          <a:solidFill>
                            <a:srgbClr val="08284A"/>
                          </a:solidFill>
                        </a:rPr>
                        <a:t>37.8</a:t>
                      </a:r>
                      <a:endParaRPr lang="en-US" sz="2400" dirty="0">
                        <a:solidFill>
                          <a:srgbClr val="08284A"/>
                        </a:solidFill>
                      </a:endParaRPr>
                    </a:p>
                  </a:txBody>
                  <a:tcPr anchor="ctr"/>
                </a:tc>
                <a:tc>
                  <a:txBody>
                    <a:bodyPr/>
                    <a:lstStyle/>
                    <a:p>
                      <a:pPr algn="ctr"/>
                      <a:r>
                        <a:rPr lang="en-US" sz="2400" dirty="0" smtClean="0">
                          <a:solidFill>
                            <a:srgbClr val="08284A"/>
                          </a:solidFill>
                        </a:rPr>
                        <a:t>33.5</a:t>
                      </a:r>
                      <a:endParaRPr lang="en-US" sz="2400" dirty="0">
                        <a:solidFill>
                          <a:srgbClr val="08284A"/>
                        </a:solidFill>
                      </a:endParaRPr>
                    </a:p>
                  </a:txBody>
                  <a:tcPr anchor="ctr"/>
                </a:tc>
                <a:tc>
                  <a:txBody>
                    <a:bodyPr/>
                    <a:lstStyle/>
                    <a:p>
                      <a:pPr algn="ctr"/>
                      <a:r>
                        <a:rPr lang="en-US" sz="2400" dirty="0" smtClean="0">
                          <a:solidFill>
                            <a:srgbClr val="08284A"/>
                          </a:solidFill>
                        </a:rPr>
                        <a:t>8.5</a:t>
                      </a:r>
                      <a:endParaRPr lang="en-US" sz="2400" dirty="0">
                        <a:solidFill>
                          <a:srgbClr val="08284A"/>
                        </a:solidFill>
                      </a:endParaRPr>
                    </a:p>
                  </a:txBody>
                  <a:tcPr anchor="ctr"/>
                </a:tc>
                <a:tc>
                  <a:txBody>
                    <a:bodyPr/>
                    <a:lstStyle/>
                    <a:p>
                      <a:pPr algn="ctr"/>
                      <a:r>
                        <a:rPr lang="en-US" sz="2400" dirty="0" smtClean="0">
                          <a:solidFill>
                            <a:srgbClr val="08284A"/>
                          </a:solidFill>
                        </a:rPr>
                        <a:t>3370</a:t>
                      </a:r>
                      <a:endParaRPr lang="en-US" sz="2400" dirty="0">
                        <a:solidFill>
                          <a:srgbClr val="08284A"/>
                        </a:solidFill>
                      </a:endParaRPr>
                    </a:p>
                  </a:txBody>
                  <a:tcPr anchor="ctr"/>
                </a:tc>
              </a:tr>
            </a:tbl>
          </a:graphicData>
        </a:graphic>
      </p:graphicFrame>
      <p:sp>
        <p:nvSpPr>
          <p:cNvPr id="6" name="Rectangle 5"/>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7" name="Rectangle 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8" name="Rectangle 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9" name="Rectangle 8"/>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0" name="Rectangle 9"/>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1" name="Rectangle 10"/>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2" name="Rectangle 11"/>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04076387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Approach Trajectories</a:t>
            </a:r>
            <a:endParaRPr lang="en-US" dirty="0"/>
          </a:p>
        </p:txBody>
      </p:sp>
      <p:sp>
        <p:nvSpPr>
          <p:cNvPr id="3" name="Content Placeholder 2"/>
          <p:cNvSpPr>
            <a:spLocks noGrp="1"/>
          </p:cNvSpPr>
          <p:nvPr>
            <p:ph idx="1"/>
          </p:nvPr>
        </p:nvSpPr>
        <p:spPr>
          <a:xfrm>
            <a:off x="2895600" y="1447802"/>
            <a:ext cx="6629400" cy="6038850"/>
          </a:xfrm>
        </p:spPr>
        <p:txBody>
          <a:bodyPr/>
          <a:lstStyle/>
          <a:p>
            <a:r>
              <a:rPr lang="en-US" sz="3400" dirty="0"/>
              <a:t>Cargo</a:t>
            </a:r>
          </a:p>
          <a:p>
            <a:pPr lvl="1"/>
            <a:r>
              <a:rPr lang="en-US" sz="3400" dirty="0"/>
              <a:t>Ballistic Trajectory</a:t>
            </a:r>
          </a:p>
          <a:p>
            <a:pPr lvl="1"/>
            <a:r>
              <a:rPr lang="en-US" sz="3400" dirty="0"/>
              <a:t>Cruise time of ~100 days</a:t>
            </a:r>
          </a:p>
          <a:p>
            <a:pPr lvl="1"/>
            <a:r>
              <a:rPr lang="en-US" sz="3400" dirty="0"/>
              <a:t>Station-keeping (~15 m/s): MMH/N</a:t>
            </a:r>
            <a:r>
              <a:rPr lang="en-US" sz="3400" baseline="-25000" dirty="0"/>
              <a:t>2</a:t>
            </a:r>
            <a:r>
              <a:rPr lang="en-US" sz="3400" dirty="0"/>
              <a:t>O</a:t>
            </a:r>
            <a:r>
              <a:rPr lang="en-US" sz="3400" baseline="-25000" dirty="0"/>
              <a:t>4</a:t>
            </a:r>
          </a:p>
          <a:p>
            <a:pPr lvl="1"/>
            <a:r>
              <a:rPr lang="en-US" sz="3400" dirty="0"/>
              <a:t>Zero DRO Insertion </a:t>
            </a:r>
            <a:r>
              <a:rPr lang="el-GR" sz="3400" dirty="0"/>
              <a:t>Δ</a:t>
            </a:r>
            <a:r>
              <a:rPr lang="en-US" sz="3400" dirty="0"/>
              <a:t>v</a:t>
            </a:r>
          </a:p>
          <a:p>
            <a:pPr lvl="1"/>
            <a:endParaRPr lang="en-US" sz="3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18</a:t>
            </a:fld>
            <a:endParaRPr lang="en-US"/>
          </a:p>
        </p:txBody>
      </p:sp>
      <p:pic>
        <p:nvPicPr>
          <p:cNvPr id="7" name="Picture 6" descr="transf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209801"/>
            <a:ext cx="5029200" cy="4309849"/>
          </a:xfrm>
          <a:prstGeom prst="rect">
            <a:avLst/>
          </a:prstGeom>
        </p:spPr>
      </p:pic>
      <p:sp>
        <p:nvSpPr>
          <p:cNvPr id="6" name="Rectangle 5"/>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8" name="Rectangle 7"/>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9" name="Rectangle 8"/>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0" name="Rectangle 9"/>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1" name="Rectangle 10"/>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2" name="Rectangle 11"/>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3" name="Rectangle 12"/>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0293873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Crew Approach Trajectories	</a:t>
            </a:r>
            <a:endParaRPr lang="en-US" dirty="0"/>
          </a:p>
        </p:txBody>
      </p:sp>
      <p:sp>
        <p:nvSpPr>
          <p:cNvPr id="3" name="Content Placeholder 2"/>
          <p:cNvSpPr>
            <a:spLocks noGrp="1"/>
          </p:cNvSpPr>
          <p:nvPr>
            <p:ph idx="1"/>
          </p:nvPr>
        </p:nvSpPr>
        <p:spPr>
          <a:xfrm>
            <a:off x="2895600" y="1447802"/>
            <a:ext cx="7315200" cy="6038850"/>
          </a:xfrm>
        </p:spPr>
        <p:txBody>
          <a:bodyPr>
            <a:normAutofit/>
          </a:bodyPr>
          <a:lstStyle/>
          <a:p>
            <a:r>
              <a:rPr lang="en-US" dirty="0" smtClean="0"/>
              <a:t>Crew</a:t>
            </a:r>
            <a:endParaRPr lang="en-US" dirty="0"/>
          </a:p>
          <a:p>
            <a:pPr lvl="1"/>
            <a:r>
              <a:rPr lang="en-US" dirty="0"/>
              <a:t>Apollo-style rendezvous </a:t>
            </a:r>
            <a:r>
              <a:rPr lang="en-US" dirty="0" smtClean="0"/>
              <a:t>with additional payload before insertion into fly-by trajectory</a:t>
            </a:r>
          </a:p>
          <a:p>
            <a:pPr lvl="1"/>
            <a:r>
              <a:rPr lang="en-US" dirty="0" smtClean="0"/>
              <a:t>Cruise </a:t>
            </a:r>
            <a:r>
              <a:rPr lang="en-US" dirty="0"/>
              <a:t>time of </a:t>
            </a:r>
            <a:r>
              <a:rPr lang="en-US" dirty="0" smtClean="0"/>
              <a:t>8.5 </a:t>
            </a:r>
            <a:r>
              <a:rPr lang="en-US" dirty="0"/>
              <a:t>days</a:t>
            </a:r>
          </a:p>
          <a:p>
            <a:pPr lvl="1"/>
            <a:r>
              <a:rPr lang="en-US" dirty="0" smtClean="0"/>
              <a:t>Payload Propulsion: Orion, MMH//N</a:t>
            </a:r>
            <a:r>
              <a:rPr lang="en-US" baseline="-25000" dirty="0" smtClean="0"/>
              <a:t>2</a:t>
            </a:r>
            <a:r>
              <a:rPr lang="en-US" dirty="0" smtClean="0"/>
              <a:t>O</a:t>
            </a:r>
            <a:r>
              <a:rPr lang="en-US" baseline="-25000" dirty="0" smtClean="0"/>
              <a:t>4</a:t>
            </a:r>
            <a:endParaRPr lang="en-US" dirty="0" smtClean="0"/>
          </a:p>
          <a:p>
            <a:pPr lvl="1"/>
            <a:r>
              <a:rPr lang="en-US" dirty="0" smtClean="0"/>
              <a:t>DRO Insertion </a:t>
            </a:r>
            <a:r>
              <a:rPr lang="el-GR" dirty="0" smtClean="0"/>
              <a:t>Δ</a:t>
            </a:r>
            <a:r>
              <a:rPr lang="en-US" dirty="0" smtClean="0"/>
              <a:t>v: 480 m/s</a:t>
            </a:r>
            <a:endParaRPr lang="en-US" dirty="0"/>
          </a:p>
          <a:p>
            <a:pPr marL="653058" lvl="1" indent="0">
              <a:buNone/>
            </a:pP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19</a:t>
            </a:fld>
            <a:endParaRPr lang="en-US"/>
          </a:p>
        </p:txBody>
      </p:sp>
      <p:pic>
        <p:nvPicPr>
          <p:cNvPr id="4098" name="Picture 2" descr="transfer_f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658" y="2819401"/>
            <a:ext cx="4444342" cy="3690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7" name="Rectangle 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8" name="Rectangle 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9" name="Rectangle 8"/>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0" name="Rectangle 9"/>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1" name="Rectangle 10"/>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2" name="Rectangle 11"/>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2284801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Introduction</a:t>
            </a:r>
          </a:p>
        </p:txBody>
      </p:sp>
      <p:sp>
        <p:nvSpPr>
          <p:cNvPr id="4" name="Slide Number Placeholder 3"/>
          <p:cNvSpPr>
            <a:spLocks noGrp="1"/>
          </p:cNvSpPr>
          <p:nvPr>
            <p:ph type="sldNum" sz="quarter" idx="4294967295"/>
          </p:nvPr>
        </p:nvSpPr>
        <p:spPr>
          <a:xfrm>
            <a:off x="8305801" y="7620002"/>
            <a:ext cx="609602" cy="438150"/>
          </a:xfrm>
          <a:prstGeom prst="rect">
            <a:avLst/>
          </a:prstGeom>
        </p:spPr>
        <p:txBody>
          <a:bodyPr/>
          <a:lstStyle/>
          <a:p>
            <a:fld id="{5F516E10-C60D-4133-B8F8-6BD272B558EB}" type="slidenum">
              <a:rPr lang="en-US" smtClean="0"/>
              <a:pPr/>
              <a:t>2</a:t>
            </a:fld>
            <a:endParaRPr lang="en-US"/>
          </a:p>
        </p:txBody>
      </p:sp>
      <p:pic>
        <p:nvPicPr>
          <p:cNvPr id="3" name="Picture 2"/>
          <p:cNvPicPr>
            <a:picLocks noChangeAspect="1"/>
          </p:cNvPicPr>
          <p:nvPr/>
        </p:nvPicPr>
        <p:blipFill>
          <a:blip r:embed="rId3"/>
          <a:stretch>
            <a:fillRect/>
          </a:stretch>
        </p:blipFill>
        <p:spPr>
          <a:xfrm>
            <a:off x="3352800" y="1551331"/>
            <a:ext cx="6591300" cy="6449669"/>
          </a:xfrm>
          <a:prstGeom prst="rect">
            <a:avLst/>
          </a:prstGeom>
        </p:spPr>
      </p:pic>
      <p:sp>
        <p:nvSpPr>
          <p:cNvPr id="5" name="TextBox 4"/>
          <p:cNvSpPr txBox="1"/>
          <p:nvPr/>
        </p:nvSpPr>
        <p:spPr>
          <a:xfrm>
            <a:off x="10363200" y="1981200"/>
            <a:ext cx="3810000" cy="5262976"/>
          </a:xfrm>
          <a:prstGeom prst="rect">
            <a:avLst/>
          </a:prstGeom>
          <a:noFill/>
        </p:spPr>
        <p:txBody>
          <a:bodyPr wrap="square" lIns="91436" tIns="45718" rIns="91436" bIns="45718" rtlCol="0">
            <a:spAutoFit/>
          </a:bodyPr>
          <a:lstStyle/>
          <a:p>
            <a:r>
              <a:rPr lang="en-US" sz="2800" b="0" dirty="0" smtClean="0"/>
              <a:t>16 team members:</a:t>
            </a:r>
          </a:p>
          <a:p>
            <a:endParaRPr lang="en-US" sz="2800" b="0" dirty="0" smtClean="0"/>
          </a:p>
          <a:p>
            <a:pPr marL="285738" indent="-285738">
              <a:buFont typeface="Arial"/>
              <a:buChar char="•"/>
            </a:pPr>
            <a:r>
              <a:rPr lang="en-US" sz="2800" b="0" dirty="0" smtClean="0"/>
              <a:t>10 </a:t>
            </a:r>
            <a:r>
              <a:rPr lang="en-US" sz="2800" b="0" dirty="0"/>
              <a:t>Engineers</a:t>
            </a:r>
          </a:p>
          <a:p>
            <a:pPr marL="938796" lvl="1" indent="-285738">
              <a:buFont typeface="Arial"/>
              <a:buChar char="•"/>
            </a:pPr>
            <a:r>
              <a:rPr lang="en-US" sz="2800" b="0" dirty="0"/>
              <a:t>8 Aerospace</a:t>
            </a:r>
          </a:p>
          <a:p>
            <a:pPr marL="938796" lvl="1" indent="-285738">
              <a:buFont typeface="Arial"/>
              <a:buChar char="•"/>
            </a:pPr>
            <a:r>
              <a:rPr lang="en-US" sz="2800" b="0" dirty="0"/>
              <a:t>1 Mechanical</a:t>
            </a:r>
          </a:p>
          <a:p>
            <a:pPr marL="938796" lvl="1" indent="-285738">
              <a:buFont typeface="Arial"/>
              <a:buChar char="•"/>
            </a:pPr>
            <a:r>
              <a:rPr lang="en-US" sz="2800" b="0" dirty="0"/>
              <a:t>1 Chemical</a:t>
            </a:r>
          </a:p>
          <a:p>
            <a:pPr marL="285738" indent="-285738">
              <a:buFont typeface="Arial"/>
              <a:buChar char="•"/>
            </a:pPr>
            <a:r>
              <a:rPr lang="en-US" sz="2800" b="0" dirty="0"/>
              <a:t>1 Materials Science</a:t>
            </a:r>
          </a:p>
          <a:p>
            <a:pPr marL="285738" indent="-285738">
              <a:buFont typeface="Arial"/>
              <a:buChar char="•"/>
            </a:pPr>
            <a:r>
              <a:rPr lang="en-US" sz="2800" b="0" dirty="0"/>
              <a:t>1 Planetary Science</a:t>
            </a:r>
          </a:p>
          <a:p>
            <a:pPr marL="285738" indent="-285738">
              <a:buFont typeface="Arial"/>
              <a:buChar char="•"/>
            </a:pPr>
            <a:r>
              <a:rPr lang="en-US" sz="2800" b="0" dirty="0"/>
              <a:t>1 Applied Math</a:t>
            </a:r>
          </a:p>
          <a:p>
            <a:pPr marL="285738" indent="-285738">
              <a:buFont typeface="Arial"/>
              <a:buChar char="•"/>
            </a:pPr>
            <a:r>
              <a:rPr lang="en-US" sz="2800" b="0" dirty="0"/>
              <a:t>1 Architect</a:t>
            </a:r>
          </a:p>
          <a:p>
            <a:pPr marL="285738" indent="-285738">
              <a:buFont typeface="Arial"/>
              <a:buChar char="•"/>
            </a:pPr>
            <a:r>
              <a:rPr lang="en-US" sz="2800" b="0" dirty="0"/>
              <a:t>2 Physics</a:t>
            </a:r>
          </a:p>
          <a:p>
            <a:pPr marL="285738" indent="-285738">
              <a:buFont typeface="Arial"/>
              <a:buChar char="•"/>
            </a:pPr>
            <a:endParaRPr lang="en-US" sz="2800" b="0" dirty="0"/>
          </a:p>
        </p:txBody>
      </p:sp>
      <p:sp>
        <p:nvSpPr>
          <p:cNvPr id="14" name="Rectangle 13"/>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15" name="Rectangle 14"/>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16" name="Rectangle 15"/>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7" name="Rectangle 16"/>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8" name="Rectangle 17"/>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9" name="Rectangle 18"/>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0" name="Rectangle 19"/>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545273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windows</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20</a:t>
            </a:fld>
            <a:endParaRPr lang="en-US"/>
          </a:p>
        </p:txBody>
      </p:sp>
      <p:sp>
        <p:nvSpPr>
          <p:cNvPr id="17" name="Content Placeholder 16"/>
          <p:cNvSpPr>
            <a:spLocks noGrp="1"/>
          </p:cNvSpPr>
          <p:nvPr>
            <p:ph idx="1"/>
          </p:nvPr>
        </p:nvSpPr>
        <p:spPr/>
        <p:txBody>
          <a:bodyPr/>
          <a:lstStyle/>
          <a:p>
            <a:endParaRPr lang="en-US" dirty="0" smtClean="0"/>
          </a:p>
          <a:p>
            <a:pPr marL="0" indent="0">
              <a:buNone/>
            </a:pPr>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2422415393"/>
              </p:ext>
            </p:extLst>
          </p:nvPr>
        </p:nvGraphicFramePr>
        <p:xfrm>
          <a:off x="6400800" y="1630680"/>
          <a:ext cx="4495800" cy="2139696"/>
        </p:xfrm>
        <a:graphic>
          <a:graphicData uri="http://schemas.openxmlformats.org/drawingml/2006/table">
            <a:tbl>
              <a:tblPr firstRow="1" bandRow="1">
                <a:tableStyleId>{5C22544A-7EE6-4342-B048-85BDC9FD1C3A}</a:tableStyleId>
              </a:tblPr>
              <a:tblGrid>
                <a:gridCol w="1498600"/>
                <a:gridCol w="1498600"/>
                <a:gridCol w="1498600"/>
              </a:tblGrid>
              <a:tr h="713232">
                <a:tc>
                  <a:txBody>
                    <a:bodyPr/>
                    <a:lstStyle/>
                    <a:p>
                      <a:endParaRPr lang="en-US" sz="2000" dirty="0">
                        <a:solidFill>
                          <a:srgbClr val="002C56"/>
                        </a:solidFill>
                      </a:endParaRPr>
                    </a:p>
                  </a:txBody>
                  <a:tcPr/>
                </a:tc>
                <a:tc>
                  <a:txBody>
                    <a:bodyPr/>
                    <a:lstStyle/>
                    <a:p>
                      <a:r>
                        <a:rPr lang="en-US" sz="2000" dirty="0" smtClean="0">
                          <a:solidFill>
                            <a:srgbClr val="002C56"/>
                          </a:solidFill>
                        </a:rPr>
                        <a:t>Cargo</a:t>
                      </a:r>
                      <a:r>
                        <a:rPr lang="en-US" sz="2000" baseline="0" dirty="0" smtClean="0">
                          <a:solidFill>
                            <a:srgbClr val="002C56"/>
                          </a:solidFill>
                        </a:rPr>
                        <a:t> phase</a:t>
                      </a:r>
                      <a:endParaRPr lang="en-US" sz="2000" dirty="0">
                        <a:solidFill>
                          <a:srgbClr val="002C56"/>
                        </a:solidFill>
                      </a:endParaRPr>
                    </a:p>
                  </a:txBody>
                  <a:tcPr/>
                </a:tc>
                <a:tc>
                  <a:txBody>
                    <a:bodyPr/>
                    <a:lstStyle/>
                    <a:p>
                      <a:r>
                        <a:rPr lang="en-US" sz="2000" dirty="0" smtClean="0">
                          <a:solidFill>
                            <a:srgbClr val="002C56"/>
                          </a:solidFill>
                        </a:rPr>
                        <a:t>Crewed phase</a:t>
                      </a:r>
                      <a:endParaRPr lang="en-US" sz="2000" dirty="0">
                        <a:solidFill>
                          <a:srgbClr val="002C56"/>
                        </a:solidFill>
                      </a:endParaRPr>
                    </a:p>
                  </a:txBody>
                  <a:tcPr/>
                </a:tc>
              </a:tr>
              <a:tr h="713232">
                <a:tc>
                  <a:txBody>
                    <a:bodyPr/>
                    <a:lstStyle/>
                    <a:p>
                      <a:r>
                        <a:rPr lang="en-US" sz="2000" dirty="0" smtClean="0">
                          <a:solidFill>
                            <a:srgbClr val="002C56"/>
                          </a:solidFill>
                        </a:rPr>
                        <a:t>Driver</a:t>
                      </a:r>
                      <a:endParaRPr lang="en-US" sz="2000" dirty="0">
                        <a:solidFill>
                          <a:srgbClr val="002C56"/>
                        </a:solidFill>
                      </a:endParaRPr>
                    </a:p>
                  </a:txBody>
                  <a:tcPr/>
                </a:tc>
                <a:tc>
                  <a:txBody>
                    <a:bodyPr/>
                    <a:lstStyle/>
                    <a:p>
                      <a:r>
                        <a:rPr lang="en-US" sz="2000" dirty="0" smtClean="0">
                          <a:solidFill>
                            <a:srgbClr val="002C56"/>
                          </a:solidFill>
                        </a:rPr>
                        <a:t>Sun-Moon</a:t>
                      </a:r>
                      <a:r>
                        <a:rPr lang="en-US" sz="2000" baseline="0" dirty="0" smtClean="0">
                          <a:solidFill>
                            <a:srgbClr val="002C56"/>
                          </a:solidFill>
                        </a:rPr>
                        <a:t> position</a:t>
                      </a:r>
                      <a:endParaRPr lang="en-US" sz="2000" dirty="0">
                        <a:solidFill>
                          <a:srgbClr val="002C56"/>
                        </a:solidFill>
                      </a:endParaRPr>
                    </a:p>
                  </a:txBody>
                  <a:tcPr/>
                </a:tc>
                <a:tc>
                  <a: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sz="2000" dirty="0" smtClean="0">
                          <a:solidFill>
                            <a:srgbClr val="002C56"/>
                          </a:solidFill>
                        </a:rPr>
                        <a:t>Phasing</a:t>
                      </a:r>
                      <a:r>
                        <a:rPr lang="en-US" sz="2000" baseline="0" dirty="0" smtClean="0">
                          <a:solidFill>
                            <a:srgbClr val="002C56"/>
                          </a:solidFill>
                        </a:rPr>
                        <a:t> at DRO</a:t>
                      </a:r>
                      <a:endParaRPr lang="en-US" sz="2000" dirty="0" smtClean="0">
                        <a:solidFill>
                          <a:srgbClr val="002C56"/>
                        </a:solidFill>
                      </a:endParaRPr>
                    </a:p>
                  </a:txBody>
                  <a:tcPr/>
                </a:tc>
              </a:tr>
              <a:tr h="713232">
                <a:tc>
                  <a:txBody>
                    <a:bodyPr/>
                    <a:lstStyle/>
                    <a:p>
                      <a:r>
                        <a:rPr lang="en-US" sz="2000" dirty="0" smtClean="0">
                          <a:solidFill>
                            <a:srgbClr val="002C56"/>
                          </a:solidFill>
                        </a:rPr>
                        <a:t>Launch</a:t>
                      </a:r>
                      <a:r>
                        <a:rPr lang="en-US" sz="2000" baseline="0" dirty="0" smtClean="0">
                          <a:solidFill>
                            <a:srgbClr val="002C56"/>
                          </a:solidFill>
                        </a:rPr>
                        <a:t> opportunity</a:t>
                      </a:r>
                      <a:endParaRPr lang="en-US" sz="2000" dirty="0">
                        <a:solidFill>
                          <a:srgbClr val="002C56"/>
                        </a:solidFill>
                      </a:endParaRPr>
                    </a:p>
                  </a:txBody>
                  <a:tcPr/>
                </a:tc>
                <a:tc>
                  <a:txBody>
                    <a:bodyPr/>
                    <a:lstStyle/>
                    <a:p>
                      <a:r>
                        <a:rPr lang="en-US" sz="2000" dirty="0" smtClean="0">
                          <a:solidFill>
                            <a:srgbClr val="002C56"/>
                          </a:solidFill>
                        </a:rPr>
                        <a:t>~28 days</a:t>
                      </a:r>
                      <a:endParaRPr lang="en-US" sz="2000" dirty="0">
                        <a:solidFill>
                          <a:srgbClr val="002C56"/>
                        </a:solidFill>
                      </a:endParaRPr>
                    </a:p>
                  </a:txBody>
                  <a:tcPr/>
                </a:tc>
                <a:tc>
                  <a:txBody>
                    <a:bodyPr/>
                    <a:lstStyle/>
                    <a:p>
                      <a:r>
                        <a:rPr lang="en-US" sz="2000" dirty="0" smtClean="0">
                          <a:solidFill>
                            <a:srgbClr val="002C56"/>
                          </a:solidFill>
                        </a:rPr>
                        <a:t>~10.5 days</a:t>
                      </a:r>
                      <a:endParaRPr lang="en-US" sz="2000" dirty="0">
                        <a:solidFill>
                          <a:srgbClr val="002C56"/>
                        </a:solidFill>
                      </a:endParaRPr>
                    </a:p>
                  </a:txBody>
                  <a:tcPr/>
                </a:tc>
              </a:tr>
            </a:tbl>
          </a:graphicData>
        </a:graphic>
      </p:graphicFrame>
      <p:pic>
        <p:nvPicPr>
          <p:cNvPr id="3" name="Picture 2"/>
          <p:cNvPicPr>
            <a:picLocks noChangeAspect="1"/>
          </p:cNvPicPr>
          <p:nvPr/>
        </p:nvPicPr>
        <p:blipFill>
          <a:blip r:embed="rId3"/>
          <a:stretch>
            <a:fillRect/>
          </a:stretch>
        </p:blipFill>
        <p:spPr>
          <a:xfrm>
            <a:off x="2895600" y="4038600"/>
            <a:ext cx="5562600" cy="3571042"/>
          </a:xfrm>
          <a:prstGeom prst="rect">
            <a:avLst/>
          </a:prstGeom>
        </p:spPr>
      </p:pic>
      <p:pic>
        <p:nvPicPr>
          <p:cNvPr id="5" name="Picture 4"/>
          <p:cNvPicPr>
            <a:picLocks noChangeAspect="1"/>
          </p:cNvPicPr>
          <p:nvPr/>
        </p:nvPicPr>
        <p:blipFill>
          <a:blip r:embed="rId4"/>
          <a:stretch>
            <a:fillRect/>
          </a:stretch>
        </p:blipFill>
        <p:spPr>
          <a:xfrm>
            <a:off x="8839200" y="4038600"/>
            <a:ext cx="5638800" cy="3581400"/>
          </a:xfrm>
          <a:prstGeom prst="rect">
            <a:avLst/>
          </a:prstGeom>
        </p:spPr>
      </p:pic>
      <p:sp>
        <p:nvSpPr>
          <p:cNvPr id="8" name="Rectangle 7"/>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1" name="Rectangle 1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2" name="Rectangle 1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1876854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2743200" y="0"/>
            <a:ext cx="11887200" cy="82296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defTabSz="914364"/>
            <a:endParaRPr lang="en-US"/>
          </a:p>
        </p:txBody>
      </p:sp>
      <p:sp>
        <p:nvSpPr>
          <p:cNvPr id="4" name="Slide Number Placeholder 3"/>
          <p:cNvSpPr>
            <a:spLocks noGrp="1"/>
          </p:cNvSpPr>
          <p:nvPr>
            <p:ph type="sldNum" sz="quarter" idx="10"/>
          </p:nvPr>
        </p:nvSpPr>
        <p:spPr/>
        <p:txBody>
          <a:bodyPr/>
          <a:lstStyle/>
          <a:p>
            <a:fld id="{5F516E10-C60D-4133-B8F8-6BD272B558EB}" type="slidenum">
              <a:rPr lang="en-US" smtClean="0"/>
              <a:pPr/>
              <a:t>21</a:t>
            </a:fld>
            <a:endParaRPr lang="en-US"/>
          </a:p>
        </p:txBody>
      </p:sp>
      <p:pic>
        <p:nvPicPr>
          <p:cNvPr id="16" name="Picture 15"/>
          <p:cNvPicPr>
            <a:picLocks noChangeAspect="1"/>
          </p:cNvPicPr>
          <p:nvPr/>
        </p:nvPicPr>
        <p:blipFill>
          <a:blip r:embed="rId3"/>
          <a:stretch>
            <a:fillRect/>
          </a:stretch>
        </p:blipFill>
        <p:spPr>
          <a:xfrm>
            <a:off x="2819400" y="-76200"/>
            <a:ext cx="11415514" cy="8229600"/>
          </a:xfrm>
          <a:prstGeom prst="rect">
            <a:avLst/>
          </a:prstGeom>
        </p:spPr>
      </p:pic>
      <p:sp>
        <p:nvSpPr>
          <p:cNvPr id="5" name="Rectangle 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6" name="Rectangle 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7" name="Rectangle 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8" name="Rectangle 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9" name="Rectangle 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0" name="Rectangle 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1" name="Rectangle 1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63906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22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495454"/>
            <a:ext cx="11023548" cy="6200746"/>
          </a:xfrm>
          <a:prstGeom prst="rect">
            <a:avLst/>
          </a:prstGeom>
        </p:spPr>
      </p:pic>
      <p:sp>
        <p:nvSpPr>
          <p:cNvPr id="5" name="Rectangle 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6" name="Rectangle 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7" name="Rectangle 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8" name="Rectangle 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9" name="Rectangle 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0" name="Rectangle 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1" name="Rectangle 1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797231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a:xfrm>
            <a:off x="5181600" y="1447802"/>
            <a:ext cx="8976360" cy="6038850"/>
          </a:xfrm>
        </p:spPr>
        <p:txBody>
          <a:bodyPr/>
          <a:lstStyle/>
          <a:p>
            <a:pPr marL="0" indent="0">
              <a:buNone/>
            </a:pPr>
            <a:r>
              <a:rPr lang="en-US" dirty="0" smtClean="0"/>
              <a:t>Phase 1</a:t>
            </a:r>
          </a:p>
          <a:p>
            <a:pPr marL="457182" indent="-457182">
              <a:buFont typeface="+mj-lt"/>
              <a:buAutoNum type="arabicPeriod"/>
            </a:pPr>
            <a:r>
              <a:rPr lang="en-US" sz="2400" dirty="0"/>
              <a:t>Launch of </a:t>
            </a:r>
            <a:r>
              <a:rPr lang="en-US" sz="2400" dirty="0" err="1"/>
              <a:t>Labitat</a:t>
            </a:r>
            <a:r>
              <a:rPr lang="en-US" sz="2400" dirty="0"/>
              <a:t> &amp; Propulsion module</a:t>
            </a:r>
          </a:p>
          <a:p>
            <a:pPr marL="457182" indent="-457182">
              <a:buFont typeface="+mj-lt"/>
              <a:buAutoNum type="arabicPeriod"/>
            </a:pPr>
            <a:r>
              <a:rPr lang="en-US" sz="2400" dirty="0"/>
              <a:t>Trans-lunar </a:t>
            </a:r>
            <a:r>
              <a:rPr lang="en-US" sz="2400" dirty="0"/>
              <a:t>injection in a ballistic (low-energy) </a:t>
            </a:r>
            <a:r>
              <a:rPr lang="en-US" sz="2400" dirty="0"/>
              <a:t>trajectory</a:t>
            </a:r>
          </a:p>
          <a:p>
            <a:pPr marL="457182" indent="-457182">
              <a:buFont typeface="+mj-lt"/>
              <a:buAutoNum type="arabicPeriod"/>
            </a:pPr>
            <a:r>
              <a:rPr lang="en-US" sz="2400" dirty="0"/>
              <a:t>Inflate </a:t>
            </a:r>
            <a:r>
              <a:rPr lang="en-US" sz="2400" dirty="0" err="1"/>
              <a:t>Labitat</a:t>
            </a:r>
            <a:r>
              <a:rPr lang="en-US" sz="2400" dirty="0"/>
              <a:t> </a:t>
            </a:r>
          </a:p>
          <a:p>
            <a:pPr marL="457182" indent="-457182">
              <a:buFont typeface="+mj-lt"/>
              <a:buAutoNum type="arabicPeriod"/>
            </a:pPr>
            <a:r>
              <a:rPr lang="en-US" sz="2400" dirty="0"/>
              <a:t>Insert into a parking Lunar Distant Retrograde Orbit (DRO)</a:t>
            </a:r>
          </a:p>
        </p:txBody>
      </p:sp>
      <p:sp>
        <p:nvSpPr>
          <p:cNvPr id="4" name="Slide Number Placeholder 3"/>
          <p:cNvSpPr>
            <a:spLocks noGrp="1"/>
          </p:cNvSpPr>
          <p:nvPr>
            <p:ph type="sldNum" sz="quarter" idx="10"/>
          </p:nvPr>
        </p:nvSpPr>
        <p:spPr>
          <a:xfrm>
            <a:off x="7848600" y="7620002"/>
            <a:ext cx="609601" cy="438150"/>
          </a:xfrm>
        </p:spPr>
        <p:txBody>
          <a:bodyPr/>
          <a:lstStyle/>
          <a:p>
            <a:fld id="{5F516E10-C60D-4133-B8F8-6BD272B558EB}" type="slidenum">
              <a:rPr lang="en-US" smtClean="0"/>
              <a:pPr/>
              <a:t>23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600200"/>
            <a:ext cx="914402" cy="4779988"/>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6844" b="97346" l="9783" r="89946"/>
                    </a14:imgEffect>
                  </a14:imgLayer>
                </a14:imgProps>
              </a:ext>
              <a:ext uri="{28A0092B-C50C-407E-A947-70E740481C1C}">
                <a14:useLocalDpi xmlns:a14="http://schemas.microsoft.com/office/drawing/2010/main" val="0"/>
              </a:ext>
            </a:extLst>
          </a:blip>
          <a:stretch>
            <a:fillRect/>
          </a:stretch>
        </p:blipFill>
        <p:spPr>
          <a:xfrm>
            <a:off x="6261538" y="4337508"/>
            <a:ext cx="1021298" cy="19870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874" y="3810001"/>
            <a:ext cx="6585127" cy="3455561"/>
          </a:xfrm>
          <a:prstGeom prst="rect">
            <a:avLst/>
          </a:prstGeom>
        </p:spPr>
      </p:pic>
      <p:cxnSp>
        <p:nvCxnSpPr>
          <p:cNvPr id="10" name="Straight Arrow Connector 9"/>
          <p:cNvCxnSpPr/>
          <p:nvPr/>
        </p:nvCxnSpPr>
        <p:spPr bwMode="auto">
          <a:xfrm>
            <a:off x="7511873" y="5257800"/>
            <a:ext cx="7620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3" name="TextBox 12"/>
          <p:cNvSpPr txBox="1"/>
          <p:nvPr/>
        </p:nvSpPr>
        <p:spPr>
          <a:xfrm>
            <a:off x="5759273" y="6774361"/>
            <a:ext cx="1958272" cy="646327"/>
          </a:xfrm>
          <a:prstGeom prst="rect">
            <a:avLst/>
          </a:prstGeom>
          <a:noFill/>
        </p:spPr>
        <p:txBody>
          <a:bodyPr wrap="square" lIns="91436" tIns="45718" rIns="91436" bIns="45718" rtlCol="0">
            <a:spAutoFit/>
          </a:bodyPr>
          <a:lstStyle/>
          <a:p>
            <a:pPr algn="ctr"/>
            <a:r>
              <a:rPr lang="en-US" b="0" dirty="0"/>
              <a:t>Launch configuration</a:t>
            </a:r>
            <a:endParaRPr lang="en-US" b="0" dirty="0"/>
          </a:p>
        </p:txBody>
      </p:sp>
      <p:sp>
        <p:nvSpPr>
          <p:cNvPr id="14" name="TextBox 13"/>
          <p:cNvSpPr txBox="1"/>
          <p:nvPr/>
        </p:nvSpPr>
        <p:spPr>
          <a:xfrm>
            <a:off x="9553705" y="6802220"/>
            <a:ext cx="1555135" cy="646327"/>
          </a:xfrm>
          <a:prstGeom prst="rect">
            <a:avLst/>
          </a:prstGeom>
          <a:noFill/>
        </p:spPr>
        <p:txBody>
          <a:bodyPr wrap="square" lIns="91436" tIns="45718" rIns="91436" bIns="45718" rtlCol="0">
            <a:spAutoFit/>
          </a:bodyPr>
          <a:lstStyle/>
          <a:p>
            <a:pPr algn="ctr"/>
            <a:r>
              <a:rPr lang="en-US" b="0" dirty="0"/>
              <a:t>I</a:t>
            </a:r>
            <a:r>
              <a:rPr lang="en-US" b="0" dirty="0"/>
              <a:t>nflated </a:t>
            </a:r>
            <a:r>
              <a:rPr lang="en-US" b="0" dirty="0" err="1"/>
              <a:t>Labitat</a:t>
            </a:r>
            <a:r>
              <a:rPr lang="en-US" b="0" dirty="0"/>
              <a:t> </a:t>
            </a:r>
            <a:endParaRPr lang="en-US" b="0" dirty="0"/>
          </a:p>
        </p:txBody>
      </p:sp>
      <p:sp>
        <p:nvSpPr>
          <p:cNvPr id="15" name="TextBox 14"/>
          <p:cNvSpPr txBox="1"/>
          <p:nvPr/>
        </p:nvSpPr>
        <p:spPr>
          <a:xfrm>
            <a:off x="3048000" y="6400801"/>
            <a:ext cx="1555135" cy="646327"/>
          </a:xfrm>
          <a:prstGeom prst="rect">
            <a:avLst/>
          </a:prstGeom>
          <a:noFill/>
        </p:spPr>
        <p:txBody>
          <a:bodyPr wrap="square" lIns="91436" tIns="45718" rIns="91436" bIns="45718" rtlCol="0">
            <a:spAutoFit/>
          </a:bodyPr>
          <a:lstStyle/>
          <a:p>
            <a:pPr algn="ctr"/>
            <a:r>
              <a:rPr lang="en-US" b="0" dirty="0"/>
              <a:t>Falcon Heavy</a:t>
            </a:r>
            <a:endParaRPr lang="en-US" b="0" dirty="0"/>
          </a:p>
        </p:txBody>
      </p:sp>
      <p:sp>
        <p:nvSpPr>
          <p:cNvPr id="17" name="TextBox 16"/>
          <p:cNvSpPr txBox="1"/>
          <p:nvPr/>
        </p:nvSpPr>
        <p:spPr>
          <a:xfrm>
            <a:off x="10940873" y="6940719"/>
            <a:ext cx="325722" cy="369328"/>
          </a:xfrm>
          <a:prstGeom prst="rect">
            <a:avLst/>
          </a:prstGeom>
          <a:noFill/>
        </p:spPr>
        <p:txBody>
          <a:bodyPr wrap="none" lIns="91436" tIns="45718" rIns="91436" bIns="45718" rtlCol="0">
            <a:spAutoFit/>
          </a:bodyPr>
          <a:lstStyle/>
          <a:p>
            <a:r>
              <a:rPr lang="en-US" b="0" dirty="0"/>
              <a:t>+</a:t>
            </a:r>
          </a:p>
        </p:txBody>
      </p:sp>
      <p:sp>
        <p:nvSpPr>
          <p:cNvPr id="19" name="TextBox 18"/>
          <p:cNvSpPr txBox="1"/>
          <p:nvPr/>
        </p:nvSpPr>
        <p:spPr>
          <a:xfrm>
            <a:off x="11214539" y="6802220"/>
            <a:ext cx="1555135" cy="646327"/>
          </a:xfrm>
          <a:prstGeom prst="rect">
            <a:avLst/>
          </a:prstGeom>
          <a:noFill/>
        </p:spPr>
        <p:txBody>
          <a:bodyPr wrap="square" lIns="91436" tIns="45718" rIns="91436" bIns="45718" rtlCol="0">
            <a:spAutoFit/>
          </a:bodyPr>
          <a:lstStyle/>
          <a:p>
            <a:pPr algn="ctr"/>
            <a:r>
              <a:rPr lang="en-US" b="0" dirty="0"/>
              <a:t>Deployed solar array</a:t>
            </a:r>
            <a:endParaRPr lang="en-US" b="0" dirty="0"/>
          </a:p>
        </p:txBody>
      </p:sp>
      <p:sp>
        <p:nvSpPr>
          <p:cNvPr id="16" name="Rectangle 15"/>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8" name="Rectangle 17"/>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20" name="Rectangle 1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1" name="Rectangle 2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2" name="Rectangle 2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3" name="Rectangle 2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4" name="Rectangle 2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2522604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a:xfrm>
            <a:off x="4724400" y="1295400"/>
            <a:ext cx="10287000" cy="6172200"/>
          </a:xfrm>
        </p:spPr>
        <p:txBody>
          <a:bodyPr/>
          <a:lstStyle/>
          <a:p>
            <a:pPr marL="0" indent="0">
              <a:buNone/>
            </a:pPr>
            <a:r>
              <a:rPr lang="en-US" dirty="0" smtClean="0"/>
              <a:t>Phase 2</a:t>
            </a:r>
          </a:p>
          <a:p>
            <a:pPr marL="457182" indent="-457182">
              <a:buFont typeface="+mj-lt"/>
              <a:buAutoNum type="arabicPeriod"/>
            </a:pPr>
            <a:r>
              <a:rPr lang="en-US" sz="2200" dirty="0"/>
              <a:t>Launch of Orion &amp; Multi-Purpose Docking Module (MPDM</a:t>
            </a:r>
            <a:r>
              <a:rPr lang="en-US" sz="2200" dirty="0" smtClean="0"/>
              <a:t>)</a:t>
            </a:r>
          </a:p>
          <a:p>
            <a:pPr marL="457182" indent="-457182">
              <a:buFont typeface="+mj-lt"/>
              <a:buAutoNum type="arabicPeriod"/>
            </a:pPr>
            <a:r>
              <a:rPr lang="en-US" sz="2200" dirty="0" smtClean="0"/>
              <a:t>Trans</a:t>
            </a:r>
            <a:r>
              <a:rPr lang="en-US" sz="2200" dirty="0"/>
              <a:t>-lunar injection (TLI) in a flyby outbound </a:t>
            </a:r>
            <a:r>
              <a:rPr lang="en-US" sz="2200" dirty="0" smtClean="0"/>
              <a:t>trajectory</a:t>
            </a:r>
          </a:p>
          <a:p>
            <a:pPr marL="457182" indent="-457182">
              <a:buFont typeface="+mj-lt"/>
              <a:buAutoNum type="arabicPeriod"/>
            </a:pPr>
            <a:r>
              <a:rPr lang="en-US" sz="2200" dirty="0"/>
              <a:t>Transposition, docking, and extraction (TD&amp;E) maneuver to dock Orion to </a:t>
            </a:r>
            <a:r>
              <a:rPr lang="en-US" sz="2200" dirty="0" smtClean="0"/>
              <a:t>MPDM</a:t>
            </a:r>
            <a:endParaRPr lang="en-US" sz="2200" dirty="0"/>
          </a:p>
          <a:p>
            <a:pPr marL="457182" indent="-457182">
              <a:buFont typeface="+mj-lt"/>
              <a:buAutoNum type="arabicPeriod"/>
            </a:pPr>
            <a:r>
              <a:rPr lang="en-US" sz="2200" dirty="0" smtClean="0"/>
              <a:t>Insertion </a:t>
            </a:r>
            <a:r>
              <a:rPr lang="en-US" sz="2200" dirty="0"/>
              <a:t>into DRO</a:t>
            </a:r>
          </a:p>
          <a:p>
            <a:pPr marL="457182" indent="-457182">
              <a:buFont typeface="+mj-lt"/>
              <a:buAutoNum type="arabicPeriod"/>
            </a:pPr>
            <a:r>
              <a:rPr lang="en-US" sz="2200" dirty="0"/>
              <a:t>Dock with ARRM</a:t>
            </a:r>
          </a:p>
        </p:txBody>
      </p:sp>
      <p:sp>
        <p:nvSpPr>
          <p:cNvPr id="4" name="Slide Number Placeholder 3"/>
          <p:cNvSpPr>
            <a:spLocks noGrp="1"/>
          </p:cNvSpPr>
          <p:nvPr>
            <p:ph type="sldNum" sz="quarter" idx="10"/>
          </p:nvPr>
        </p:nvSpPr>
        <p:spPr/>
        <p:txBody>
          <a:bodyPr/>
          <a:lstStyle/>
          <a:p>
            <a:fld id="{5F516E10-C60D-4133-B8F8-6BD272B558EB}" type="slidenum">
              <a:rPr lang="en-US" smtClean="0"/>
              <a:pPr/>
              <a:t>24</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7001" r="39309"/>
          <a:stretch/>
        </p:blipFill>
        <p:spPr>
          <a:xfrm>
            <a:off x="5943600" y="3962400"/>
            <a:ext cx="1828800" cy="38862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2369" r="23148"/>
          <a:stretch/>
        </p:blipFill>
        <p:spPr>
          <a:xfrm>
            <a:off x="9296400" y="3256672"/>
            <a:ext cx="4495800" cy="46681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447800"/>
            <a:ext cx="1013054" cy="4876800"/>
          </a:xfrm>
          <a:prstGeom prst="rect">
            <a:avLst/>
          </a:prstGeom>
        </p:spPr>
      </p:pic>
      <p:sp>
        <p:nvSpPr>
          <p:cNvPr id="11" name="TextBox 10"/>
          <p:cNvSpPr txBox="1"/>
          <p:nvPr/>
        </p:nvSpPr>
        <p:spPr>
          <a:xfrm>
            <a:off x="4572000" y="7341514"/>
            <a:ext cx="4724400" cy="369328"/>
          </a:xfrm>
          <a:prstGeom prst="rect">
            <a:avLst/>
          </a:prstGeom>
          <a:noFill/>
        </p:spPr>
        <p:txBody>
          <a:bodyPr wrap="square" lIns="91436" tIns="45718" rIns="91436" bIns="45718" rtlCol="0">
            <a:spAutoFit/>
          </a:bodyPr>
          <a:lstStyle/>
          <a:p>
            <a:pPr algn="ctr"/>
            <a:r>
              <a:rPr lang="en-US" b="0" dirty="0"/>
              <a:t>Launch configuration</a:t>
            </a:r>
            <a:endParaRPr lang="en-US" b="0" dirty="0"/>
          </a:p>
        </p:txBody>
      </p:sp>
      <p:sp>
        <p:nvSpPr>
          <p:cNvPr id="12" name="TextBox 11"/>
          <p:cNvSpPr txBox="1"/>
          <p:nvPr/>
        </p:nvSpPr>
        <p:spPr>
          <a:xfrm>
            <a:off x="9385300" y="7341514"/>
            <a:ext cx="4483100" cy="369328"/>
          </a:xfrm>
          <a:prstGeom prst="rect">
            <a:avLst/>
          </a:prstGeom>
          <a:noFill/>
        </p:spPr>
        <p:txBody>
          <a:bodyPr wrap="square" lIns="91436" tIns="45718" rIns="91436" bIns="45718" rtlCol="0">
            <a:spAutoFit/>
          </a:bodyPr>
          <a:lstStyle/>
          <a:p>
            <a:pPr algn="ctr"/>
            <a:r>
              <a:rPr lang="en-US" b="0" dirty="0"/>
              <a:t>After TD&amp;E maneuver</a:t>
            </a:r>
            <a:endParaRPr lang="en-US" b="0" dirty="0"/>
          </a:p>
        </p:txBody>
      </p:sp>
      <p:sp>
        <p:nvSpPr>
          <p:cNvPr id="13" name="TextBox 12"/>
          <p:cNvSpPr txBox="1"/>
          <p:nvPr/>
        </p:nvSpPr>
        <p:spPr>
          <a:xfrm>
            <a:off x="2743200" y="6324600"/>
            <a:ext cx="2209800" cy="369328"/>
          </a:xfrm>
          <a:prstGeom prst="rect">
            <a:avLst/>
          </a:prstGeom>
          <a:noFill/>
        </p:spPr>
        <p:txBody>
          <a:bodyPr wrap="square" lIns="91436" tIns="45718" rIns="91436" bIns="45718" rtlCol="0">
            <a:spAutoFit/>
          </a:bodyPr>
          <a:lstStyle/>
          <a:p>
            <a:pPr algn="ctr"/>
            <a:r>
              <a:rPr lang="en-US" b="0" dirty="0"/>
              <a:t>SLS Block 1B</a:t>
            </a:r>
            <a:endParaRPr lang="en-US" b="0" dirty="0"/>
          </a:p>
        </p:txBody>
      </p:sp>
      <p:cxnSp>
        <p:nvCxnSpPr>
          <p:cNvPr id="14" name="Straight Arrow Connector 13"/>
          <p:cNvCxnSpPr/>
          <p:nvPr/>
        </p:nvCxnSpPr>
        <p:spPr bwMode="auto">
          <a:xfrm>
            <a:off x="8915400" y="5867400"/>
            <a:ext cx="7620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5" name="Rectangle 1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6" name="Rectangle 1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5057615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a:xfrm>
            <a:off x="2895600" y="1447800"/>
            <a:ext cx="11567160" cy="6172200"/>
          </a:xfrm>
        </p:spPr>
        <p:txBody>
          <a:bodyPr/>
          <a:lstStyle/>
          <a:p>
            <a:pPr marL="0" indent="0">
              <a:buNone/>
            </a:pPr>
            <a:r>
              <a:rPr lang="en-US" dirty="0" smtClean="0"/>
              <a:t>Phase 3</a:t>
            </a:r>
          </a:p>
          <a:p>
            <a:pPr marL="1110265" lvl="1" indent="-457182">
              <a:buFont typeface="+mj-lt"/>
              <a:buAutoNum type="arabicPeriod"/>
            </a:pPr>
            <a:r>
              <a:rPr lang="en-US" sz="2400" dirty="0"/>
              <a:t>Use Canadarm3 to undock Orion from the side of the MPDM and dock it to the bottom of the MPDM, making way for </a:t>
            </a:r>
            <a:r>
              <a:rPr lang="en-US" sz="2400" dirty="0" err="1"/>
              <a:t>Labitat</a:t>
            </a:r>
            <a:r>
              <a:rPr lang="en-US" sz="2400" dirty="0"/>
              <a:t>.</a:t>
            </a:r>
          </a:p>
          <a:p>
            <a:pPr marL="1110265" lvl="1" indent="-457182">
              <a:buFont typeface="+mj-lt"/>
              <a:buAutoNum type="arabicPeriod"/>
            </a:pPr>
            <a:r>
              <a:rPr lang="en-US" sz="2400" dirty="0" err="1"/>
              <a:t>Labitat</a:t>
            </a:r>
            <a:r>
              <a:rPr lang="en-US" sz="2400" dirty="0"/>
              <a:t> &amp; Propulsion module approaches for docking</a:t>
            </a:r>
          </a:p>
          <a:p>
            <a:pPr marL="1110265" lvl="1" indent="-457182">
              <a:buFont typeface="+mj-lt"/>
              <a:buAutoNum type="arabicPeriod"/>
            </a:pPr>
            <a:r>
              <a:rPr lang="en-US" sz="2400" dirty="0"/>
              <a:t>Docking of </a:t>
            </a:r>
            <a:r>
              <a:rPr lang="en-US" sz="2400" dirty="0" err="1"/>
              <a:t>Labitat</a:t>
            </a:r>
            <a:r>
              <a:rPr lang="en-US" sz="2400" dirty="0"/>
              <a:t> with MPDM</a:t>
            </a:r>
          </a:p>
          <a:p>
            <a:pPr marL="653084" lvl="1" indent="0">
              <a:buNone/>
            </a:pPr>
            <a:endParaRPr lang="en-US" sz="2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25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65571">
            <a:off x="1098125" y="3273940"/>
            <a:ext cx="7567534" cy="396185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42754">
            <a:off x="4834143" y="3350806"/>
            <a:ext cx="7428810" cy="3897732"/>
          </a:xfrm>
          <a:prstGeom prst="rect">
            <a:avLst/>
          </a:prstGeom>
        </p:spPr>
      </p:pic>
      <p:cxnSp>
        <p:nvCxnSpPr>
          <p:cNvPr id="10" name="Straight Arrow Connector 9"/>
          <p:cNvCxnSpPr/>
          <p:nvPr/>
        </p:nvCxnSpPr>
        <p:spPr bwMode="auto">
          <a:xfrm>
            <a:off x="6477000" y="5486400"/>
            <a:ext cx="7620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178175">
            <a:off x="8526602" y="3207352"/>
            <a:ext cx="7826456" cy="4097407"/>
          </a:xfrm>
          <a:prstGeom prst="rect">
            <a:avLst/>
          </a:prstGeom>
        </p:spPr>
      </p:pic>
      <p:cxnSp>
        <p:nvCxnSpPr>
          <p:cNvPr id="12" name="Straight Arrow Connector 11"/>
          <p:cNvCxnSpPr/>
          <p:nvPr/>
        </p:nvCxnSpPr>
        <p:spPr bwMode="auto">
          <a:xfrm>
            <a:off x="10488170" y="5537200"/>
            <a:ext cx="789431"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3" name="Rectangle 12"/>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4" name="Rectangle 13"/>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5" name="Rectangle 14"/>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6" name="Rectangle 15"/>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7" name="Rectangle 16"/>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8" name="Rectangle 17"/>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9" name="Rectangle 18"/>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8623717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a:xfrm>
            <a:off x="2895600" y="1447800"/>
            <a:ext cx="11567160" cy="6172200"/>
          </a:xfrm>
        </p:spPr>
        <p:txBody>
          <a:bodyPr/>
          <a:lstStyle/>
          <a:p>
            <a:pPr marL="0" indent="0">
              <a:buNone/>
            </a:pPr>
            <a:r>
              <a:rPr lang="en-US" dirty="0" smtClean="0"/>
              <a:t>Phase 4 (Nominal operations)</a:t>
            </a:r>
          </a:p>
          <a:p>
            <a:pPr marL="653084" lvl="1" indent="0">
              <a:buNone/>
            </a:pPr>
            <a:endParaRPr lang="en-US" sz="2400" dirty="0"/>
          </a:p>
          <a:p>
            <a:pPr marL="653084" lvl="1" indent="0">
              <a:buNone/>
            </a:pPr>
            <a:r>
              <a:rPr lang="en-US" sz="2400" dirty="0"/>
              <a:t>Summary of nominal operations</a:t>
            </a:r>
          </a:p>
          <a:p>
            <a:pPr lvl="1"/>
            <a:r>
              <a:rPr lang="en-US" sz="2400" dirty="0"/>
              <a:t>Start of science experiments</a:t>
            </a:r>
          </a:p>
          <a:p>
            <a:pPr lvl="1"/>
            <a:r>
              <a:rPr lang="en-US" sz="2400" dirty="0"/>
              <a:t>7 Extra-Vehicular Activities</a:t>
            </a:r>
          </a:p>
          <a:p>
            <a:pPr lvl="1"/>
            <a:r>
              <a:rPr lang="en-US" sz="2400" dirty="0"/>
              <a:t>Mission duration</a:t>
            </a:r>
          </a:p>
          <a:p>
            <a:pPr marL="1681715" lvl="2" indent="-457182"/>
            <a:r>
              <a:rPr lang="en-US" sz="2400" dirty="0"/>
              <a:t>Minimum: 39 days (22 days for science, 17 days for travel)</a:t>
            </a:r>
          </a:p>
          <a:p>
            <a:pPr marL="1681715" lvl="2" indent="-457182"/>
            <a:r>
              <a:rPr lang="en-US" sz="2400" dirty="0"/>
              <a:t>Nominal: 3 months </a:t>
            </a:r>
          </a:p>
          <a:p>
            <a:pPr marL="1110265" lvl="1" indent="-457182">
              <a:buFont typeface="+mj-lt"/>
              <a:buAutoNum type="arabicPeriod"/>
            </a:pPr>
            <a:endParaRPr lang="en-US" sz="1600" dirty="0"/>
          </a:p>
          <a:p>
            <a:pPr marL="1110265" lvl="1" indent="-457182">
              <a:buFont typeface="+mj-lt"/>
              <a:buAutoNum type="arabicPeriod"/>
            </a:pPr>
            <a:endParaRPr lang="en-US" sz="1600" dirty="0"/>
          </a:p>
          <a:p>
            <a:pPr marL="653084" lvl="1" indent="0">
              <a:buNone/>
            </a:pPr>
            <a:endParaRPr lang="en-US" sz="1600" dirty="0"/>
          </a:p>
          <a:p>
            <a:pPr marL="653084" lvl="1" indent="0">
              <a:buNone/>
            </a:pPr>
            <a:r>
              <a:rPr lang="en-US" sz="2400" dirty="0">
                <a:solidFill>
                  <a:schemeClr val="accent1"/>
                </a:solidFill>
              </a:rPr>
              <a:t>Note</a:t>
            </a:r>
            <a:r>
              <a:rPr lang="en-US" sz="2400" dirty="0">
                <a:solidFill>
                  <a:schemeClr val="accent1"/>
                </a:solidFill>
              </a:rPr>
              <a:t>: </a:t>
            </a:r>
            <a:r>
              <a:rPr lang="en-US" sz="2400" dirty="0"/>
              <a:t>At the end of mission and in case of emergency, move to Phase </a:t>
            </a:r>
            <a:r>
              <a:rPr lang="en-US" sz="2400" dirty="0"/>
              <a:t>5.</a:t>
            </a:r>
            <a:endParaRPr lang="en-US" sz="2400" dirty="0"/>
          </a:p>
          <a:p>
            <a:pPr marL="1110265" lvl="1" indent="-457182">
              <a:buFont typeface="+mj-lt"/>
              <a:buAutoNum type="arabicPeriod"/>
            </a:pPr>
            <a:endParaRPr lang="en-US" sz="2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26</a:t>
            </a:fld>
            <a:endParaRPr lang="en-US"/>
          </a:p>
        </p:txBody>
      </p:sp>
      <p:sp>
        <p:nvSpPr>
          <p:cNvPr id="5" name="Rectangle 4"/>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6" name="Rectangle 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7" name="Rectangle 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8" name="Rectangle 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9" name="Rectangle 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0" name="Rectangle 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1" name="Rectangle 1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1597749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a:xfrm>
            <a:off x="2895600" y="1447800"/>
            <a:ext cx="11567160" cy="6172200"/>
          </a:xfrm>
        </p:spPr>
        <p:txBody>
          <a:bodyPr/>
          <a:lstStyle/>
          <a:p>
            <a:r>
              <a:rPr lang="en-US" dirty="0" smtClean="0"/>
              <a:t>Phase 5</a:t>
            </a:r>
          </a:p>
          <a:p>
            <a:pPr marL="1110265" lvl="1" indent="-457182">
              <a:buFont typeface="+mj-lt"/>
              <a:buAutoNum type="arabicPeriod"/>
            </a:pPr>
            <a:r>
              <a:rPr lang="en-US" sz="2400" dirty="0"/>
              <a:t>Undock </a:t>
            </a:r>
            <a:r>
              <a:rPr lang="en-US" sz="2400" dirty="0"/>
              <a:t>Orion from </a:t>
            </a:r>
            <a:r>
              <a:rPr lang="en-US" sz="2400" dirty="0"/>
              <a:t>the bottom of </a:t>
            </a:r>
            <a:r>
              <a:rPr lang="en-US" sz="2400" dirty="0"/>
              <a:t>the </a:t>
            </a:r>
            <a:r>
              <a:rPr lang="en-US" sz="2400" dirty="0"/>
              <a:t>MPDM.</a:t>
            </a:r>
            <a:endParaRPr lang="en-US" sz="2400" dirty="0"/>
          </a:p>
          <a:p>
            <a:pPr marL="1110265" lvl="1" indent="-457182">
              <a:buFont typeface="+mj-lt"/>
              <a:buAutoNum type="arabicPeriod"/>
            </a:pPr>
            <a:r>
              <a:rPr lang="en-US" sz="2400" dirty="0"/>
              <a:t>Trans-Earth injection (TEI)</a:t>
            </a:r>
          </a:p>
          <a:p>
            <a:pPr marL="1110265" lvl="1" indent="-457182">
              <a:buFont typeface="+mj-lt"/>
              <a:buAutoNum type="arabicPeriod"/>
            </a:pPr>
            <a:r>
              <a:rPr lang="en-US" sz="2400" dirty="0"/>
              <a:t>Entry, descent and splashdown in the Pacific ocean</a:t>
            </a:r>
          </a:p>
          <a:p>
            <a:pPr marL="1110265" lvl="1" indent="-457182">
              <a:buFont typeface="+mj-lt"/>
              <a:buAutoNum type="arabicPeriod"/>
            </a:pPr>
            <a:endParaRPr lang="en-US" sz="2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27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030" b="24812"/>
          <a:stretch/>
        </p:blipFill>
        <p:spPr>
          <a:xfrm>
            <a:off x="4800600" y="3581400"/>
            <a:ext cx="7653528" cy="3554270"/>
          </a:xfrm>
          <a:prstGeom prst="rect">
            <a:avLst/>
          </a:prstGeom>
        </p:spPr>
      </p:pic>
      <p:sp>
        <p:nvSpPr>
          <p:cNvPr id="6" name="TextBox 5"/>
          <p:cNvSpPr txBox="1"/>
          <p:nvPr/>
        </p:nvSpPr>
        <p:spPr>
          <a:xfrm>
            <a:off x="6391543" y="7135670"/>
            <a:ext cx="4422877" cy="338554"/>
          </a:xfrm>
          <a:prstGeom prst="rect">
            <a:avLst/>
          </a:prstGeom>
          <a:noFill/>
        </p:spPr>
        <p:txBody>
          <a:bodyPr wrap="none" lIns="91436" tIns="45718" rIns="91436" bIns="45718" rtlCol="0">
            <a:spAutoFit/>
          </a:bodyPr>
          <a:lstStyle/>
          <a:p>
            <a:r>
              <a:rPr lang="en-US" sz="1600" b="0" dirty="0"/>
              <a:t>Orion EFT-1 Splashdown (Photo Credit NASA)</a:t>
            </a:r>
            <a:endParaRPr lang="en-US" sz="1600" b="0" dirty="0"/>
          </a:p>
        </p:txBody>
      </p:sp>
      <p:sp>
        <p:nvSpPr>
          <p:cNvPr id="7" name="Rectangle 6"/>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8" name="Rectangle 7"/>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9" name="Rectangle 8"/>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0" name="Rectangle 9"/>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1" name="Rectangle 10"/>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2" name="Rectangle 11"/>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3" name="Rectangle 12"/>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2682583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bs.org/wgbh/nova/next/wp-content/uploads/2013/03/asteroid-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8801"/>
            <a:ext cx="7947979" cy="5473637"/>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title"/>
          </p:nvPr>
        </p:nvSpPr>
        <p:spPr>
          <a:xfrm>
            <a:off x="2819400" y="0"/>
            <a:ext cx="11567160" cy="1371600"/>
          </a:xfrm>
        </p:spPr>
        <p:txBody>
          <a:bodyPr/>
          <a:lstStyle/>
          <a:p>
            <a:r>
              <a:rPr lang="en-US" dirty="0" smtClean="0"/>
              <a:t>Science Overview </a:t>
            </a:r>
            <a:endParaRPr lang="en-US" dirty="0"/>
          </a:p>
        </p:txBody>
      </p:sp>
      <p:grpSp>
        <p:nvGrpSpPr>
          <p:cNvPr id="7" name="Group 6"/>
          <p:cNvGrpSpPr/>
          <p:nvPr/>
        </p:nvGrpSpPr>
        <p:grpSpPr>
          <a:xfrm>
            <a:off x="2743200" y="4905438"/>
            <a:ext cx="11430000" cy="2864628"/>
            <a:chOff x="2743200" y="4905438"/>
            <a:chExt cx="11430000" cy="2864628"/>
          </a:xfrm>
        </p:grpSpPr>
        <p:sp>
          <p:nvSpPr>
            <p:cNvPr id="41" name="TextBox 40"/>
            <p:cNvSpPr txBox="1"/>
            <p:nvPr/>
          </p:nvSpPr>
          <p:spPr>
            <a:xfrm>
              <a:off x="2743200" y="5000077"/>
              <a:ext cx="3810000" cy="2769989"/>
            </a:xfrm>
            <a:prstGeom prst="rect">
              <a:avLst/>
            </a:prstGeom>
            <a:noFill/>
          </p:spPr>
          <p:txBody>
            <a:bodyPr wrap="square" lIns="109728" tIns="54864" rIns="109728" bIns="54864" rtlCol="0">
              <a:spAutoFit/>
            </a:bodyPr>
            <a:lstStyle/>
            <a:p>
              <a:pPr marL="342900" indent="-342900">
                <a:buFont typeface="Arial"/>
                <a:buChar char="•"/>
              </a:pPr>
              <a:endParaRPr lang="en-US" altLang="zh-TW" sz="2400" dirty="0"/>
            </a:p>
            <a:p>
              <a:pPr marL="489814" indent="-489814" eaLnBrk="0" hangingPunct="0">
                <a:spcBef>
                  <a:spcPct val="20000"/>
                </a:spcBef>
                <a:buClr>
                  <a:schemeClr val="accent1"/>
                </a:buClr>
                <a:buFont typeface="Arial"/>
                <a:buChar char="•"/>
              </a:pPr>
              <a:r>
                <a:rPr lang="en-US" altLang="zh-TW" sz="2400" dirty="0">
                  <a:solidFill>
                    <a:srgbClr val="FFFFFF"/>
                  </a:solidFill>
                  <a:latin typeface="+mj-lt"/>
                  <a:ea typeface="ＭＳ Ｐゴシック" charset="0"/>
                  <a:cs typeface="ＭＳ Ｐゴシック" charset="0"/>
                </a:rPr>
                <a:t>Extract, process, and demonstrate utilization of the identified resources</a:t>
              </a:r>
            </a:p>
            <a:p>
              <a:pPr marL="342900" indent="-342900">
                <a:buFont typeface="Wingdings" panose="05000000000000000000" pitchFamily="2" charset="2"/>
                <a:buChar char="p"/>
              </a:pPr>
              <a:endParaRPr lang="en-US" altLang="zh-TW" sz="2400" dirty="0"/>
            </a:p>
            <a:p>
              <a:pPr marL="342900" indent="-342900">
                <a:buFont typeface="Wingdings" panose="05000000000000000000" pitchFamily="2" charset="2"/>
                <a:buChar char="p"/>
              </a:pPr>
              <a:endParaRPr lang="zh-TW" altLang="en-US" sz="2400" dirty="0"/>
            </a:p>
          </p:txBody>
        </p:sp>
        <p:sp>
          <p:nvSpPr>
            <p:cNvPr id="24" name="Down Arrow 23"/>
            <p:cNvSpPr/>
            <p:nvPr/>
          </p:nvSpPr>
          <p:spPr>
            <a:xfrm rot="8415484">
              <a:off x="10497771" y="4905438"/>
              <a:ext cx="552250" cy="620570"/>
            </a:xfrm>
            <a:prstGeom prst="downArrow">
              <a:avLst/>
            </a:prstGeom>
            <a:solidFill>
              <a:srgbClr val="008000"/>
            </a:solidFill>
            <a:ln w="12700" cap="flat" cmpd="sng" algn="ctr">
              <a:solidFill>
                <a:schemeClr val="bg1"/>
              </a:solidFill>
              <a:prstDash val="solid"/>
              <a:miter lim="800000"/>
            </a:ln>
            <a:effectLst/>
          </p:spPr>
          <p:txBody>
            <a:bodyPr rtlCol="0" anchor="ctr"/>
            <a:lstStyle/>
            <a:p>
              <a:pPr algn="ctr" defTabSz="1097280" fontAlgn="auto">
                <a:spcBef>
                  <a:spcPts val="0"/>
                </a:spcBef>
                <a:spcAft>
                  <a:spcPts val="0"/>
                </a:spcAft>
                <a:defRPr/>
              </a:pPr>
              <a:endParaRPr lang="zh-TW" altLang="en-US" sz="2200" b="0" kern="0">
                <a:solidFill>
                  <a:prstClr val="white"/>
                </a:solidFill>
                <a:latin typeface="Calibri" panose="020F0502020204030204"/>
                <a:ea typeface="新細明體" panose="02020500000000000000" pitchFamily="18" charset="-120"/>
              </a:endParaRPr>
            </a:p>
          </p:txBody>
        </p:sp>
        <p:sp>
          <p:nvSpPr>
            <p:cNvPr id="32" name="TextBox 31"/>
            <p:cNvSpPr txBox="1"/>
            <p:nvPr/>
          </p:nvSpPr>
          <p:spPr>
            <a:xfrm>
              <a:off x="10896600" y="5621685"/>
              <a:ext cx="3276600" cy="1769715"/>
            </a:xfrm>
            <a:prstGeom prst="rect">
              <a:avLst/>
            </a:prstGeom>
            <a:noFill/>
          </p:spPr>
          <p:txBody>
            <a:bodyPr wrap="square" rtlCol="0">
              <a:spAutoFit/>
            </a:bodyPr>
            <a:lstStyle/>
            <a:p>
              <a:pPr defTabSz="1097280" fontAlgn="auto">
                <a:spcBef>
                  <a:spcPts val="0"/>
                </a:spcBef>
                <a:spcAft>
                  <a:spcPts val="0"/>
                </a:spcAft>
                <a:defRPr/>
              </a:pPr>
              <a:r>
                <a:rPr lang="en-US" altLang="zh-TW" sz="2400" kern="0" dirty="0" smtClean="0">
                  <a:solidFill>
                    <a:srgbClr val="008000"/>
                  </a:solidFill>
                  <a:latin typeface="Segoe UI Black" panose="020B0A02040204020203" pitchFamily="34" charset="0"/>
                  <a:ea typeface="Segoe UI Black" panose="020B0A02040204020203" pitchFamily="34" charset="0"/>
                  <a:cs typeface="Segoe UI Black" panose="020B0A02040204020203" pitchFamily="34" charset="0"/>
                </a:rPr>
                <a:t>ISRU</a:t>
              </a:r>
              <a:endParaRPr lang="en-US" altLang="zh-TW" sz="2400" kern="0" dirty="0">
                <a:solidFill>
                  <a:srgbClr val="008000"/>
                </a:solidFill>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defTabSz="1097280" fontAlgn="auto">
                <a:spcBef>
                  <a:spcPts val="0"/>
                </a:spcBef>
                <a:spcAft>
                  <a:spcPts val="0"/>
                </a:spcAft>
                <a:buFontTx/>
                <a:buChar char="-"/>
                <a:defRPr/>
              </a:pPr>
              <a:r>
                <a:rPr lang="en-US" altLang="zh-TW" sz="1700" b="0" kern="0" dirty="0" smtClean="0">
                  <a:solidFill>
                    <a:srgbClr val="008000"/>
                  </a:solidFill>
                  <a:latin typeface="Calibri" panose="020F0502020204030204"/>
                  <a:ea typeface="新細明體" panose="02020500000000000000" pitchFamily="18" charset="-120"/>
                </a:rPr>
                <a:t>Deep drill</a:t>
              </a:r>
            </a:p>
            <a:p>
              <a:pPr marL="285750" indent="-285750" defTabSz="1097280" fontAlgn="auto">
                <a:spcBef>
                  <a:spcPts val="0"/>
                </a:spcBef>
                <a:spcAft>
                  <a:spcPts val="0"/>
                </a:spcAft>
                <a:buFontTx/>
                <a:buChar char="-"/>
                <a:defRPr/>
              </a:pPr>
              <a:r>
                <a:rPr lang="en-US" altLang="zh-TW" sz="1700" b="0" kern="0" dirty="0" smtClean="0">
                  <a:solidFill>
                    <a:srgbClr val="008000"/>
                  </a:solidFill>
                  <a:latin typeface="Calibri" panose="020F0502020204030204"/>
                  <a:ea typeface="新細明體" panose="02020500000000000000" pitchFamily="18" charset="-120"/>
                </a:rPr>
                <a:t>Resource Utilization Demonstrator</a:t>
              </a:r>
            </a:p>
            <a:p>
              <a:pPr marL="285750" indent="-285750" defTabSz="1097280" fontAlgn="auto">
                <a:spcBef>
                  <a:spcPts val="0"/>
                </a:spcBef>
                <a:spcAft>
                  <a:spcPts val="0"/>
                </a:spcAft>
                <a:buFontTx/>
                <a:buChar char="-"/>
                <a:defRPr/>
              </a:pPr>
              <a:endParaRPr lang="en-US" altLang="zh-TW" sz="1700" b="0" kern="0" dirty="0" smtClean="0">
                <a:solidFill>
                  <a:srgbClr val="008000"/>
                </a:solidFill>
                <a:latin typeface="Calibri" panose="020F0502020204030204"/>
                <a:ea typeface="新細明體" panose="02020500000000000000" pitchFamily="18" charset="-120"/>
              </a:endParaRPr>
            </a:p>
            <a:p>
              <a:pPr marL="285750" indent="-285750" defTabSz="1097280" fontAlgn="auto">
                <a:spcBef>
                  <a:spcPts val="0"/>
                </a:spcBef>
                <a:spcAft>
                  <a:spcPts val="0"/>
                </a:spcAft>
                <a:buFontTx/>
                <a:buChar char="-"/>
                <a:defRPr/>
              </a:pPr>
              <a:endParaRPr lang="zh-TW" altLang="en-US" sz="1700" b="0" kern="0" dirty="0">
                <a:solidFill>
                  <a:srgbClr val="FF6600"/>
                </a:solidFill>
                <a:latin typeface="Calibri" panose="020F0502020204030204"/>
                <a:ea typeface="新細明體" panose="02020500000000000000" pitchFamily="18" charset="-120"/>
              </a:endParaRPr>
            </a:p>
          </p:txBody>
        </p:sp>
      </p:grpSp>
      <p:grpSp>
        <p:nvGrpSpPr>
          <p:cNvPr id="6" name="Group 5"/>
          <p:cNvGrpSpPr/>
          <p:nvPr/>
        </p:nvGrpSpPr>
        <p:grpSpPr>
          <a:xfrm>
            <a:off x="2743200" y="1371600"/>
            <a:ext cx="12192000" cy="4077057"/>
            <a:chOff x="2743200" y="1371600"/>
            <a:chExt cx="12192000" cy="4077057"/>
          </a:xfrm>
        </p:grpSpPr>
        <p:sp>
          <p:nvSpPr>
            <p:cNvPr id="29" name="Down Arrow 28"/>
            <p:cNvSpPr/>
            <p:nvPr/>
          </p:nvSpPr>
          <p:spPr>
            <a:xfrm rot="1584100">
              <a:off x="13140977" y="2990056"/>
              <a:ext cx="573252" cy="632712"/>
            </a:xfrm>
            <a:prstGeom prst="downArrow">
              <a:avLst/>
            </a:prstGeom>
            <a:solidFill>
              <a:sysClr val="window" lastClr="FFFFFF"/>
            </a:solidFill>
            <a:ln w="57150" cap="flat" cmpd="sng" algn="ctr">
              <a:noFill/>
              <a:prstDash val="solid"/>
              <a:miter lim="800000"/>
            </a:ln>
            <a:effectLst/>
          </p:spPr>
          <p:txBody>
            <a:bodyPr rtlCol="0" anchor="ctr"/>
            <a:lstStyle/>
            <a:p>
              <a:pPr algn="ctr" defTabSz="1097280" fontAlgn="auto">
                <a:spcBef>
                  <a:spcPts val="0"/>
                </a:spcBef>
                <a:spcAft>
                  <a:spcPts val="0"/>
                </a:spcAft>
                <a:defRPr/>
              </a:pPr>
              <a:endParaRPr lang="zh-TW" altLang="en-US" sz="2200" b="0" kern="0">
                <a:solidFill>
                  <a:prstClr val="white"/>
                </a:solidFill>
                <a:latin typeface="Calibri" panose="020F0502020204030204"/>
                <a:ea typeface="新細明體" panose="02020500000000000000" pitchFamily="18" charset="-120"/>
              </a:endParaRPr>
            </a:p>
          </p:txBody>
        </p:sp>
        <p:sp>
          <p:nvSpPr>
            <p:cNvPr id="31" name="TextBox 30"/>
            <p:cNvSpPr txBox="1"/>
            <p:nvPr/>
          </p:nvSpPr>
          <p:spPr>
            <a:xfrm>
              <a:off x="12496800" y="1371600"/>
              <a:ext cx="2438400" cy="1769715"/>
            </a:xfrm>
            <a:prstGeom prst="rect">
              <a:avLst/>
            </a:prstGeom>
            <a:noFill/>
          </p:spPr>
          <p:txBody>
            <a:bodyPr wrap="square" rtlCol="0">
              <a:spAutoFit/>
            </a:bodyPr>
            <a:lstStyle/>
            <a:p>
              <a:pPr defTabSz="1097280" fontAlgn="auto">
                <a:spcBef>
                  <a:spcPts val="0"/>
                </a:spcBef>
                <a:spcAft>
                  <a:spcPts val="0"/>
                </a:spcAft>
                <a:defRPr/>
              </a:pPr>
              <a:r>
                <a:rPr lang="en-US" altLang="zh-TW" sz="2400" kern="0" dirty="0" smtClean="0">
                  <a:latin typeface="Segoe UI Black" panose="020B0A02040204020203" pitchFamily="34" charset="0"/>
                  <a:ea typeface="Segoe UI Black" panose="020B0A02040204020203" pitchFamily="34" charset="0"/>
                  <a:cs typeface="Segoe UI Black" panose="020B0A02040204020203" pitchFamily="34" charset="0"/>
                </a:rPr>
                <a:t>Composition</a:t>
              </a:r>
              <a:endParaRPr lang="en-US" altLang="zh-TW" sz="2400" kern="0" dirty="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defTabSz="1097280" fontAlgn="auto">
                <a:spcBef>
                  <a:spcPts val="0"/>
                </a:spcBef>
                <a:spcAft>
                  <a:spcPts val="0"/>
                </a:spcAft>
                <a:buFontTx/>
                <a:buChar char="-"/>
                <a:defRPr/>
              </a:pPr>
              <a:r>
                <a:rPr lang="en-US" altLang="zh-TW" sz="1700" b="0" kern="0" dirty="0" smtClean="0">
                  <a:latin typeface="Calibri" panose="020F0502020204030204"/>
                  <a:ea typeface="新細明體" panose="02020500000000000000" pitchFamily="18" charset="-120"/>
                </a:rPr>
                <a:t>Water content</a:t>
              </a:r>
            </a:p>
            <a:p>
              <a:pPr marL="285750" indent="-285750" defTabSz="1097280" fontAlgn="auto">
                <a:spcBef>
                  <a:spcPts val="0"/>
                </a:spcBef>
                <a:spcAft>
                  <a:spcPts val="0"/>
                </a:spcAft>
                <a:buFontTx/>
                <a:buChar char="-"/>
                <a:defRPr/>
              </a:pPr>
              <a:r>
                <a:rPr lang="en-US" altLang="zh-TW" sz="1700" b="0" kern="0" dirty="0" smtClean="0">
                  <a:latin typeface="Calibri" panose="020F0502020204030204"/>
                  <a:ea typeface="新細明體" panose="02020500000000000000" pitchFamily="18" charset="-120"/>
                </a:rPr>
                <a:t>Water form</a:t>
              </a:r>
            </a:p>
            <a:p>
              <a:pPr marL="285750" indent="-285750" defTabSz="1097280" fontAlgn="auto">
                <a:spcBef>
                  <a:spcPts val="0"/>
                </a:spcBef>
                <a:spcAft>
                  <a:spcPts val="0"/>
                </a:spcAft>
                <a:buFontTx/>
                <a:buChar char="-"/>
                <a:defRPr/>
              </a:pPr>
              <a:r>
                <a:rPr lang="en-US" altLang="zh-TW" sz="1700" b="0" kern="0" dirty="0" smtClean="0">
                  <a:latin typeface="Calibri" panose="020F0502020204030204"/>
                  <a:ea typeface="新細明體" panose="02020500000000000000" pitchFamily="18" charset="-120"/>
                </a:rPr>
                <a:t>Chemical analysis</a:t>
              </a:r>
            </a:p>
            <a:p>
              <a:pPr marL="285750" indent="-285750" defTabSz="1097280" fontAlgn="auto">
                <a:spcBef>
                  <a:spcPts val="0"/>
                </a:spcBef>
                <a:spcAft>
                  <a:spcPts val="0"/>
                </a:spcAft>
                <a:buFontTx/>
                <a:buChar char="-"/>
                <a:defRPr/>
              </a:pPr>
              <a:r>
                <a:rPr lang="en-US" altLang="zh-TW" sz="1700" b="0" kern="0" dirty="0" smtClean="0">
                  <a:latin typeface="Calibri" panose="020F0502020204030204"/>
                  <a:ea typeface="新細明體" panose="02020500000000000000" pitchFamily="18" charset="-120"/>
                </a:rPr>
                <a:t>Elemental analysis</a:t>
              </a:r>
            </a:p>
            <a:p>
              <a:pPr marL="285750" indent="-285750" defTabSz="1097280" fontAlgn="auto">
                <a:spcBef>
                  <a:spcPts val="0"/>
                </a:spcBef>
                <a:spcAft>
                  <a:spcPts val="0"/>
                </a:spcAft>
                <a:buFontTx/>
                <a:buChar char="-"/>
                <a:defRPr/>
              </a:pPr>
              <a:endParaRPr lang="zh-TW" altLang="en-US" sz="1700" b="0" kern="0" dirty="0">
                <a:solidFill>
                  <a:srgbClr val="FF6600"/>
                </a:solidFill>
                <a:latin typeface="Calibri" panose="020F0502020204030204"/>
                <a:ea typeface="新細明體" panose="02020500000000000000" pitchFamily="18" charset="-120"/>
              </a:endParaRPr>
            </a:p>
          </p:txBody>
        </p:sp>
        <p:sp>
          <p:nvSpPr>
            <p:cNvPr id="33" name="TextBox 32"/>
            <p:cNvSpPr txBox="1"/>
            <p:nvPr/>
          </p:nvSpPr>
          <p:spPr>
            <a:xfrm>
              <a:off x="2743200" y="3048000"/>
              <a:ext cx="3810000" cy="2400657"/>
            </a:xfrm>
            <a:prstGeom prst="rect">
              <a:avLst/>
            </a:prstGeom>
            <a:noFill/>
          </p:spPr>
          <p:txBody>
            <a:bodyPr wrap="square" lIns="109728" tIns="54864" rIns="109728" bIns="54864" rtlCol="0">
              <a:spAutoFit/>
            </a:bodyPr>
            <a:lstStyle/>
            <a:p>
              <a:endParaRPr lang="en-US" altLang="zh-TW" sz="2400" dirty="0"/>
            </a:p>
            <a:p>
              <a:pPr marL="489814" indent="-489814" eaLnBrk="0" hangingPunct="0">
                <a:spcBef>
                  <a:spcPct val="20000"/>
                </a:spcBef>
                <a:buClr>
                  <a:schemeClr val="accent1"/>
                </a:buClr>
                <a:buFont typeface="Arial"/>
                <a:buChar char="•"/>
              </a:pPr>
              <a:r>
                <a:rPr lang="en-US" altLang="zh-TW" sz="2400" dirty="0">
                  <a:solidFill>
                    <a:srgbClr val="FFFFFF"/>
                  </a:solidFill>
                  <a:latin typeface="+mj-lt"/>
                  <a:ea typeface="ＭＳ Ｐゴシック" charset="0"/>
                  <a:cs typeface="ＭＳ Ｐゴシック" charset="0"/>
                </a:rPr>
                <a:t>Determine subsurface composition and identify resources</a:t>
              </a:r>
            </a:p>
            <a:p>
              <a:pPr marL="342900" indent="-342900">
                <a:buFont typeface="Wingdings" panose="05000000000000000000" pitchFamily="2" charset="2"/>
                <a:buChar char="p"/>
              </a:pPr>
              <a:endParaRPr lang="zh-TW" altLang="en-US" sz="2400" dirty="0"/>
            </a:p>
          </p:txBody>
        </p:sp>
      </p:grpSp>
      <p:grpSp>
        <p:nvGrpSpPr>
          <p:cNvPr id="5" name="Group 4"/>
          <p:cNvGrpSpPr/>
          <p:nvPr/>
        </p:nvGrpSpPr>
        <p:grpSpPr>
          <a:xfrm>
            <a:off x="2743200" y="1408129"/>
            <a:ext cx="8991600" cy="2710164"/>
            <a:chOff x="2743200" y="1408129"/>
            <a:chExt cx="8991600" cy="2710164"/>
          </a:xfrm>
        </p:grpSpPr>
        <p:sp>
          <p:nvSpPr>
            <p:cNvPr id="18" name="TextBox 17"/>
            <p:cNvSpPr txBox="1"/>
            <p:nvPr/>
          </p:nvSpPr>
          <p:spPr>
            <a:xfrm>
              <a:off x="6477000" y="2209800"/>
              <a:ext cx="2514600" cy="1246495"/>
            </a:xfrm>
            <a:prstGeom prst="rect">
              <a:avLst/>
            </a:prstGeom>
            <a:noFill/>
          </p:spPr>
          <p:txBody>
            <a:bodyPr wrap="square" rtlCol="0">
              <a:spAutoFit/>
            </a:bodyPr>
            <a:lstStyle/>
            <a:p>
              <a:pPr defTabSz="1097280" fontAlgn="auto">
                <a:spcBef>
                  <a:spcPts val="0"/>
                </a:spcBef>
                <a:spcAft>
                  <a:spcPts val="0"/>
                </a:spcAft>
                <a:defRPr/>
              </a:pPr>
              <a:r>
                <a:rPr lang="en-US" altLang="zh-TW" sz="2400" kern="0" dirty="0" smtClean="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Integrity</a:t>
              </a:r>
              <a:endParaRPr lang="en-US" altLang="zh-TW" sz="2400" kern="0"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defTabSz="1097280" fontAlgn="auto">
                <a:spcBef>
                  <a:spcPts val="0"/>
                </a:spcBef>
                <a:spcAft>
                  <a:spcPts val="0"/>
                </a:spcAft>
                <a:buFontTx/>
                <a:buChar char="-"/>
                <a:defRPr/>
              </a:pPr>
              <a:r>
                <a:rPr lang="en-US" altLang="zh-TW" sz="1700" b="0" kern="0" dirty="0" smtClean="0">
                  <a:solidFill>
                    <a:srgbClr val="FFFF00"/>
                  </a:solidFill>
                  <a:latin typeface="Calibri" panose="020F0502020204030204"/>
                  <a:ea typeface="新細明體" panose="02020500000000000000" pitchFamily="18" charset="-120"/>
                </a:rPr>
                <a:t>Drilling, sampling</a:t>
              </a:r>
            </a:p>
            <a:p>
              <a:pPr marL="285750" indent="-285750" defTabSz="1097280" fontAlgn="auto">
                <a:spcBef>
                  <a:spcPts val="0"/>
                </a:spcBef>
                <a:spcAft>
                  <a:spcPts val="0"/>
                </a:spcAft>
                <a:buFontTx/>
                <a:buChar char="-"/>
                <a:defRPr/>
              </a:pPr>
              <a:r>
                <a:rPr lang="en-US" altLang="zh-TW" sz="1700" b="0" kern="0" dirty="0" smtClean="0">
                  <a:solidFill>
                    <a:srgbClr val="FFFF00"/>
                  </a:solidFill>
                  <a:latin typeface="Calibri" panose="020F0502020204030204"/>
                  <a:ea typeface="新細明體" panose="02020500000000000000" pitchFamily="18" charset="-120"/>
                </a:rPr>
                <a:t>Seismic survey, monitoring</a:t>
              </a:r>
              <a:endParaRPr lang="zh-TW" altLang="en-US" sz="1700" b="0" kern="0" dirty="0">
                <a:solidFill>
                  <a:srgbClr val="FFFF00"/>
                </a:solidFill>
                <a:latin typeface="Calibri" panose="020F0502020204030204"/>
                <a:ea typeface="新細明體" panose="02020500000000000000" pitchFamily="18" charset="-120"/>
              </a:endParaRPr>
            </a:p>
          </p:txBody>
        </p:sp>
        <p:sp>
          <p:nvSpPr>
            <p:cNvPr id="25" name="Down Arrow 24"/>
            <p:cNvSpPr/>
            <p:nvPr/>
          </p:nvSpPr>
          <p:spPr>
            <a:xfrm rot="18366582">
              <a:off x="7063393" y="3532499"/>
              <a:ext cx="564707" cy="606881"/>
            </a:xfrm>
            <a:prstGeom prst="downArrow">
              <a:avLst>
                <a:gd name="adj1" fmla="val 50000"/>
                <a:gd name="adj2" fmla="val 55755"/>
              </a:avLst>
            </a:prstGeom>
            <a:solidFill>
              <a:srgbClr val="FFFF00"/>
            </a:solidFill>
            <a:ln w="12700" cap="flat" cmpd="sng" algn="ctr">
              <a:noFill/>
              <a:prstDash val="solid"/>
              <a:miter lim="800000"/>
            </a:ln>
            <a:effectLst/>
          </p:spPr>
          <p:txBody>
            <a:bodyPr rtlCol="0" anchor="ctr"/>
            <a:lstStyle/>
            <a:p>
              <a:pPr algn="ctr" defTabSz="1097280" fontAlgn="auto">
                <a:spcBef>
                  <a:spcPts val="0"/>
                </a:spcBef>
                <a:spcAft>
                  <a:spcPts val="0"/>
                </a:spcAft>
                <a:defRPr/>
              </a:pPr>
              <a:endParaRPr lang="zh-TW" altLang="en-US" sz="2200" b="0" kern="0">
                <a:solidFill>
                  <a:prstClr val="white"/>
                </a:solidFill>
                <a:latin typeface="Calibri" panose="020F0502020204030204"/>
                <a:ea typeface="新細明體" panose="02020500000000000000" pitchFamily="18" charset="-120"/>
              </a:endParaRPr>
            </a:p>
          </p:txBody>
        </p:sp>
        <p:grpSp>
          <p:nvGrpSpPr>
            <p:cNvPr id="2" name="Group 1"/>
            <p:cNvGrpSpPr/>
            <p:nvPr/>
          </p:nvGrpSpPr>
          <p:grpSpPr>
            <a:xfrm>
              <a:off x="8458200" y="1408129"/>
              <a:ext cx="3276600" cy="1944671"/>
              <a:chOff x="8458200" y="685800"/>
              <a:chExt cx="3276600" cy="1944671"/>
            </a:xfrm>
          </p:grpSpPr>
          <p:sp>
            <p:nvSpPr>
              <p:cNvPr id="26" name="Down Arrow 25"/>
              <p:cNvSpPr/>
              <p:nvPr/>
            </p:nvSpPr>
            <p:spPr>
              <a:xfrm rot="19001419">
                <a:off x="10119837" y="2009901"/>
                <a:ext cx="552250" cy="620570"/>
              </a:xfrm>
              <a:prstGeom prst="downArrow">
                <a:avLst/>
              </a:prstGeom>
              <a:solidFill>
                <a:srgbClr val="FF6600"/>
              </a:solidFill>
              <a:ln w="12700" cap="flat" cmpd="sng" algn="ctr">
                <a:noFill/>
                <a:prstDash val="solid"/>
                <a:miter lim="800000"/>
              </a:ln>
              <a:effectLst/>
            </p:spPr>
            <p:txBody>
              <a:bodyPr rtlCol="0" anchor="ctr"/>
              <a:lstStyle/>
              <a:p>
                <a:pPr algn="ctr" defTabSz="1097280" fontAlgn="auto">
                  <a:spcBef>
                    <a:spcPts val="0"/>
                  </a:spcBef>
                  <a:spcAft>
                    <a:spcPts val="0"/>
                  </a:spcAft>
                  <a:defRPr/>
                </a:pPr>
                <a:endParaRPr lang="zh-TW" altLang="en-US" sz="2200" b="0" kern="0">
                  <a:solidFill>
                    <a:srgbClr val="E4B125"/>
                  </a:solidFill>
                  <a:latin typeface="Calibri" panose="020F0502020204030204"/>
                  <a:ea typeface="新細明體" panose="02020500000000000000" pitchFamily="18" charset="-120"/>
                </a:endParaRPr>
              </a:p>
            </p:txBody>
          </p:sp>
          <p:sp>
            <p:nvSpPr>
              <p:cNvPr id="30" name="TextBox 29"/>
              <p:cNvSpPr txBox="1"/>
              <p:nvPr/>
            </p:nvSpPr>
            <p:spPr>
              <a:xfrm>
                <a:off x="8458200" y="685800"/>
                <a:ext cx="3276600" cy="1769715"/>
              </a:xfrm>
              <a:prstGeom prst="rect">
                <a:avLst/>
              </a:prstGeom>
              <a:noFill/>
            </p:spPr>
            <p:txBody>
              <a:bodyPr wrap="square" rtlCol="0">
                <a:spAutoFit/>
              </a:bodyPr>
              <a:lstStyle/>
              <a:p>
                <a:pPr defTabSz="1097280" fontAlgn="auto">
                  <a:spcBef>
                    <a:spcPts val="0"/>
                  </a:spcBef>
                  <a:spcAft>
                    <a:spcPts val="0"/>
                  </a:spcAft>
                  <a:defRPr/>
                </a:pPr>
                <a:r>
                  <a:rPr lang="en-US" altLang="zh-TW" sz="2400" kern="0" dirty="0" smtClean="0">
                    <a:solidFill>
                      <a:schemeClr val="accent1">
                        <a:lumMod val="60000"/>
                        <a:lumOff val="40000"/>
                      </a:schemeClr>
                    </a:solidFill>
                    <a:latin typeface="Segoe UI Black" panose="020B0A02040204020203" pitchFamily="34" charset="0"/>
                    <a:ea typeface="Segoe UI Black" panose="020B0A02040204020203" pitchFamily="34" charset="0"/>
                    <a:cs typeface="Segoe UI Black" panose="020B0A02040204020203" pitchFamily="34" charset="0"/>
                  </a:rPr>
                  <a:t>Space Environment</a:t>
                </a:r>
                <a:endParaRPr lang="en-US" altLang="zh-TW" sz="2400" kern="0" dirty="0">
                  <a:solidFill>
                    <a:schemeClr val="accent1">
                      <a:lumMod val="60000"/>
                      <a:lumOff val="4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defTabSz="1097280" fontAlgn="auto">
                  <a:spcBef>
                    <a:spcPts val="0"/>
                  </a:spcBef>
                  <a:spcAft>
                    <a:spcPts val="0"/>
                  </a:spcAft>
                  <a:buFontTx/>
                  <a:buChar char="-"/>
                  <a:defRPr/>
                </a:pPr>
                <a:r>
                  <a:rPr lang="en-US" altLang="zh-TW" sz="1700" b="0" kern="0" dirty="0" smtClean="0">
                    <a:solidFill>
                      <a:schemeClr val="accent1">
                        <a:lumMod val="60000"/>
                        <a:lumOff val="40000"/>
                      </a:schemeClr>
                    </a:solidFill>
                    <a:latin typeface="Calibri" panose="020F0502020204030204"/>
                    <a:ea typeface="新細明體" panose="02020500000000000000" pitchFamily="18" charset="-120"/>
                  </a:rPr>
                  <a:t>Total Dose Radiation</a:t>
                </a:r>
              </a:p>
              <a:p>
                <a:pPr marL="285750" indent="-285750" defTabSz="1097280" fontAlgn="auto">
                  <a:spcBef>
                    <a:spcPts val="0"/>
                  </a:spcBef>
                  <a:spcAft>
                    <a:spcPts val="0"/>
                  </a:spcAft>
                  <a:buFontTx/>
                  <a:buChar char="-"/>
                  <a:defRPr/>
                </a:pPr>
                <a:r>
                  <a:rPr lang="en-US" altLang="zh-TW" sz="1700" b="0" kern="0" dirty="0" smtClean="0">
                    <a:solidFill>
                      <a:schemeClr val="accent1">
                        <a:lumMod val="60000"/>
                        <a:lumOff val="40000"/>
                      </a:schemeClr>
                    </a:solidFill>
                    <a:latin typeface="Calibri" panose="020F0502020204030204"/>
                    <a:ea typeface="新細明體" panose="02020500000000000000" pitchFamily="18" charset="-120"/>
                  </a:rPr>
                  <a:t>Plasma</a:t>
                </a:r>
              </a:p>
              <a:p>
                <a:pPr marL="285750" indent="-285750" defTabSz="1097280" fontAlgn="auto">
                  <a:spcBef>
                    <a:spcPts val="0"/>
                  </a:spcBef>
                  <a:spcAft>
                    <a:spcPts val="0"/>
                  </a:spcAft>
                  <a:buFontTx/>
                  <a:buChar char="-"/>
                  <a:defRPr/>
                </a:pPr>
                <a:r>
                  <a:rPr lang="en-US" altLang="zh-TW" sz="1700" b="0" kern="0" dirty="0" smtClean="0">
                    <a:solidFill>
                      <a:schemeClr val="accent1">
                        <a:lumMod val="60000"/>
                        <a:lumOff val="40000"/>
                      </a:schemeClr>
                    </a:solidFill>
                    <a:latin typeface="Calibri" panose="020F0502020204030204"/>
                    <a:ea typeface="新細明體" panose="02020500000000000000" pitchFamily="18" charset="-120"/>
                  </a:rPr>
                  <a:t>Outgassing</a:t>
                </a:r>
              </a:p>
              <a:p>
                <a:pPr marL="285750" indent="-285750" defTabSz="1097280" fontAlgn="auto">
                  <a:spcBef>
                    <a:spcPts val="0"/>
                  </a:spcBef>
                  <a:spcAft>
                    <a:spcPts val="0"/>
                  </a:spcAft>
                  <a:buFontTx/>
                  <a:buChar char="-"/>
                  <a:defRPr/>
                </a:pPr>
                <a:r>
                  <a:rPr lang="en-US" altLang="zh-TW" sz="1700" b="0" kern="0" dirty="0" smtClean="0">
                    <a:solidFill>
                      <a:schemeClr val="accent1">
                        <a:lumMod val="60000"/>
                        <a:lumOff val="40000"/>
                      </a:schemeClr>
                    </a:solidFill>
                    <a:latin typeface="Calibri" panose="020F0502020204030204"/>
                    <a:ea typeface="新細明體" panose="02020500000000000000" pitchFamily="18" charset="-120"/>
                  </a:rPr>
                  <a:t>Dust</a:t>
                </a:r>
              </a:p>
              <a:p>
                <a:pPr marL="285750" indent="-285750" defTabSz="1097280" fontAlgn="auto">
                  <a:spcBef>
                    <a:spcPts val="0"/>
                  </a:spcBef>
                  <a:spcAft>
                    <a:spcPts val="0"/>
                  </a:spcAft>
                  <a:buFontTx/>
                  <a:buChar char="-"/>
                  <a:defRPr/>
                </a:pPr>
                <a:endParaRPr lang="zh-TW" altLang="en-US" sz="1700" b="0" kern="0" dirty="0">
                  <a:solidFill>
                    <a:schemeClr val="accent1">
                      <a:lumMod val="60000"/>
                      <a:lumOff val="40000"/>
                    </a:schemeClr>
                  </a:solidFill>
                  <a:latin typeface="Calibri" panose="020F0502020204030204"/>
                  <a:ea typeface="新細明體" panose="02020500000000000000" pitchFamily="18" charset="-120"/>
                </a:endParaRPr>
              </a:p>
            </p:txBody>
          </p:sp>
        </p:grpSp>
        <p:sp>
          <p:nvSpPr>
            <p:cNvPr id="34" name="TextBox 33"/>
            <p:cNvSpPr txBox="1"/>
            <p:nvPr/>
          </p:nvSpPr>
          <p:spPr>
            <a:xfrm>
              <a:off x="2743200" y="1905000"/>
              <a:ext cx="3810000" cy="1588127"/>
            </a:xfrm>
            <a:prstGeom prst="rect">
              <a:avLst/>
            </a:prstGeom>
            <a:noFill/>
          </p:spPr>
          <p:txBody>
            <a:bodyPr wrap="square" lIns="109728" tIns="54864" rIns="109728" bIns="54864" rtlCol="0">
              <a:spAutoFit/>
            </a:bodyPr>
            <a:lstStyle/>
            <a:p>
              <a:pPr marL="489814" indent="-489814" eaLnBrk="0" hangingPunct="0">
                <a:spcBef>
                  <a:spcPct val="20000"/>
                </a:spcBef>
                <a:buClr>
                  <a:schemeClr val="accent1"/>
                </a:buClr>
                <a:buFont typeface="Arial"/>
                <a:buChar char="•"/>
              </a:pPr>
              <a:r>
                <a:rPr lang="en-US" altLang="zh-TW" sz="2400" dirty="0">
                  <a:solidFill>
                    <a:srgbClr val="FFFFFF"/>
                  </a:solidFill>
                  <a:latin typeface="+mj-lt"/>
                  <a:ea typeface="ＭＳ Ｐゴシック" charset="0"/>
                  <a:cs typeface="ＭＳ Ｐゴシック" charset="0"/>
                </a:rPr>
                <a:t>Ensure the safety of the crew and equipment </a:t>
              </a:r>
            </a:p>
            <a:p>
              <a:pPr marL="342900" indent="-342900">
                <a:buFont typeface="Wingdings" panose="05000000000000000000" pitchFamily="2" charset="2"/>
                <a:buChar char="p"/>
              </a:pPr>
              <a:endParaRPr lang="zh-TW" altLang="en-US" sz="2400" dirty="0"/>
            </a:p>
          </p:txBody>
        </p:sp>
      </p:grpSp>
      <p:sp>
        <p:nvSpPr>
          <p:cNvPr id="28" name="Rectangle 2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42" name="Rectangle 41"/>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45" name="Rectangle 44"/>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46" name="Rectangle 45"/>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47" name="Rectangle 46"/>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48" name="Rectangle 47"/>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49" name="Rectangle 48"/>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8267489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600" tIns="65320" rIns="130600" bIns="65320" anchor="ctr" anchorCtr="0">
            <a:noAutofit/>
          </a:bodyPr>
          <a:lstStyle/>
          <a:p>
            <a:pPr lvl="0" rtl="0">
              <a:buSzPct val="39285"/>
              <a:buNone/>
            </a:pPr>
            <a:r>
              <a:rPr lang="en-US" dirty="0" smtClean="0">
                <a:solidFill>
                  <a:srgbClr val="FFFFFF"/>
                </a:solidFill>
              </a:rPr>
              <a:t>Science Operations Overview</a:t>
            </a:r>
            <a:endParaRPr lang="en" sz="4400" dirty="0">
              <a:solidFill>
                <a:srgbClr val="FFFFFF"/>
              </a:solidFill>
            </a:endParaRPr>
          </a:p>
        </p:txBody>
      </p:sp>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29</a:t>
            </a:fld>
            <a:endParaRPr lang="en-US" dirty="0">
              <a:solidFill>
                <a:srgbClr val="FFFFFF">
                  <a:tint val="75000"/>
                </a:srgbClr>
              </a:solidFill>
            </a:endParaRPr>
          </a:p>
        </p:txBody>
      </p:sp>
      <p:sp>
        <p:nvSpPr>
          <p:cNvPr id="6" name="Rectangle 5"/>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8" name="Rectangle 7"/>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9" name="Rectangle 8"/>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10" name="Rectangle 9"/>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1" name="Rectangle 10"/>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2" name="Rectangle 11"/>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3" name="Rectangle 12"/>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pic>
        <p:nvPicPr>
          <p:cNvPr id="3" name="Picture 2"/>
          <p:cNvPicPr>
            <a:picLocks noChangeAspect="1"/>
          </p:cNvPicPr>
          <p:nvPr/>
        </p:nvPicPr>
        <p:blipFill>
          <a:blip r:embed="rId3"/>
          <a:stretch>
            <a:fillRect/>
          </a:stretch>
        </p:blipFill>
        <p:spPr>
          <a:xfrm>
            <a:off x="3076358" y="1930400"/>
            <a:ext cx="10563442" cy="3784600"/>
          </a:xfrm>
          <a:prstGeom prst="rect">
            <a:avLst/>
          </a:prstGeom>
        </p:spPr>
      </p:pic>
    </p:spTree>
    <p:extLst>
      <p:ext uri="{BB962C8B-B14F-4D97-AF65-F5344CB8AC3E}">
        <p14:creationId xmlns:p14="http://schemas.microsoft.com/office/powerpoint/2010/main" val="149371239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3</a:t>
            </a:fld>
            <a:endParaRPr lang="en-US"/>
          </a:p>
        </p:txBody>
      </p:sp>
      <p:sp>
        <p:nvSpPr>
          <p:cNvPr id="3" name="TextBox 2"/>
          <p:cNvSpPr txBox="1"/>
          <p:nvPr/>
        </p:nvSpPr>
        <p:spPr>
          <a:xfrm>
            <a:off x="4428391" y="2757126"/>
            <a:ext cx="184652" cy="369324"/>
          </a:xfrm>
          <a:prstGeom prst="rect">
            <a:avLst/>
          </a:prstGeom>
          <a:noFill/>
        </p:spPr>
        <p:txBody>
          <a:bodyPr wrap="none" lIns="91433" tIns="45716" rIns="91433" bIns="45716" rtlCol="0">
            <a:spAutoFit/>
          </a:bodyPr>
          <a:lstStyle/>
          <a:p>
            <a:endParaRPr lang="en-US" dirty="0"/>
          </a:p>
        </p:txBody>
      </p:sp>
      <p:sp>
        <p:nvSpPr>
          <p:cNvPr id="13" name="Content Placeholder 7"/>
          <p:cNvSpPr>
            <a:spLocks noGrp="1"/>
          </p:cNvSpPr>
          <p:nvPr>
            <p:ph idx="1"/>
          </p:nvPr>
        </p:nvSpPr>
        <p:spPr>
          <a:xfrm>
            <a:off x="2514600" y="1504951"/>
            <a:ext cx="11567160" cy="6038850"/>
          </a:xfrm>
        </p:spPr>
        <p:txBody>
          <a:bodyPr>
            <a:normAutofit fontScale="92500" lnSpcReduction="20000"/>
          </a:bodyPr>
          <a:lstStyle/>
          <a:p>
            <a:pPr marL="653058" lvl="1" indent="0">
              <a:buNone/>
            </a:pPr>
            <a:r>
              <a:rPr lang="en-US" dirty="0"/>
              <a:t>Assume that </a:t>
            </a:r>
            <a:r>
              <a:rPr lang="en-US" dirty="0" smtClean="0"/>
              <a:t>in 2024 the </a:t>
            </a:r>
            <a:r>
              <a:rPr lang="en-US" dirty="0" smtClean="0"/>
              <a:t>Asteroid Redirect Mission </a:t>
            </a:r>
            <a:r>
              <a:rPr lang="en-US" dirty="0"/>
              <a:t>successfully </a:t>
            </a:r>
            <a:r>
              <a:rPr lang="en-US" dirty="0" smtClean="0"/>
              <a:t>returns</a:t>
            </a:r>
          </a:p>
          <a:p>
            <a:pPr lvl="1"/>
            <a:r>
              <a:rPr lang="en-US" dirty="0" smtClean="0"/>
              <a:t>500 </a:t>
            </a:r>
            <a:r>
              <a:rPr lang="en-US" dirty="0"/>
              <a:t>metric tons of </a:t>
            </a:r>
            <a:endParaRPr lang="en-US" dirty="0" smtClean="0"/>
          </a:p>
          <a:p>
            <a:pPr lvl="1"/>
            <a:r>
              <a:rPr lang="en-US" dirty="0" smtClean="0"/>
              <a:t>C</a:t>
            </a:r>
            <a:r>
              <a:rPr lang="en-US" dirty="0"/>
              <a:t>-type asteroid material </a:t>
            </a:r>
            <a:endParaRPr lang="en-US" dirty="0" smtClean="0"/>
          </a:p>
          <a:p>
            <a:pPr lvl="1"/>
            <a:r>
              <a:rPr lang="en-US" dirty="0" smtClean="0"/>
              <a:t>to </a:t>
            </a:r>
            <a:r>
              <a:rPr lang="en-US" dirty="0"/>
              <a:t>a distant retrograde lunar </a:t>
            </a:r>
            <a:r>
              <a:rPr lang="en-US" dirty="0" smtClean="0"/>
              <a:t>orbit (DRO)</a:t>
            </a:r>
            <a:endParaRPr lang="en-US" dirty="0" smtClean="0"/>
          </a:p>
          <a:p>
            <a:pPr lvl="1"/>
            <a:r>
              <a:rPr lang="en-US" dirty="0" smtClean="0"/>
              <a:t>with </a:t>
            </a:r>
            <a:r>
              <a:rPr lang="en-US" dirty="0"/>
              <a:t>mean radius of 61,500km</a:t>
            </a:r>
          </a:p>
          <a:p>
            <a:pPr marL="653058" lvl="1" indent="0">
              <a:buNone/>
            </a:pPr>
            <a:endParaRPr lang="en-US" dirty="0" smtClean="0"/>
          </a:p>
          <a:p>
            <a:pPr marL="653058" lvl="1" indent="0" algn="just">
              <a:buNone/>
            </a:pPr>
            <a:r>
              <a:rPr lang="en-US" dirty="0" smtClean="0"/>
              <a:t>In five days, each team is challenged to design a mission to land humans on an asteroid brought back to lunar orbit, extract the asteroid’s resources and demonstrate their use. The launch date of the mission may be no later than January 1</a:t>
            </a:r>
            <a:r>
              <a:rPr lang="en-US" baseline="30000" dirty="0" smtClean="0"/>
              <a:t>st</a:t>
            </a:r>
            <a:r>
              <a:rPr lang="en-US" dirty="0" smtClean="0"/>
              <a:t> 2028</a:t>
            </a:r>
          </a:p>
        </p:txBody>
      </p:sp>
      <p:sp>
        <p:nvSpPr>
          <p:cNvPr id="15" name="Rectangle 14"/>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16" name="Rectangle 15"/>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2727638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11811000" cy="1371600"/>
          </a:xfrm>
        </p:spPr>
        <p:txBody>
          <a:bodyPr/>
          <a:lstStyle/>
          <a:p>
            <a:pPr lvl="0"/>
            <a:r>
              <a:rPr lang="en-US" sz="4000" dirty="0" smtClean="0"/>
              <a:t>Subsurface Drill Composition Analysis Unit</a:t>
            </a:r>
            <a:endParaRPr lang="en-US" sz="4000"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30</a:t>
            </a:fld>
            <a:endParaRPr lang="en-US">
              <a:solidFill>
                <a:srgbClr val="FFFFFF">
                  <a:tint val="75000"/>
                </a:srgbClr>
              </a:solidFill>
            </a:endParaRPr>
          </a:p>
        </p:txBody>
      </p:sp>
      <p:grpSp>
        <p:nvGrpSpPr>
          <p:cNvPr id="7" name="Group 6"/>
          <p:cNvGrpSpPr/>
          <p:nvPr/>
        </p:nvGrpSpPr>
        <p:grpSpPr>
          <a:xfrm>
            <a:off x="9601200" y="1676245"/>
            <a:ext cx="3063162" cy="6435805"/>
            <a:chOff x="938783" y="1143000"/>
            <a:chExt cx="2409891" cy="4978400"/>
          </a:xfrm>
        </p:grpSpPr>
        <p:sp>
          <p:nvSpPr>
            <p:cNvPr id="8" name="Rectangle 7"/>
            <p:cNvSpPr/>
            <p:nvPr/>
          </p:nvSpPr>
          <p:spPr bwMode="auto">
            <a:xfrm>
              <a:off x="938783" y="1143000"/>
              <a:ext cx="2409891" cy="4978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97280"/>
              <a:endParaRPr lang="en-US" sz="2200"/>
            </a:p>
          </p:txBody>
        </p:sp>
        <p:pic>
          <p:nvPicPr>
            <p:cNvPr id="9" name="Picture 8"/>
            <p:cNvPicPr>
              <a:picLocks noChangeAspect="1"/>
            </p:cNvPicPr>
            <p:nvPr/>
          </p:nvPicPr>
          <p:blipFill>
            <a:blip r:embed="rId2"/>
            <a:stretch>
              <a:fillRect/>
            </a:stretch>
          </p:blipFill>
          <p:spPr>
            <a:xfrm>
              <a:off x="1133770" y="1222360"/>
              <a:ext cx="1975275" cy="4749196"/>
            </a:xfrm>
            <a:prstGeom prst="rect">
              <a:avLst/>
            </a:prstGeom>
          </p:spPr>
        </p:pic>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1655647"/>
            <a:ext cx="1507723" cy="6477000"/>
          </a:xfrm>
          <a:prstGeom prst="rect">
            <a:avLst/>
          </a:prstGeom>
        </p:spPr>
      </p:pic>
      <p:sp>
        <p:nvSpPr>
          <p:cNvPr id="13" name="Rectangle 12"/>
          <p:cNvSpPr/>
          <p:nvPr/>
        </p:nvSpPr>
        <p:spPr>
          <a:xfrm>
            <a:off x="2978332" y="1330095"/>
            <a:ext cx="6546668" cy="7128105"/>
          </a:xfrm>
          <a:prstGeom prst="rect">
            <a:avLst/>
          </a:prstGeom>
        </p:spPr>
        <p:txBody>
          <a:bodyPr wrap="square" lIns="109728" tIns="54864" rIns="109728" bIns="54864">
            <a:spAutoFit/>
          </a:bodyPr>
          <a:lstStyle/>
          <a:p>
            <a:endParaRPr lang="en-US" sz="2400" u="sng" dirty="0"/>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Deep drill:   correlation of geological information to geophysical (seismic) data</a:t>
            </a:r>
          </a:p>
          <a:p>
            <a:pPr marL="489814" indent="-489814" eaLnBrk="0" hangingPunct="0">
              <a:spcBef>
                <a:spcPct val="20000"/>
              </a:spcBef>
              <a:buClr>
                <a:schemeClr val="accent1"/>
              </a:buClr>
              <a:buChar char="•"/>
            </a:pPr>
            <a:endParaRPr lang="en-US" sz="240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Near-IR Spectrometer:   chemical analysis and water presence (and form)</a:t>
            </a:r>
          </a:p>
          <a:p>
            <a:pPr marL="489814" indent="-489814" eaLnBrk="0" hangingPunct="0">
              <a:spcBef>
                <a:spcPct val="20000"/>
              </a:spcBef>
              <a:buClr>
                <a:schemeClr val="accent1"/>
              </a:buClr>
              <a:buFont typeface="Arial"/>
              <a:buChar char="•"/>
            </a:pPr>
            <a:endParaRPr lang="en-US" sz="240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X-Ray Fluorescence: detailed elemental analysis</a:t>
            </a:r>
          </a:p>
          <a:p>
            <a:pPr marL="489814" indent="-489814" eaLnBrk="0" hangingPunct="0">
              <a:spcBef>
                <a:spcPct val="20000"/>
              </a:spcBef>
              <a:buClr>
                <a:schemeClr val="accent1"/>
              </a:buClr>
              <a:buFont typeface="Arial"/>
              <a:buChar char="•"/>
            </a:pPr>
            <a:endParaRPr lang="en-US" sz="240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Gamma Ray Spectrometer:   lithology determination</a:t>
            </a:r>
          </a:p>
          <a:p>
            <a:pPr marL="489814" indent="-489814" eaLnBrk="0" hangingPunct="0">
              <a:spcBef>
                <a:spcPct val="20000"/>
              </a:spcBef>
              <a:buClr>
                <a:schemeClr val="accent1"/>
              </a:buClr>
              <a:buFont typeface="Arial"/>
              <a:buChar char="•"/>
            </a:pPr>
            <a:endParaRPr lang="en-US" sz="240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Neutron Spectrometer:   water content</a:t>
            </a:r>
          </a:p>
          <a:p>
            <a:pPr marL="489814" indent="-489814" eaLnBrk="0" hangingPunct="0">
              <a:spcBef>
                <a:spcPct val="20000"/>
              </a:spcBef>
              <a:buClr>
                <a:schemeClr val="accent1"/>
              </a:buClr>
              <a:buChar char="•"/>
            </a:pPr>
            <a:endParaRPr lang="en-US" sz="2400" dirty="0">
              <a:solidFill>
                <a:srgbClr val="FFFFFF"/>
              </a:solidFill>
              <a:latin typeface="+mj-lt"/>
              <a:ea typeface="ＭＳ Ｐゴシック" charset="0"/>
              <a:cs typeface="ＭＳ Ｐゴシック" charset="0"/>
            </a:endParaRPr>
          </a:p>
          <a:p>
            <a:endParaRPr lang="en-US" sz="2400" dirty="0" smtClean="0"/>
          </a:p>
        </p:txBody>
      </p:sp>
      <p:sp>
        <p:nvSpPr>
          <p:cNvPr id="11" name="Rectangle 10"/>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2" name="Rectangle 11"/>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4" name="Rectangle 13"/>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15" name="Rectangle 14"/>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6" name="Rectangle 15"/>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7" name="Rectangle 16"/>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8" name="Rectangle 17"/>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2749172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8915400" cy="1371600"/>
          </a:xfrm>
        </p:spPr>
        <p:txBody>
          <a:bodyPr/>
          <a:lstStyle/>
          <a:p>
            <a:pPr lvl="0"/>
            <a:r>
              <a:rPr lang="en-US" sz="4000" dirty="0" smtClean="0"/>
              <a:t>Seismic Monitoring Module</a:t>
            </a:r>
            <a:endParaRPr lang="en-US" sz="4000"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31</a:t>
            </a:fld>
            <a:endParaRPr lang="en-US">
              <a:solidFill>
                <a:srgbClr val="FFFFFF">
                  <a:tint val="75000"/>
                </a:srgbClr>
              </a:solidFill>
            </a:endParaRPr>
          </a:p>
        </p:txBody>
      </p:sp>
      <p:sp>
        <p:nvSpPr>
          <p:cNvPr id="13" name="Rectangle 12"/>
          <p:cNvSpPr/>
          <p:nvPr/>
        </p:nvSpPr>
        <p:spPr>
          <a:xfrm>
            <a:off x="2978332" y="1475011"/>
            <a:ext cx="6241868" cy="5059846"/>
          </a:xfrm>
          <a:prstGeom prst="rect">
            <a:avLst/>
          </a:prstGeom>
        </p:spPr>
        <p:txBody>
          <a:bodyPr wrap="square" lIns="109728" tIns="54864" rIns="109728" bIns="54864">
            <a:spAutoFit/>
          </a:bodyPr>
          <a:lstStyle/>
          <a:p>
            <a:endParaRPr lang="en-US" sz="2400" dirty="0" smtClean="0"/>
          </a:p>
          <a:p>
            <a:r>
              <a:rPr lang="en-US" sz="2400" u="sng" dirty="0" smtClean="0"/>
              <a:t>Internal Structure</a:t>
            </a:r>
          </a:p>
          <a:p>
            <a:endParaRPr lang="en-US" sz="2400" u="sng" dirty="0" smtClean="0"/>
          </a:p>
          <a:p>
            <a:endParaRPr lang="en-US" sz="2400" dirty="0"/>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Seismic array:    detailed 3D geophysical image of the asteroid interior</a:t>
            </a:r>
          </a:p>
          <a:p>
            <a:pPr marL="457200" indent="-457200">
              <a:buFont typeface="Arial"/>
              <a:buChar char="•"/>
            </a:pPr>
            <a:endParaRPr lang="en-US" sz="2400" dirty="0" smtClean="0"/>
          </a:p>
          <a:p>
            <a:pPr marL="457200" indent="-457200">
              <a:buFont typeface="Arial"/>
              <a:buChar char="•"/>
            </a:pPr>
            <a:endParaRPr lang="en-US" sz="2400" dirty="0"/>
          </a:p>
          <a:p>
            <a:pPr marL="457200" indent="-457200">
              <a:buFont typeface="Arial"/>
              <a:buChar char="•"/>
            </a:pPr>
            <a:endParaRPr lang="en-US" sz="2400" dirty="0" smtClean="0"/>
          </a:p>
          <a:p>
            <a:pPr marL="489814" indent="-489814" eaLnBrk="0" hangingPunct="0">
              <a:spcBef>
                <a:spcPct val="20000"/>
              </a:spcBef>
              <a:buClr>
                <a:schemeClr val="accent1"/>
              </a:buClr>
              <a:buFont typeface="Arial"/>
              <a:buChar char="•"/>
            </a:pPr>
            <a:r>
              <a:rPr lang="en-US" sz="2400" dirty="0">
                <a:solidFill>
                  <a:srgbClr val="FFFFFF"/>
                </a:solidFill>
                <a:latin typeface="+mj-lt"/>
                <a:ea typeface="ＭＳ Ｐゴシック" charset="0"/>
                <a:cs typeface="ＭＳ Ｐゴシック" charset="0"/>
              </a:rPr>
              <a:t>Continuous monitoring of internal changes due to excavation/manipulation</a:t>
            </a:r>
          </a:p>
        </p:txBody>
      </p:sp>
      <p:pic>
        <p:nvPicPr>
          <p:cNvPr id="14" name="Picture 13"/>
          <p:cNvPicPr>
            <a:picLocks noChangeAspect="1"/>
          </p:cNvPicPr>
          <p:nvPr/>
        </p:nvPicPr>
        <p:blipFill rotWithShape="1">
          <a:blip r:embed="rId2"/>
          <a:srcRect l="42152" r="37899"/>
          <a:stretch/>
        </p:blipFill>
        <p:spPr>
          <a:xfrm>
            <a:off x="12573000" y="1752600"/>
            <a:ext cx="1735996" cy="578212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2663139"/>
            <a:ext cx="2590800" cy="3961045"/>
          </a:xfrm>
          <a:prstGeom prst="rect">
            <a:avLst/>
          </a:prstGeom>
        </p:spPr>
      </p:pic>
      <p:sp>
        <p:nvSpPr>
          <p:cNvPr id="9" name="Down Arrow 8"/>
          <p:cNvSpPr/>
          <p:nvPr/>
        </p:nvSpPr>
        <p:spPr>
          <a:xfrm rot="5400000" flipV="1">
            <a:off x="11741191" y="4198245"/>
            <a:ext cx="573252" cy="890833"/>
          </a:xfrm>
          <a:prstGeom prst="downArrow">
            <a:avLst/>
          </a:prstGeom>
          <a:solidFill>
            <a:sysClr val="window" lastClr="FFFFFF"/>
          </a:solidFill>
          <a:ln w="57150" cap="flat" cmpd="sng" algn="ctr">
            <a:solidFill>
              <a:schemeClr val="bg1"/>
            </a:solidFill>
            <a:prstDash val="solid"/>
            <a:miter lim="800000"/>
          </a:ln>
          <a:effectLst/>
        </p:spPr>
        <p:txBody>
          <a:bodyPr rtlCol="0" anchor="ctr"/>
          <a:lstStyle/>
          <a:p>
            <a:pPr algn="ctr" defTabSz="1097280" fontAlgn="auto">
              <a:spcBef>
                <a:spcPts val="0"/>
              </a:spcBef>
              <a:spcAft>
                <a:spcPts val="0"/>
              </a:spcAft>
              <a:defRPr/>
            </a:pPr>
            <a:endParaRPr lang="zh-TW" altLang="en-US" sz="2200" b="0" kern="0">
              <a:solidFill>
                <a:prstClr val="white"/>
              </a:solidFill>
              <a:latin typeface="Calibri" panose="020F0502020204030204"/>
              <a:ea typeface="新細明體" panose="02020500000000000000" pitchFamily="18" charset="-120"/>
            </a:endParaRPr>
          </a:p>
        </p:txBody>
      </p:sp>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0" name="Rectangle 9"/>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1" name="Rectangle 10"/>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12" name="Rectangle 11"/>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6" name="Rectangle 15"/>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7" name="Rectangle 16"/>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8" name="Rectangle 17"/>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5734489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FF"/>
                </a:solidFill>
              </a:rPr>
              <a:t>Space Environment Monitoring Module</a:t>
            </a:r>
          </a:p>
        </p:txBody>
      </p:sp>
      <p:sp>
        <p:nvSpPr>
          <p:cNvPr id="3" name="Content Placeholder 2"/>
          <p:cNvSpPr>
            <a:spLocks noGrp="1"/>
          </p:cNvSpPr>
          <p:nvPr>
            <p:ph idx="1"/>
          </p:nvPr>
        </p:nvSpPr>
        <p:spPr>
          <a:xfrm>
            <a:off x="2895601" y="1295400"/>
            <a:ext cx="7619999" cy="6934200"/>
          </a:xfrm>
        </p:spPr>
        <p:txBody>
          <a:bodyPr/>
          <a:lstStyle/>
          <a:p>
            <a:pPr marL="0" indent="0">
              <a:buNone/>
            </a:pPr>
            <a:r>
              <a:rPr lang="en-US" sz="2800" dirty="0" smtClean="0">
                <a:solidFill>
                  <a:srgbClr val="FFFFFF"/>
                </a:solidFill>
              </a:rPr>
              <a:t>Surface </a:t>
            </a:r>
            <a:r>
              <a:rPr lang="en-US" sz="2800" dirty="0">
                <a:solidFill>
                  <a:srgbClr val="FFFFFF"/>
                </a:solidFill>
              </a:rPr>
              <a:t>Dust Impact Monitor </a:t>
            </a:r>
            <a:endParaRPr lang="en-US" sz="2800" dirty="0" smtClean="0">
              <a:solidFill>
                <a:srgbClr val="FFFFFF"/>
              </a:solidFill>
            </a:endParaRPr>
          </a:p>
          <a:p>
            <a:r>
              <a:rPr lang="en-US" sz="2400" dirty="0">
                <a:solidFill>
                  <a:srgbClr val="FFFFFF"/>
                </a:solidFill>
              </a:rPr>
              <a:t>Provide continuous dust velocity and mass measurement </a:t>
            </a:r>
          </a:p>
          <a:p>
            <a:r>
              <a:rPr lang="en-US" sz="2400" dirty="0">
                <a:solidFill>
                  <a:srgbClr val="FFFFFF"/>
                </a:solidFill>
              </a:rPr>
              <a:t>DIM senses the falling particles by an arrangement based on the acoustic impact monitoring </a:t>
            </a:r>
            <a:r>
              <a:rPr lang="en-US" sz="2400" dirty="0" smtClean="0">
                <a:solidFill>
                  <a:srgbClr val="FFFFFF"/>
                </a:solidFill>
              </a:rPr>
              <a:t>principle</a:t>
            </a:r>
            <a:endParaRPr lang="en-US" sz="2400" kern="1200" dirty="0" smtClean="0">
              <a:solidFill>
                <a:srgbClr val="FFFFFF"/>
              </a:solidFill>
            </a:endParaRPr>
          </a:p>
          <a:p>
            <a:endParaRPr lang="en-US" sz="2400" dirty="0" smtClean="0">
              <a:solidFill>
                <a:srgbClr val="FFFFFF"/>
              </a:solidFill>
            </a:endParaRPr>
          </a:p>
          <a:p>
            <a:pPr marL="0" indent="0">
              <a:buNone/>
            </a:pPr>
            <a:r>
              <a:rPr lang="en-US" sz="2800" dirty="0" smtClean="0">
                <a:solidFill>
                  <a:srgbClr val="FFFFFF"/>
                </a:solidFill>
              </a:rPr>
              <a:t>Surface Radiation Access Detector</a:t>
            </a:r>
          </a:p>
          <a:p>
            <a:r>
              <a:rPr lang="en-US" sz="2400" dirty="0" smtClean="0">
                <a:solidFill>
                  <a:srgbClr val="FFFFFF"/>
                </a:solidFill>
              </a:rPr>
              <a:t>Provide </a:t>
            </a:r>
            <a:r>
              <a:rPr lang="en-US" sz="2400" dirty="0">
                <a:solidFill>
                  <a:srgbClr val="FFFFFF"/>
                </a:solidFill>
              </a:rPr>
              <a:t>surface galactic cosmic rays (GCR) and solar energetic particles (SEP) continuous measurement </a:t>
            </a:r>
          </a:p>
          <a:p>
            <a:pPr marL="0" indent="0">
              <a:buNone/>
            </a:pPr>
            <a:endParaRPr lang="en-US" sz="2400" dirty="0">
              <a:solidFill>
                <a:srgbClr val="FFFFFF"/>
              </a:solidFill>
            </a:endParaRPr>
          </a:p>
          <a:p>
            <a:pPr marL="0" indent="0">
              <a:buNone/>
            </a:pPr>
            <a:r>
              <a:rPr lang="en-US" sz="2800" dirty="0" smtClean="0">
                <a:solidFill>
                  <a:srgbClr val="FFFFFF"/>
                </a:solidFill>
              </a:rPr>
              <a:t>Surface </a:t>
            </a:r>
            <a:r>
              <a:rPr lang="en-US" sz="2800" dirty="0">
                <a:solidFill>
                  <a:srgbClr val="FFFFFF"/>
                </a:solidFill>
              </a:rPr>
              <a:t>Magnetometer and Plasma </a:t>
            </a:r>
            <a:r>
              <a:rPr lang="en-US" sz="2800" dirty="0" smtClean="0">
                <a:solidFill>
                  <a:srgbClr val="FFFFFF"/>
                </a:solidFill>
              </a:rPr>
              <a:t>Monitor</a:t>
            </a:r>
            <a:endParaRPr lang="en-US" sz="2800" dirty="0">
              <a:solidFill>
                <a:srgbClr val="FFFFFF"/>
              </a:solidFill>
            </a:endParaRPr>
          </a:p>
          <a:p>
            <a:r>
              <a:rPr lang="en-US" sz="2400" dirty="0">
                <a:solidFill>
                  <a:srgbClr val="FFFFFF"/>
                </a:solidFill>
              </a:rPr>
              <a:t>Study the local magnetic field and the interaction between the </a:t>
            </a:r>
            <a:r>
              <a:rPr lang="en-US" sz="2400" dirty="0" smtClean="0">
                <a:solidFill>
                  <a:srgbClr val="FFFFFF"/>
                </a:solidFill>
              </a:rPr>
              <a:t>asteroid </a:t>
            </a:r>
            <a:r>
              <a:rPr lang="en-US" sz="2400" dirty="0" smtClean="0">
                <a:solidFill>
                  <a:srgbClr val="FFFFFF"/>
                </a:solidFill>
              </a:rPr>
              <a:t>and </a:t>
            </a:r>
            <a:r>
              <a:rPr lang="en-US" sz="2400" dirty="0">
                <a:solidFill>
                  <a:srgbClr val="FFFFFF"/>
                </a:solidFill>
              </a:rPr>
              <a:t>the solar wind by measuring magnetic moment and plasma spectrum </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32</a:t>
            </a:fld>
            <a:endParaRPr lang="en-US">
              <a:solidFill>
                <a:srgbClr val="FFFFFF">
                  <a:tint val="75000"/>
                </a:srgbClr>
              </a:solidFill>
            </a:endParaRPr>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771282" y="1447800"/>
            <a:ext cx="3352800" cy="3057756"/>
          </a:xfrm>
          <a:prstGeom prst="rect">
            <a:avLst/>
          </a:prstGeom>
          <a:noFill/>
          <a:ln w="9525">
            <a:noFill/>
            <a:miter lim="800000"/>
            <a:headEnd/>
            <a:tailEnd/>
          </a:ln>
        </p:spPr>
      </p:pic>
      <p:pic>
        <p:nvPicPr>
          <p:cNvPr id="6" name="Picture 2" descr="RAD Energy Cove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165" y="4648200"/>
            <a:ext cx="4213035" cy="303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0668000" y="7677834"/>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effectLst/>
                <a:latin typeface="Times New Roman" panose="02020603050405020304" pitchFamily="18" charset="0"/>
                <a:ea typeface="MS Mincho" panose="02020609040205080304" pitchFamily="49" charset="-128"/>
                <a:cs typeface="Times New Roman" panose="02020603050405020304" pitchFamily="18" charset="0"/>
              </a:rPr>
              <a:t>Energy Coverage Range of MSL-RAD </a:t>
            </a:r>
            <a:endParaRPr kumimoji="0" lang="en-US" altLang="en-US" b="0" i="0" u="none" strike="noStrike" cap="none" normalizeH="0" baseline="0" dirty="0" smtClean="0">
              <a:ln>
                <a:noFill/>
              </a:ln>
              <a:effectLst/>
              <a:latin typeface="Arial" panose="020B0604020202020204" pitchFamily="34" charset="0"/>
            </a:endParaRPr>
          </a:p>
        </p:txBody>
      </p:sp>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11" name="Rectangle 1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2" name="Rectangle 1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1573903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4000" dirty="0" smtClean="0"/>
              <a:t>Resource Utilization Demonstrator Module  </a:t>
            </a:r>
            <a:endParaRPr lang="en-US" sz="4000"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33</a:t>
            </a:fld>
            <a:endParaRPr lang="en-US">
              <a:solidFill>
                <a:srgbClr val="FFFFFF">
                  <a:tint val="75000"/>
                </a:srgbClr>
              </a:solidFill>
            </a:endParaRPr>
          </a:p>
        </p:txBody>
      </p:sp>
      <p:pic>
        <p:nvPicPr>
          <p:cNvPr id="4100" name="Picture 4" descr="https://lh3.googleusercontent.com/qyv4x3uMk4ABnRJfmCJWbEeiOStWhkH9IvEvKAsEDzaO9dBqOSZoyQEML-4xTJ7RsN2qEbqqbKvXsOZzYxDDhurS5FYzUGHix4bPdkgNDBDiYEBUPaz5Veh4sa4ni-E0KkiBW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81200"/>
            <a:ext cx="5763577" cy="505930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9004661" y="4724400"/>
            <a:ext cx="5625739" cy="2622256"/>
          </a:xfrm>
          <a:prstGeom prst="rect">
            <a:avLst/>
          </a:prstGeom>
        </p:spPr>
        <p:txBody>
          <a:bodyPr wrap="square" lIns="109728" tIns="54864" rIns="109728" bIns="54864">
            <a:spAutoFit/>
          </a:bodyPr>
          <a:lstStyle/>
          <a:p>
            <a:r>
              <a:rPr lang="en-US" sz="2400" b="0" dirty="0">
                <a:solidFill>
                  <a:srgbClr val="FFFFFF"/>
                </a:solidFill>
                <a:latin typeface="+mj-lt"/>
                <a:ea typeface="ＭＳ Ｐゴシック" charset="0"/>
                <a:cs typeface="ＭＳ Ｐゴシック" charset="0"/>
              </a:rPr>
              <a:t>Contains</a:t>
            </a:r>
            <a:r>
              <a:rPr lang="en-US" sz="2400" b="0" dirty="0" smtClean="0">
                <a:latin typeface="+mj-lt"/>
              </a:rPr>
              <a:t>:</a:t>
            </a:r>
            <a:endParaRPr lang="en-US" sz="2400" b="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b="0" dirty="0" smtClean="0">
                <a:solidFill>
                  <a:srgbClr val="FFFFFF"/>
                </a:solidFill>
                <a:latin typeface="+mj-lt"/>
                <a:ea typeface="ＭＳ Ｐゴシック" charset="0"/>
                <a:cs typeface="ＭＳ Ｐゴシック" charset="0"/>
              </a:rPr>
              <a:t>Pyrolysis furnace </a:t>
            </a:r>
            <a:endParaRPr lang="en-US" sz="2400" b="0" dirty="0">
              <a:solidFill>
                <a:srgbClr val="FFFFFF"/>
              </a:solidFill>
              <a:latin typeface="+mj-lt"/>
              <a:ea typeface="ＭＳ Ｐゴシック" charset="0"/>
              <a:cs typeface="ＭＳ Ｐゴシック" charset="0"/>
            </a:endParaRPr>
          </a:p>
          <a:p>
            <a:pPr marL="489814" indent="-489814" eaLnBrk="0" hangingPunct="0">
              <a:spcBef>
                <a:spcPct val="20000"/>
              </a:spcBef>
              <a:buClr>
                <a:schemeClr val="accent1"/>
              </a:buClr>
              <a:buFont typeface="Arial"/>
              <a:buChar char="•"/>
            </a:pPr>
            <a:r>
              <a:rPr lang="en-US" sz="2400" b="0" dirty="0">
                <a:solidFill>
                  <a:srgbClr val="FFFFFF"/>
                </a:solidFill>
                <a:latin typeface="+mj-lt"/>
                <a:ea typeface="ＭＳ Ｐゴシック" charset="0"/>
                <a:cs typeface="ＭＳ Ｐゴシック" charset="0"/>
              </a:rPr>
              <a:t>Volatile processing cell </a:t>
            </a:r>
          </a:p>
          <a:p>
            <a:pPr marL="489814" indent="-489814" eaLnBrk="0" hangingPunct="0">
              <a:spcBef>
                <a:spcPct val="20000"/>
              </a:spcBef>
              <a:buClr>
                <a:schemeClr val="accent1"/>
              </a:buClr>
              <a:buFont typeface="Arial"/>
              <a:buChar char="•"/>
            </a:pPr>
            <a:r>
              <a:rPr lang="en-US" sz="2400" b="0" dirty="0">
                <a:solidFill>
                  <a:srgbClr val="FFFFFF"/>
                </a:solidFill>
                <a:latin typeface="+mj-lt"/>
                <a:ea typeface="ＭＳ Ｐゴシック" charset="0"/>
                <a:cs typeface="ＭＳ Ｐゴシック" charset="0"/>
              </a:rPr>
              <a:t>Oxygen Generation System (OGS) </a:t>
            </a:r>
          </a:p>
          <a:p>
            <a:pPr marL="489814" indent="-489814" eaLnBrk="0" hangingPunct="0">
              <a:spcBef>
                <a:spcPct val="20000"/>
              </a:spcBef>
              <a:buClr>
                <a:schemeClr val="accent1"/>
              </a:buClr>
              <a:buFont typeface="Arial"/>
              <a:buChar char="•"/>
            </a:pPr>
            <a:r>
              <a:rPr lang="en-US" sz="2400" b="0" dirty="0" smtClean="0">
                <a:solidFill>
                  <a:srgbClr val="FFFFFF"/>
                </a:solidFill>
                <a:latin typeface="+mj-lt"/>
                <a:ea typeface="ＭＳ Ｐゴシック" charset="0"/>
                <a:cs typeface="ＭＳ Ｐゴシック" charset="0"/>
              </a:rPr>
              <a:t>Reverse </a:t>
            </a:r>
            <a:r>
              <a:rPr lang="en-US" sz="2400" b="0" dirty="0">
                <a:solidFill>
                  <a:srgbClr val="FFFFFF"/>
                </a:solidFill>
                <a:latin typeface="+mj-lt"/>
                <a:ea typeface="ＭＳ Ｐゴシック" charset="0"/>
                <a:cs typeface="ＭＳ Ｐゴシック" charset="0"/>
              </a:rPr>
              <a:t>Water Gas Shift (RWGS) </a:t>
            </a:r>
            <a:r>
              <a:rPr lang="en-US" sz="2400" b="0" dirty="0" smtClean="0">
                <a:solidFill>
                  <a:srgbClr val="FFFFFF"/>
                </a:solidFill>
                <a:latin typeface="+mj-lt"/>
                <a:ea typeface="ＭＳ Ｐゴシック" charset="0"/>
                <a:cs typeface="ＭＳ Ｐゴシック" charset="0"/>
              </a:rPr>
              <a:t>reactor</a:t>
            </a:r>
            <a:endParaRPr lang="en-US" sz="2400" b="0" dirty="0">
              <a:solidFill>
                <a:srgbClr val="FFFFFF"/>
              </a:solidFill>
              <a:latin typeface="+mj-lt"/>
              <a:ea typeface="ＭＳ Ｐゴシック" charset="0"/>
              <a:cs typeface="ＭＳ Ｐゴシック"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9144000" y="1524000"/>
            <a:ext cx="5029200" cy="3124200"/>
          </a:xfrm>
          <a:prstGeom prst="rect">
            <a:avLst/>
          </a:prstGeom>
        </p:spPr>
      </p:pic>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Science</a:t>
            </a:r>
            <a:endParaRPr lang="en-US" dirty="0">
              <a:solidFill>
                <a:schemeClr val="accent6"/>
              </a:solidFill>
            </a:endParaRPr>
          </a:p>
        </p:txBody>
      </p:sp>
      <p:sp>
        <p:nvSpPr>
          <p:cNvPr id="11" name="Rectangle 1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2" name="Rectangle 1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0163316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7064"/>
            <a:ext cx="11567160" cy="1371600"/>
          </a:xfrm>
        </p:spPr>
        <p:txBody>
          <a:bodyPr/>
          <a:lstStyle/>
          <a:p>
            <a:r>
              <a:rPr lang="en-US" dirty="0" smtClean="0"/>
              <a:t>Structural Components: Mass and Volume</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712271323"/>
              </p:ext>
            </p:extLst>
          </p:nvPr>
        </p:nvGraphicFramePr>
        <p:xfrm>
          <a:off x="9525000" y="6629400"/>
          <a:ext cx="4267200" cy="1207008"/>
        </p:xfrm>
        <a:graphic>
          <a:graphicData uri="http://schemas.openxmlformats.org/drawingml/2006/table">
            <a:tbl>
              <a:tblPr firstRow="1" bandRow="1">
                <a:tableStyleId>{5C22544A-7EE6-4342-B048-85BDC9FD1C3A}</a:tableStyleId>
              </a:tblPr>
              <a:tblGrid>
                <a:gridCol w="2362200"/>
                <a:gridCol w="1905000"/>
              </a:tblGrid>
              <a:tr h="402336">
                <a:tc>
                  <a:txBody>
                    <a:bodyPr/>
                    <a:lstStyle/>
                    <a:p>
                      <a:r>
                        <a:rPr lang="en-US" sz="2000" dirty="0" smtClean="0">
                          <a:solidFill>
                            <a:schemeClr val="bg1"/>
                          </a:solidFill>
                        </a:rPr>
                        <a:t>Component</a:t>
                      </a:r>
                      <a:endParaRPr lang="en-US" sz="2000" dirty="0">
                        <a:solidFill>
                          <a:schemeClr val="bg1"/>
                        </a:solidFill>
                      </a:endParaRPr>
                    </a:p>
                  </a:txBody>
                  <a:tcPr/>
                </a:tc>
                <a:tc>
                  <a:txBody>
                    <a:bodyPr/>
                    <a:lstStyle/>
                    <a:p>
                      <a:r>
                        <a:rPr lang="en-US" sz="2000" dirty="0" smtClean="0">
                          <a:solidFill>
                            <a:schemeClr val="bg1"/>
                          </a:solidFill>
                        </a:rPr>
                        <a:t>Volume</a:t>
                      </a:r>
                      <a:r>
                        <a:rPr lang="en-US" sz="2000" baseline="0" dirty="0" smtClean="0">
                          <a:solidFill>
                            <a:schemeClr val="bg1"/>
                          </a:solidFill>
                        </a:rPr>
                        <a:t>/ m</a:t>
                      </a:r>
                      <a:r>
                        <a:rPr lang="en-US" sz="2000" baseline="30000" dirty="0" smtClean="0">
                          <a:solidFill>
                            <a:schemeClr val="bg1"/>
                          </a:solidFill>
                        </a:rPr>
                        <a:t>3</a:t>
                      </a:r>
                      <a:endParaRPr lang="en-US" sz="2000" dirty="0">
                        <a:solidFill>
                          <a:schemeClr val="bg1"/>
                        </a:solidFill>
                      </a:endParaRPr>
                    </a:p>
                  </a:txBody>
                  <a:tcPr/>
                </a:tc>
              </a:tr>
              <a:tr h="402336">
                <a:tc>
                  <a:txBody>
                    <a:bodyPr/>
                    <a:lstStyle/>
                    <a:p>
                      <a:r>
                        <a:rPr lang="en-US" sz="2000" dirty="0" smtClean="0">
                          <a:solidFill>
                            <a:schemeClr val="bg1"/>
                          </a:solidFill>
                        </a:rPr>
                        <a:t>Habitat</a:t>
                      </a:r>
                      <a:endParaRPr lang="en-US" sz="2000" dirty="0">
                        <a:solidFill>
                          <a:schemeClr val="bg1"/>
                        </a:solidFill>
                      </a:endParaRPr>
                    </a:p>
                  </a:txBody>
                  <a:tcPr/>
                </a:tc>
                <a:tc>
                  <a:txBody>
                    <a:bodyPr/>
                    <a:lstStyle/>
                    <a:p>
                      <a:r>
                        <a:rPr lang="en-US" sz="2000" dirty="0" smtClean="0">
                          <a:solidFill>
                            <a:schemeClr val="bg1"/>
                          </a:solidFill>
                        </a:rPr>
                        <a:t>201.8</a:t>
                      </a:r>
                      <a:endParaRPr lang="en-US" sz="2000" dirty="0">
                        <a:solidFill>
                          <a:schemeClr val="bg1"/>
                        </a:solidFill>
                      </a:endParaRPr>
                    </a:p>
                  </a:txBody>
                  <a:tcPr/>
                </a:tc>
              </a:tr>
              <a:tr h="402336">
                <a:tc>
                  <a:txBody>
                    <a:bodyPr/>
                    <a:lstStyle/>
                    <a:p>
                      <a:r>
                        <a:rPr lang="en-US" sz="2000" dirty="0" smtClean="0">
                          <a:solidFill>
                            <a:schemeClr val="bg1"/>
                          </a:solidFill>
                        </a:rPr>
                        <a:t>Docking Module</a:t>
                      </a:r>
                      <a:endParaRPr lang="en-US" sz="2000" dirty="0">
                        <a:solidFill>
                          <a:schemeClr val="bg1"/>
                        </a:solidFill>
                      </a:endParaRPr>
                    </a:p>
                  </a:txBody>
                  <a:tcPr/>
                </a:tc>
                <a:tc>
                  <a:txBody>
                    <a:bodyPr/>
                    <a:lstStyle/>
                    <a:p>
                      <a:r>
                        <a:rPr lang="en-US" sz="2000" dirty="0" smtClean="0">
                          <a:solidFill>
                            <a:schemeClr val="bg1"/>
                          </a:solidFill>
                        </a:rPr>
                        <a:t>77.83</a:t>
                      </a:r>
                      <a:endParaRPr lang="en-US" sz="2000" dirty="0">
                        <a:solidFill>
                          <a:schemeClr val="bg1"/>
                        </a:solidFill>
                      </a:endParaRP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489686873"/>
              </p:ext>
            </p:extLst>
          </p:nvPr>
        </p:nvGraphicFramePr>
        <p:xfrm>
          <a:off x="3048000" y="1478819"/>
          <a:ext cx="5715000" cy="6253573"/>
        </p:xfrm>
        <a:graphic>
          <a:graphicData uri="http://schemas.openxmlformats.org/drawingml/2006/table">
            <a:tbl>
              <a:tblPr firstRow="1" bandRow="1">
                <a:tableStyleId>{5C22544A-7EE6-4342-B048-85BDC9FD1C3A}</a:tableStyleId>
              </a:tblPr>
              <a:tblGrid>
                <a:gridCol w="2133600"/>
                <a:gridCol w="1676400"/>
                <a:gridCol w="1905000"/>
              </a:tblGrid>
              <a:tr h="679103">
                <a:tc>
                  <a:txBody>
                    <a:bodyPr/>
                    <a:lstStyle/>
                    <a:p>
                      <a:pPr algn="ctr"/>
                      <a:r>
                        <a:rPr lang="en-US" sz="2000" dirty="0" smtClean="0">
                          <a:solidFill>
                            <a:srgbClr val="002C56"/>
                          </a:solidFill>
                        </a:rPr>
                        <a:t>Equipment</a:t>
                      </a:r>
                      <a:endParaRPr lang="en-US" sz="2000" b="1" dirty="0">
                        <a:solidFill>
                          <a:srgbClr val="002C56"/>
                        </a:solidFill>
                      </a:endParaRPr>
                    </a:p>
                  </a:txBody>
                  <a:tcPr/>
                </a:tc>
                <a:tc>
                  <a:txBody>
                    <a:bodyPr/>
                    <a:lstStyle/>
                    <a:p>
                      <a:pPr algn="ctr"/>
                      <a:r>
                        <a:rPr lang="en-US" sz="2000" dirty="0" smtClean="0">
                          <a:solidFill>
                            <a:srgbClr val="002C56"/>
                          </a:solidFill>
                        </a:rPr>
                        <a:t>Launch</a:t>
                      </a:r>
                      <a:r>
                        <a:rPr lang="en-US" sz="2000" baseline="0" dirty="0" smtClean="0">
                          <a:solidFill>
                            <a:srgbClr val="002C56"/>
                          </a:solidFill>
                        </a:rPr>
                        <a:t> 1 </a:t>
                      </a:r>
                      <a:r>
                        <a:rPr lang="en-US" sz="2000" dirty="0" smtClean="0">
                          <a:solidFill>
                            <a:srgbClr val="002C56"/>
                          </a:solidFill>
                        </a:rPr>
                        <a:t>Mass</a:t>
                      </a:r>
                      <a:r>
                        <a:rPr lang="en-US" sz="2000" baseline="0" dirty="0" smtClean="0">
                          <a:solidFill>
                            <a:srgbClr val="002C56"/>
                          </a:solidFill>
                        </a:rPr>
                        <a:t>/ t</a:t>
                      </a:r>
                      <a:endParaRPr lang="en-US" sz="2000" b="1" dirty="0">
                        <a:solidFill>
                          <a:srgbClr val="002C56"/>
                        </a:solidFill>
                      </a:endParaRPr>
                    </a:p>
                  </a:txBody>
                  <a:tcPr/>
                </a:tc>
                <a:tc>
                  <a:txBody>
                    <a:bodyPr/>
                    <a:lstStyle/>
                    <a:p>
                      <a:pPr algn="ctr"/>
                      <a:r>
                        <a:rPr lang="en-US" sz="2000" b="1" dirty="0" smtClean="0">
                          <a:solidFill>
                            <a:srgbClr val="002C56"/>
                          </a:solidFill>
                        </a:rPr>
                        <a:t>Launch 2 Mass/ t</a:t>
                      </a:r>
                      <a:endParaRPr lang="en-US" sz="2000" b="1" dirty="0">
                        <a:solidFill>
                          <a:srgbClr val="002C56"/>
                        </a:solidFill>
                      </a:endParaRPr>
                    </a:p>
                  </a:txBody>
                  <a:tcPr/>
                </a:tc>
              </a:tr>
              <a:tr h="383084">
                <a:tc>
                  <a:txBody>
                    <a:bodyPr/>
                    <a:lstStyle/>
                    <a:p>
                      <a:pPr algn="ctr"/>
                      <a:r>
                        <a:rPr lang="en-US" sz="2000" dirty="0" smtClean="0">
                          <a:solidFill>
                            <a:srgbClr val="002C56"/>
                          </a:solidFill>
                        </a:rPr>
                        <a:t>Orion</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marL="0" marR="0" indent="0" algn="ctr" defTabSz="1306168" rtl="0" eaLnBrk="1" fontAlgn="auto" latinLnBrk="0" hangingPunct="1">
                        <a:lnSpc>
                          <a:spcPct val="100000"/>
                        </a:lnSpc>
                        <a:spcBef>
                          <a:spcPts val="0"/>
                        </a:spcBef>
                        <a:spcAft>
                          <a:spcPts val="0"/>
                        </a:spcAft>
                        <a:buClrTx/>
                        <a:buSzTx/>
                        <a:buFontTx/>
                        <a:buNone/>
                        <a:tabLst/>
                        <a:defRPr/>
                      </a:pPr>
                      <a:r>
                        <a:rPr lang="en-US" sz="2000" dirty="0" smtClean="0">
                          <a:solidFill>
                            <a:srgbClr val="002C56"/>
                          </a:solidFill>
                        </a:rPr>
                        <a:t>26</a:t>
                      </a:r>
                    </a:p>
                  </a:txBody>
                  <a:tcPr/>
                </a:tc>
              </a:tr>
              <a:tr h="383084">
                <a:tc>
                  <a:txBody>
                    <a:bodyPr/>
                    <a:lstStyle/>
                    <a:p>
                      <a:pPr algn="ctr"/>
                      <a:r>
                        <a:rPr lang="en-US" sz="2000" dirty="0" smtClean="0">
                          <a:solidFill>
                            <a:srgbClr val="002C56"/>
                          </a:solidFill>
                        </a:rPr>
                        <a:t>Science</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algn="ctr"/>
                      <a:r>
                        <a:rPr lang="en-US" sz="2000" dirty="0" smtClean="0">
                          <a:solidFill>
                            <a:srgbClr val="002C56"/>
                          </a:solidFill>
                        </a:rPr>
                        <a:t>1</a:t>
                      </a:r>
                      <a:endParaRPr lang="en-US" sz="2000" dirty="0">
                        <a:solidFill>
                          <a:srgbClr val="002C56"/>
                        </a:solidFill>
                      </a:endParaRPr>
                    </a:p>
                  </a:txBody>
                  <a:tcPr/>
                </a:tc>
              </a:tr>
              <a:tr h="383084">
                <a:tc>
                  <a:txBody>
                    <a:bodyPr/>
                    <a:lstStyle/>
                    <a:p>
                      <a:pPr algn="ctr"/>
                      <a:r>
                        <a:rPr lang="en-US" sz="2000" dirty="0" smtClean="0">
                          <a:solidFill>
                            <a:srgbClr val="002C56"/>
                          </a:solidFill>
                        </a:rPr>
                        <a:t>Habitat</a:t>
                      </a:r>
                      <a:endParaRPr lang="en-US" sz="2000" dirty="0">
                        <a:solidFill>
                          <a:srgbClr val="002C56"/>
                        </a:solidFill>
                      </a:endParaRPr>
                    </a:p>
                  </a:txBody>
                  <a:tcPr/>
                </a:tc>
                <a:tc>
                  <a:txBody>
                    <a:bodyPr/>
                    <a:lstStyle/>
                    <a:p>
                      <a:pPr algn="ctr"/>
                      <a:r>
                        <a:rPr lang="en-US" sz="2000" dirty="0" smtClean="0">
                          <a:solidFill>
                            <a:srgbClr val="002C56"/>
                          </a:solidFill>
                        </a:rPr>
                        <a:t>12</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Docking Module</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algn="ctr"/>
                      <a:r>
                        <a:rPr lang="en-US" sz="2000" dirty="0" smtClean="0">
                          <a:solidFill>
                            <a:srgbClr val="002C56"/>
                          </a:solidFill>
                        </a:rPr>
                        <a:t>6</a:t>
                      </a:r>
                      <a:endParaRPr lang="en-US" sz="2000" dirty="0">
                        <a:solidFill>
                          <a:srgbClr val="002C56"/>
                        </a:solidFill>
                      </a:endParaRPr>
                    </a:p>
                  </a:txBody>
                  <a:tcPr/>
                </a:tc>
              </a:tr>
              <a:tr h="383084">
                <a:tc>
                  <a:txBody>
                    <a:bodyPr/>
                    <a:lstStyle/>
                    <a:p>
                      <a:pPr algn="ctr"/>
                      <a:r>
                        <a:rPr lang="en-US" sz="2000" dirty="0" smtClean="0">
                          <a:solidFill>
                            <a:srgbClr val="002C56"/>
                          </a:solidFill>
                        </a:rPr>
                        <a:t>Power</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679103">
                <a:tc>
                  <a:txBody>
                    <a:bodyPr/>
                    <a:lstStyle/>
                    <a:p>
                      <a:pPr algn="ctr"/>
                      <a:r>
                        <a:rPr lang="en-US" sz="2000" dirty="0" smtClean="0">
                          <a:solidFill>
                            <a:srgbClr val="002C56"/>
                          </a:solidFill>
                        </a:rPr>
                        <a:t>Propulsion + GNC</a:t>
                      </a:r>
                      <a:endParaRPr lang="en-US" sz="2000" dirty="0">
                        <a:solidFill>
                          <a:srgbClr val="002C56"/>
                        </a:solidFill>
                      </a:endParaRPr>
                    </a:p>
                  </a:txBody>
                  <a:tcPr/>
                </a:tc>
                <a:tc>
                  <a:txBody>
                    <a:bodyPr/>
                    <a:lstStyle/>
                    <a:p>
                      <a:pPr algn="ctr"/>
                      <a:r>
                        <a:rPr lang="en-US" sz="2000" dirty="0" smtClean="0">
                          <a:solidFill>
                            <a:srgbClr val="002C56"/>
                          </a:solidFill>
                        </a:rPr>
                        <a:t>2.1</a:t>
                      </a:r>
                      <a:r>
                        <a:rPr lang="en-US" sz="2000" baseline="0" dirty="0" smtClean="0">
                          <a:solidFill>
                            <a:srgbClr val="002C56"/>
                          </a:solidFill>
                        </a:rPr>
                        <a:t> (0.5+1.6)</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Avionics</a:t>
                      </a:r>
                      <a:endParaRPr lang="en-US" sz="2000" dirty="0">
                        <a:solidFill>
                          <a:srgbClr val="002C56"/>
                        </a:solidFill>
                      </a:endParaRPr>
                    </a:p>
                  </a:txBody>
                  <a:tcPr/>
                </a:tc>
                <a:tc>
                  <a:txBody>
                    <a:bodyPr/>
                    <a:lstStyle/>
                    <a:p>
                      <a:pPr algn="ctr"/>
                      <a:r>
                        <a:rPr lang="en-US" sz="2000" dirty="0" smtClean="0">
                          <a:solidFill>
                            <a:srgbClr val="002C56"/>
                          </a:solidFill>
                        </a:rPr>
                        <a:t>0.5</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Thermal</a:t>
                      </a:r>
                      <a:endParaRPr lang="en-US" sz="2000" dirty="0">
                        <a:solidFill>
                          <a:srgbClr val="002C56"/>
                        </a:solidFill>
                      </a:endParaRPr>
                    </a:p>
                  </a:txBody>
                  <a:tcPr/>
                </a:tc>
                <a:tc>
                  <a:txBody>
                    <a:bodyPr/>
                    <a:lstStyle/>
                    <a:p>
                      <a:pPr algn="ctr"/>
                      <a:r>
                        <a:rPr lang="en-US" sz="2000" dirty="0" smtClean="0">
                          <a:solidFill>
                            <a:srgbClr val="002C56"/>
                          </a:solidFill>
                        </a:rPr>
                        <a:t>0.5</a:t>
                      </a:r>
                      <a:endParaRPr lang="en-US" sz="2000" dirty="0">
                        <a:solidFill>
                          <a:srgbClr val="002C56"/>
                        </a:solidFill>
                      </a:endParaRPr>
                    </a:p>
                  </a:txBody>
                  <a:tcPr/>
                </a:tc>
                <a:tc>
                  <a:txBody>
                    <a:bodyPr/>
                    <a:lstStyle/>
                    <a:p>
                      <a:pPr algn="ctr"/>
                      <a:r>
                        <a:rPr lang="en-US" sz="2000" dirty="0" smtClean="0">
                          <a:solidFill>
                            <a:srgbClr val="002C56"/>
                          </a:solidFill>
                        </a:rPr>
                        <a:t>1.5</a:t>
                      </a:r>
                      <a:endParaRPr lang="en-US" sz="2000" dirty="0">
                        <a:solidFill>
                          <a:srgbClr val="002C56"/>
                        </a:solidFill>
                      </a:endParaRPr>
                    </a:p>
                  </a:txBody>
                  <a:tcPr/>
                </a:tc>
              </a:tr>
              <a:tr h="492853">
                <a:tc>
                  <a:txBody>
                    <a:bodyPr/>
                    <a:lstStyle/>
                    <a:p>
                      <a:pPr algn="ctr"/>
                      <a:r>
                        <a:rPr lang="en-US" sz="2000" dirty="0" smtClean="0">
                          <a:solidFill>
                            <a:srgbClr val="002C56"/>
                          </a:solidFill>
                        </a:rPr>
                        <a:t>Communications</a:t>
                      </a:r>
                      <a:endParaRPr lang="en-US" sz="2000" dirty="0">
                        <a:solidFill>
                          <a:srgbClr val="002C56"/>
                        </a:solidFill>
                      </a:endParaRPr>
                    </a:p>
                  </a:txBody>
                  <a:tcPr/>
                </a:tc>
                <a:tc>
                  <a:txBody>
                    <a:bodyPr/>
                    <a:lstStyle/>
                    <a:p>
                      <a:pPr algn="ctr"/>
                      <a:r>
                        <a:rPr lang="en-US" sz="2000" dirty="0" smtClean="0">
                          <a:solidFill>
                            <a:srgbClr val="002C56"/>
                          </a:solidFill>
                        </a:rPr>
                        <a:t>0.2</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Spares</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r>
              <a:tr h="383084">
                <a:tc>
                  <a:txBody>
                    <a:bodyPr/>
                    <a:lstStyle/>
                    <a:p>
                      <a:pPr algn="ctr"/>
                      <a:r>
                        <a:rPr lang="en-US" sz="2000" dirty="0" smtClean="0">
                          <a:solidFill>
                            <a:srgbClr val="002C56"/>
                          </a:solidFill>
                        </a:rPr>
                        <a:t>ECLSS</a:t>
                      </a:r>
                      <a:endParaRPr lang="en-US" sz="2000" dirty="0">
                        <a:solidFill>
                          <a:srgbClr val="002C56"/>
                        </a:solidFill>
                      </a:endParaRPr>
                    </a:p>
                  </a:txBody>
                  <a:tcPr/>
                </a:tc>
                <a:tc>
                  <a:txBody>
                    <a:bodyPr/>
                    <a:lstStyle/>
                    <a:p>
                      <a:pPr algn="ctr"/>
                      <a:r>
                        <a:rPr lang="en-US" sz="2000" dirty="0" smtClean="0">
                          <a:solidFill>
                            <a:srgbClr val="002C56"/>
                          </a:solidFill>
                        </a:rPr>
                        <a:t>1.1</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Robotic Arm</a:t>
                      </a:r>
                      <a:endParaRPr lang="en-US" sz="2000" dirty="0">
                        <a:solidFill>
                          <a:srgbClr val="002C56"/>
                        </a:solidFill>
                      </a:endParaRPr>
                    </a:p>
                  </a:txBody>
                  <a:tcPr/>
                </a:tc>
                <a:tc>
                  <a:txBody>
                    <a:bodyPr/>
                    <a:lstStyle/>
                    <a:p>
                      <a:pPr algn="ctr"/>
                      <a:r>
                        <a:rPr lang="en-US" sz="2000" dirty="0" smtClean="0">
                          <a:solidFill>
                            <a:srgbClr val="002C56"/>
                          </a:solidFill>
                        </a:rPr>
                        <a:t>0.4</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383084">
                <a:tc>
                  <a:txBody>
                    <a:bodyPr/>
                    <a:lstStyle/>
                    <a:p>
                      <a:pPr algn="ctr"/>
                      <a:r>
                        <a:rPr lang="en-US" sz="2000" dirty="0" smtClean="0">
                          <a:solidFill>
                            <a:srgbClr val="002C56"/>
                          </a:solidFill>
                        </a:rPr>
                        <a:t>Airlock</a:t>
                      </a:r>
                      <a:endParaRPr lang="en-US" sz="2000" dirty="0">
                        <a:solidFill>
                          <a:srgbClr val="002C56"/>
                        </a:solidFill>
                      </a:endParaRPr>
                    </a:p>
                  </a:txBody>
                  <a:tcPr/>
                </a:tc>
                <a:tc>
                  <a:txBody>
                    <a:bodyPr/>
                    <a:lstStyle/>
                    <a:p>
                      <a:pPr algn="ctr"/>
                      <a:r>
                        <a:rPr lang="en-US" sz="2000" dirty="0" smtClean="0">
                          <a:solidFill>
                            <a:srgbClr val="002C56"/>
                          </a:solidFill>
                        </a:rPr>
                        <a:t>0.4</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bl>
          </a:graphicData>
        </a:graphic>
      </p:graphicFrame>
      <p:pic>
        <p:nvPicPr>
          <p:cNvPr id="34" name="Picture 2" descr="C:\Users\Michael\Desktop\LabeledAssemb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752601"/>
            <a:ext cx="4572000" cy="45448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6" name="Rectangle 15"/>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Engineering</a:t>
            </a:r>
            <a:endParaRPr lang="en-US" dirty="0">
              <a:solidFill>
                <a:schemeClr val="accent6"/>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1525773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Docking and Propulsion Modules</a:t>
            </a:r>
            <a:endParaRPr lang="en-US" dirty="0"/>
          </a:p>
        </p:txBody>
      </p:sp>
      <p:sp>
        <p:nvSpPr>
          <p:cNvPr id="3" name="Content Placeholder 2"/>
          <p:cNvSpPr>
            <a:spLocks noGrp="1"/>
          </p:cNvSpPr>
          <p:nvPr>
            <p:ph idx="1"/>
          </p:nvPr>
        </p:nvSpPr>
        <p:spPr>
          <a:xfrm>
            <a:off x="2667000" y="1553708"/>
            <a:ext cx="6730090" cy="6038850"/>
          </a:xfrm>
        </p:spPr>
        <p:txBody>
          <a:bodyPr/>
          <a:lstStyle/>
          <a:p>
            <a:r>
              <a:rPr lang="en-US" sz="2400" dirty="0"/>
              <a:t>Multi-Purpose Docking Module</a:t>
            </a:r>
          </a:p>
          <a:p>
            <a:pPr lvl="1"/>
            <a:r>
              <a:rPr lang="en-US" sz="2400" dirty="0"/>
              <a:t>Launches with the SLS 1B and Orion</a:t>
            </a:r>
          </a:p>
          <a:p>
            <a:pPr lvl="1"/>
            <a:r>
              <a:rPr lang="en-US" sz="2400" dirty="0"/>
              <a:t>6 docking ports for Orion, airlock, ARV, </a:t>
            </a:r>
            <a:r>
              <a:rPr lang="en-US" sz="2400" dirty="0" err="1"/>
              <a:t>Labitat</a:t>
            </a:r>
            <a:r>
              <a:rPr lang="en-US" sz="2400" dirty="0"/>
              <a:t>, </a:t>
            </a:r>
            <a:r>
              <a:rPr lang="en-US" sz="2400" dirty="0" err="1"/>
              <a:t>CanadarmX</a:t>
            </a:r>
            <a:r>
              <a:rPr lang="en-US" sz="2400" dirty="0"/>
              <a:t>/Experiment Rack, and one empty</a:t>
            </a:r>
          </a:p>
          <a:p>
            <a:r>
              <a:rPr lang="en-US" sz="2400" dirty="0"/>
              <a:t>Propulsion Module</a:t>
            </a:r>
          </a:p>
          <a:p>
            <a:pPr lvl="1"/>
            <a:r>
              <a:rPr lang="en-US" sz="2400" dirty="0"/>
              <a:t>Launches with Habitat module</a:t>
            </a:r>
          </a:p>
          <a:p>
            <a:pPr lvl="1"/>
            <a:r>
              <a:rPr lang="en-US" sz="2400" dirty="0"/>
              <a:t>Houses communications, radiators and heat exchangers, solar arrays, GNC, and propulsion/ACS </a:t>
            </a:r>
          </a:p>
          <a:p>
            <a:pPr lvl="1"/>
            <a:r>
              <a:rPr lang="en-US" sz="2400" dirty="0"/>
              <a:t>Guides Habitat during ballistic transfer</a:t>
            </a:r>
          </a:p>
          <a:p>
            <a:pPr lvl="1"/>
            <a:r>
              <a:rPr lang="en-US" sz="2400" dirty="0"/>
              <a:t>Provides station keeping and attitude control </a:t>
            </a:r>
          </a:p>
          <a:p>
            <a:pPr marL="653058" lvl="1" indent="0">
              <a:buNone/>
            </a:pPr>
            <a:r>
              <a:rPr lang="en-US" sz="2400" dirty="0"/>
              <a:t> </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1033063291"/>
              </p:ext>
            </p:extLst>
          </p:nvPr>
        </p:nvGraphicFramePr>
        <p:xfrm>
          <a:off x="9096498" y="6324600"/>
          <a:ext cx="5334004" cy="1517904"/>
        </p:xfrm>
        <a:graphic>
          <a:graphicData uri="http://schemas.openxmlformats.org/drawingml/2006/table">
            <a:tbl>
              <a:tblPr firstRow="1" bandRow="1">
                <a:tableStyleId>{5C22544A-7EE6-4342-B048-85BDC9FD1C3A}</a:tableStyleId>
              </a:tblPr>
              <a:tblGrid>
                <a:gridCol w="2028424"/>
                <a:gridCol w="1676678"/>
                <a:gridCol w="1628902"/>
              </a:tblGrid>
              <a:tr h="402336">
                <a:tc>
                  <a:txBody>
                    <a:bodyPr/>
                    <a:lstStyle/>
                    <a:p>
                      <a:r>
                        <a:rPr lang="en-US" sz="2000" dirty="0" smtClean="0">
                          <a:solidFill>
                            <a:schemeClr val="bg1"/>
                          </a:solidFill>
                        </a:rPr>
                        <a:t>Component</a:t>
                      </a:r>
                      <a:endParaRPr lang="en-US" sz="2000" dirty="0">
                        <a:solidFill>
                          <a:schemeClr val="bg1"/>
                        </a:solidFill>
                      </a:endParaRPr>
                    </a:p>
                  </a:txBody>
                  <a:tcPr/>
                </a:tc>
                <a:tc>
                  <a:txBody>
                    <a:bodyPr/>
                    <a:lstStyle/>
                    <a:p>
                      <a:r>
                        <a:rPr lang="en-US" sz="2000" dirty="0" smtClean="0">
                          <a:solidFill>
                            <a:schemeClr val="bg1"/>
                          </a:solidFill>
                        </a:rPr>
                        <a:t>Volume</a:t>
                      </a:r>
                      <a:r>
                        <a:rPr lang="en-US" sz="2000" baseline="0" dirty="0" smtClean="0">
                          <a:solidFill>
                            <a:schemeClr val="bg1"/>
                          </a:solidFill>
                        </a:rPr>
                        <a:t> m</a:t>
                      </a:r>
                      <a:r>
                        <a:rPr lang="en-US" sz="2000" baseline="30000" dirty="0" smtClean="0">
                          <a:solidFill>
                            <a:schemeClr val="bg1"/>
                          </a:solidFill>
                        </a:rPr>
                        <a:t>3</a:t>
                      </a:r>
                      <a:endParaRPr lang="en-US" sz="2000" dirty="0">
                        <a:solidFill>
                          <a:schemeClr val="bg1"/>
                        </a:solidFill>
                      </a:endParaRPr>
                    </a:p>
                  </a:txBody>
                  <a:tcPr/>
                </a:tc>
                <a:tc>
                  <a:txBody>
                    <a:bodyPr/>
                    <a:lstStyle/>
                    <a:p>
                      <a:r>
                        <a:rPr lang="en-US" sz="2000" dirty="0" smtClean="0">
                          <a:solidFill>
                            <a:schemeClr val="bg1"/>
                          </a:solidFill>
                        </a:rPr>
                        <a:t>Mass</a:t>
                      </a:r>
                      <a:r>
                        <a:rPr lang="en-US" sz="2000" baseline="0" dirty="0" smtClean="0">
                          <a:solidFill>
                            <a:schemeClr val="bg1"/>
                          </a:solidFill>
                        </a:rPr>
                        <a:t> </a:t>
                      </a:r>
                      <a:r>
                        <a:rPr lang="en-US" sz="2000" baseline="0" dirty="0" err="1" smtClean="0">
                          <a:solidFill>
                            <a:schemeClr val="bg1"/>
                          </a:solidFill>
                        </a:rPr>
                        <a:t>mT</a:t>
                      </a:r>
                      <a:endParaRPr lang="en-US" sz="2000" dirty="0">
                        <a:solidFill>
                          <a:schemeClr val="bg1"/>
                        </a:solidFill>
                      </a:endParaRPr>
                    </a:p>
                  </a:txBody>
                  <a:tcPr/>
                </a:tc>
              </a:tr>
              <a:tr h="713232">
                <a:tc>
                  <a:txBody>
                    <a:bodyPr/>
                    <a:lstStyle/>
                    <a:p>
                      <a:r>
                        <a:rPr lang="en-US" sz="2000" dirty="0" smtClean="0">
                          <a:solidFill>
                            <a:schemeClr val="bg1"/>
                          </a:solidFill>
                        </a:rPr>
                        <a:t>Docking</a:t>
                      </a:r>
                      <a:r>
                        <a:rPr lang="en-US" sz="2000" baseline="0" dirty="0" smtClean="0">
                          <a:solidFill>
                            <a:schemeClr val="bg1"/>
                          </a:solidFill>
                        </a:rPr>
                        <a:t> Module</a:t>
                      </a:r>
                      <a:endParaRPr lang="en-US" sz="2000" dirty="0">
                        <a:solidFill>
                          <a:schemeClr val="bg1"/>
                        </a:solidFill>
                      </a:endParaRPr>
                    </a:p>
                  </a:txBody>
                  <a:tcPr/>
                </a:tc>
                <a:tc>
                  <a:txBody>
                    <a:bodyPr/>
                    <a:lstStyle/>
                    <a:p>
                      <a:pPr algn="ctr"/>
                      <a:r>
                        <a:rPr lang="en-US" sz="2000" dirty="0" smtClean="0">
                          <a:solidFill>
                            <a:schemeClr val="bg1"/>
                          </a:solidFill>
                        </a:rPr>
                        <a:t>78</a:t>
                      </a:r>
                      <a:endParaRPr lang="en-US" sz="2000" dirty="0">
                        <a:solidFill>
                          <a:schemeClr val="bg1"/>
                        </a:solidFill>
                      </a:endParaRPr>
                    </a:p>
                  </a:txBody>
                  <a:tcPr/>
                </a:tc>
                <a:tc>
                  <a:txBody>
                    <a:bodyPr/>
                    <a:lstStyle/>
                    <a:p>
                      <a:pPr algn="ctr"/>
                      <a:r>
                        <a:rPr lang="en-US" sz="2000" dirty="0" smtClean="0">
                          <a:solidFill>
                            <a:schemeClr val="bg1"/>
                          </a:solidFill>
                        </a:rPr>
                        <a:t>7.2</a:t>
                      </a:r>
                      <a:endParaRPr lang="en-US" sz="2000" dirty="0">
                        <a:solidFill>
                          <a:schemeClr val="bg1"/>
                        </a:solidFill>
                      </a:endParaRPr>
                    </a:p>
                  </a:txBody>
                  <a:tcPr/>
                </a:tc>
              </a:tr>
              <a:tr h="402336">
                <a:tc>
                  <a:txBody>
                    <a:bodyPr/>
                    <a:lstStyle/>
                    <a:p>
                      <a:r>
                        <a:rPr lang="en-US" sz="2000" dirty="0" smtClean="0">
                          <a:solidFill>
                            <a:schemeClr val="bg1"/>
                          </a:solidFill>
                        </a:rPr>
                        <a:t>Propulsion</a:t>
                      </a:r>
                      <a:endParaRPr lang="en-US" sz="2000" dirty="0">
                        <a:solidFill>
                          <a:schemeClr val="bg1"/>
                        </a:solidFill>
                      </a:endParaRPr>
                    </a:p>
                  </a:txBody>
                  <a:tcPr/>
                </a:tc>
                <a:tc>
                  <a:txBody>
                    <a:bodyPr/>
                    <a:lstStyle/>
                    <a:p>
                      <a:pPr algn="ctr"/>
                      <a:r>
                        <a:rPr lang="en-US" sz="2000" dirty="0" smtClean="0">
                          <a:solidFill>
                            <a:schemeClr val="bg1"/>
                          </a:solidFill>
                        </a:rPr>
                        <a:t>77.83</a:t>
                      </a:r>
                      <a:endParaRPr lang="en-US" sz="2000" dirty="0">
                        <a:solidFill>
                          <a:schemeClr val="bg1"/>
                        </a:solidFill>
                      </a:endParaRPr>
                    </a:p>
                  </a:txBody>
                  <a:tcPr/>
                </a:tc>
                <a:tc>
                  <a:txBody>
                    <a:bodyPr/>
                    <a:lstStyle/>
                    <a:p>
                      <a:pPr algn="ctr"/>
                      <a:r>
                        <a:rPr lang="en-US" sz="2000" dirty="0" smtClean="0">
                          <a:solidFill>
                            <a:schemeClr val="bg1"/>
                          </a:solidFill>
                        </a:rPr>
                        <a:t>3.6</a:t>
                      </a:r>
                      <a:endParaRPr lang="en-US" sz="2000" dirty="0">
                        <a:solidFill>
                          <a:schemeClr val="bg1"/>
                        </a:solidFill>
                      </a:endParaRPr>
                    </a:p>
                  </a:txBody>
                  <a:tcPr/>
                </a:tc>
              </a:tr>
            </a:tbl>
          </a:graphicData>
        </a:graphic>
      </p:graphicFrame>
      <p:pic>
        <p:nvPicPr>
          <p:cNvPr id="6" name="Picture 5"/>
          <p:cNvPicPr>
            <a:picLocks noChangeAspect="1"/>
          </p:cNvPicPr>
          <p:nvPr/>
        </p:nvPicPr>
        <p:blipFill rotWithShape="1">
          <a:blip r:embed="rId3">
            <a:alphaModFix amt="95000"/>
            <a:extLst>
              <a:ext uri="{28A0092B-C50C-407E-A947-70E740481C1C}">
                <a14:useLocalDpi xmlns:a14="http://schemas.microsoft.com/office/drawing/2010/main" val="0"/>
              </a:ext>
            </a:extLst>
          </a:blip>
          <a:srcRect l="18650" r="24950"/>
          <a:stretch/>
        </p:blipFill>
        <p:spPr>
          <a:xfrm rot="19413787">
            <a:off x="9367422" y="1493871"/>
            <a:ext cx="4280144" cy="3957254"/>
          </a:xfrm>
          <a:prstGeom prst="rect">
            <a:avLst/>
          </a:prstGeom>
        </p:spPr>
      </p:pic>
      <p:sp>
        <p:nvSpPr>
          <p:cNvPr id="9" name="TextBox 8"/>
          <p:cNvSpPr txBox="1"/>
          <p:nvPr/>
        </p:nvSpPr>
        <p:spPr>
          <a:xfrm>
            <a:off x="11525220" y="2505512"/>
            <a:ext cx="1011679" cy="261606"/>
          </a:xfrm>
          <a:prstGeom prst="rect">
            <a:avLst/>
          </a:prstGeom>
          <a:noFill/>
        </p:spPr>
        <p:txBody>
          <a:bodyPr wrap="square" lIns="91436" tIns="45718" rIns="91436" bIns="45718" rtlCol="0">
            <a:spAutoFit/>
          </a:bodyPr>
          <a:lstStyle/>
          <a:p>
            <a:r>
              <a:rPr lang="en-US" sz="1100" dirty="0" err="1"/>
              <a:t>CandarmX</a:t>
            </a:r>
            <a:endParaRPr lang="en-US" sz="1100" dirty="0"/>
          </a:p>
        </p:txBody>
      </p:sp>
      <p:sp>
        <p:nvSpPr>
          <p:cNvPr id="10" name="TextBox 9"/>
          <p:cNvSpPr txBox="1"/>
          <p:nvPr/>
        </p:nvSpPr>
        <p:spPr>
          <a:xfrm>
            <a:off x="12555454" y="5655029"/>
            <a:ext cx="675011" cy="261610"/>
          </a:xfrm>
          <a:prstGeom prst="rect">
            <a:avLst/>
          </a:prstGeom>
          <a:noFill/>
        </p:spPr>
        <p:txBody>
          <a:bodyPr wrap="square" lIns="91436" tIns="45718" rIns="91436" bIns="45718" rtlCol="0">
            <a:spAutoFit/>
          </a:bodyPr>
          <a:lstStyle/>
          <a:p>
            <a:r>
              <a:rPr lang="en-US" sz="1100" dirty="0"/>
              <a:t>Orion</a:t>
            </a:r>
            <a:endParaRPr lang="en-US" sz="1100" dirty="0"/>
          </a:p>
        </p:txBody>
      </p:sp>
      <p:sp>
        <p:nvSpPr>
          <p:cNvPr id="11" name="TextBox 10"/>
          <p:cNvSpPr txBox="1"/>
          <p:nvPr/>
        </p:nvSpPr>
        <p:spPr>
          <a:xfrm>
            <a:off x="9414763" y="4816829"/>
            <a:ext cx="1350022" cy="261610"/>
          </a:xfrm>
          <a:prstGeom prst="rect">
            <a:avLst/>
          </a:prstGeom>
          <a:noFill/>
        </p:spPr>
        <p:txBody>
          <a:bodyPr wrap="square" lIns="91436" tIns="45718" rIns="91436" bIns="45718" rtlCol="0">
            <a:spAutoFit/>
          </a:bodyPr>
          <a:lstStyle/>
          <a:p>
            <a:r>
              <a:rPr lang="en-US" sz="1100" dirty="0"/>
              <a:t>Docking Module</a:t>
            </a:r>
            <a:endParaRPr lang="en-US" sz="1100" dirty="0"/>
          </a:p>
        </p:txBody>
      </p:sp>
      <p:sp>
        <p:nvSpPr>
          <p:cNvPr id="12" name="TextBox 11"/>
          <p:cNvSpPr txBox="1"/>
          <p:nvPr/>
        </p:nvSpPr>
        <p:spPr>
          <a:xfrm>
            <a:off x="13305471" y="2967287"/>
            <a:ext cx="675011" cy="261610"/>
          </a:xfrm>
          <a:prstGeom prst="rect">
            <a:avLst/>
          </a:prstGeom>
          <a:noFill/>
        </p:spPr>
        <p:txBody>
          <a:bodyPr wrap="square" lIns="91436" tIns="45718" rIns="91436" bIns="45718" rtlCol="0">
            <a:spAutoFit/>
          </a:bodyPr>
          <a:lstStyle/>
          <a:p>
            <a:r>
              <a:rPr lang="en-US" sz="1100" dirty="0"/>
              <a:t>Habitat</a:t>
            </a:r>
            <a:endParaRPr lang="en-US" sz="1100" dirty="0"/>
          </a:p>
        </p:txBody>
      </p:sp>
      <p:sp>
        <p:nvSpPr>
          <p:cNvPr id="13" name="TextBox 12"/>
          <p:cNvSpPr txBox="1"/>
          <p:nvPr/>
        </p:nvSpPr>
        <p:spPr>
          <a:xfrm>
            <a:off x="13642976" y="4816829"/>
            <a:ext cx="945016" cy="430888"/>
          </a:xfrm>
          <a:prstGeom prst="rect">
            <a:avLst/>
          </a:prstGeom>
          <a:noFill/>
        </p:spPr>
        <p:txBody>
          <a:bodyPr wrap="square" lIns="91436" tIns="45718" rIns="91436" bIns="45718" rtlCol="0">
            <a:spAutoFit/>
          </a:bodyPr>
          <a:lstStyle/>
          <a:p>
            <a:r>
              <a:rPr lang="en-US" sz="1100" dirty="0"/>
              <a:t>Propulsion Module</a:t>
            </a:r>
            <a:endParaRPr lang="en-US" sz="1100" dirty="0"/>
          </a:p>
        </p:txBody>
      </p:sp>
      <p:cxnSp>
        <p:nvCxnSpPr>
          <p:cNvPr id="14" name="Straight Arrow Connector 13"/>
          <p:cNvCxnSpPr/>
          <p:nvPr/>
        </p:nvCxnSpPr>
        <p:spPr bwMode="auto">
          <a:xfrm>
            <a:off x="10382220" y="2275916"/>
            <a:ext cx="228600" cy="2892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12058620" y="2851169"/>
            <a:ext cx="0" cy="2892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flipH="1">
            <a:off x="12825943" y="3261162"/>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H="1" flipV="1">
            <a:off x="13092643" y="4327363"/>
            <a:ext cx="550332" cy="3370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flipV="1">
            <a:off x="11966040" y="4816829"/>
            <a:ext cx="503816" cy="7063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V="1">
            <a:off x="10793696" y="4191098"/>
            <a:ext cx="734657" cy="6257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9220200" y="1931314"/>
            <a:ext cx="1552526" cy="430888"/>
          </a:xfrm>
          <a:prstGeom prst="rect">
            <a:avLst/>
          </a:prstGeom>
          <a:noFill/>
        </p:spPr>
        <p:txBody>
          <a:bodyPr wrap="square" lIns="91436" tIns="45718" rIns="91436" bIns="45718" rtlCol="0">
            <a:spAutoFit/>
          </a:bodyPr>
          <a:lstStyle/>
          <a:p>
            <a:r>
              <a:rPr lang="en-US" sz="1100" dirty="0"/>
              <a:t>Asteroid Redirect Robotic Vehicle</a:t>
            </a:r>
            <a:endParaRPr lang="en-US" sz="1100" dirty="0"/>
          </a:p>
        </p:txBody>
      </p:sp>
      <p:sp>
        <p:nvSpPr>
          <p:cNvPr id="28" name="Rectangle 2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29" name="Rectangle 2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30" name="Rectangle 2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31" name="Rectangle 30"/>
          <p:cNvSpPr/>
          <p:nvPr/>
        </p:nvSpPr>
        <p:spPr bwMode="auto">
          <a:xfrm>
            <a:off x="304800" y="2571424"/>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Engineering</a:t>
            </a:r>
            <a:endParaRPr lang="en-US" dirty="0">
              <a:solidFill>
                <a:schemeClr val="accent6"/>
              </a:solidFill>
            </a:endParaRPr>
          </a:p>
        </p:txBody>
      </p:sp>
      <p:sp>
        <p:nvSpPr>
          <p:cNvPr id="32" name="Rectangle 3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33" name="Rectangle 3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34" name="Rectangle 3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583446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11567160" cy="1371600"/>
          </a:xfrm>
        </p:spPr>
        <p:txBody>
          <a:bodyPr/>
          <a:lstStyle/>
          <a:p>
            <a:r>
              <a:rPr lang="en-US" sz="4000" dirty="0"/>
              <a:t>Protection from Deep Space: Thermal, ECLSS, Space Environment</a:t>
            </a:r>
            <a:endParaRPr lang="en-US" sz="4000" dirty="0"/>
          </a:p>
        </p:txBody>
      </p:sp>
      <p:sp>
        <p:nvSpPr>
          <p:cNvPr id="3" name="Content Placeholder 2"/>
          <p:cNvSpPr>
            <a:spLocks noGrp="1"/>
          </p:cNvSpPr>
          <p:nvPr>
            <p:ph idx="1"/>
          </p:nvPr>
        </p:nvSpPr>
        <p:spPr>
          <a:xfrm>
            <a:off x="2819400" y="1447800"/>
            <a:ext cx="11811000" cy="3581400"/>
          </a:xfrm>
        </p:spPr>
        <p:txBody>
          <a:bodyPr/>
          <a:lstStyle/>
          <a:p>
            <a:r>
              <a:rPr lang="en-US" sz="2800" dirty="0"/>
              <a:t>Active Heating Systems with radiators</a:t>
            </a:r>
          </a:p>
          <a:p>
            <a:r>
              <a:rPr lang="en-US" sz="2800" dirty="0"/>
              <a:t>Open-Loop ECLSS System</a:t>
            </a:r>
          </a:p>
          <a:p>
            <a:r>
              <a:rPr lang="en-US" sz="2800" dirty="0"/>
              <a:t>Consumable launched in habitat on Falcon Heavy</a:t>
            </a:r>
          </a:p>
          <a:p>
            <a:r>
              <a:rPr lang="en-US" sz="2800" dirty="0"/>
              <a:t>Inflatable shell provides improved impact protection over aluminum</a:t>
            </a:r>
          </a:p>
          <a:p>
            <a:r>
              <a:rPr lang="en-US" sz="2800" dirty="0"/>
              <a:t>Central core uses consumables and waste as additional protection in the event of large radiation event</a:t>
            </a:r>
          </a:p>
          <a:p>
            <a:pPr lvl="1"/>
            <a:r>
              <a:rPr lang="en-US" sz="2400" dirty="0"/>
              <a:t>Calculations show 15 cm material in core and 0.5 m outer wall provide sufficient shielding to meet NASA exposure standards during CME   </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1788383139"/>
              </p:ext>
            </p:extLst>
          </p:nvPr>
        </p:nvGraphicFramePr>
        <p:xfrm>
          <a:off x="3124200" y="5318364"/>
          <a:ext cx="11201402" cy="1692036"/>
        </p:xfrm>
        <a:graphic>
          <a:graphicData uri="http://schemas.openxmlformats.org/drawingml/2006/table">
            <a:tbl>
              <a:tblPr firstRow="1" bandRow="1">
                <a:tableStyleId>{5C22544A-7EE6-4342-B048-85BDC9FD1C3A}</a:tableStyleId>
              </a:tblPr>
              <a:tblGrid>
                <a:gridCol w="5036287"/>
                <a:gridCol w="1935214"/>
                <a:gridCol w="2004965"/>
                <a:gridCol w="2224936"/>
              </a:tblGrid>
              <a:tr h="381000">
                <a:tc>
                  <a:txBody>
                    <a:bodyPr/>
                    <a:lstStyle/>
                    <a:p>
                      <a:pPr algn="ctr"/>
                      <a:r>
                        <a:rPr lang="en-US" sz="1800" dirty="0" smtClean="0">
                          <a:solidFill>
                            <a:srgbClr val="002C56"/>
                          </a:solidFill>
                        </a:rPr>
                        <a:t>Component</a:t>
                      </a:r>
                      <a:endParaRPr lang="en-US" sz="1800" dirty="0">
                        <a:solidFill>
                          <a:srgbClr val="002C56"/>
                        </a:solidFill>
                      </a:endParaRPr>
                    </a:p>
                  </a:txBody>
                  <a:tcPr/>
                </a:tc>
                <a:tc>
                  <a:txBody>
                    <a:bodyPr/>
                    <a:lstStyle/>
                    <a:p>
                      <a:pPr algn="ctr"/>
                      <a:r>
                        <a:rPr lang="en-US" sz="1800" dirty="0" smtClean="0">
                          <a:solidFill>
                            <a:srgbClr val="002C56"/>
                          </a:solidFill>
                        </a:rPr>
                        <a:t>Mass [kg]</a:t>
                      </a:r>
                      <a:endParaRPr lang="en-US" sz="1800" dirty="0">
                        <a:solidFill>
                          <a:srgbClr val="002C56"/>
                        </a:solidFill>
                      </a:endParaRPr>
                    </a:p>
                  </a:txBody>
                  <a:tcPr/>
                </a:tc>
                <a:tc>
                  <a:txBody>
                    <a:bodyPr/>
                    <a:lstStyle/>
                    <a:p>
                      <a:pPr algn="ctr"/>
                      <a:r>
                        <a:rPr lang="en-US" sz="1800" dirty="0" smtClean="0">
                          <a:solidFill>
                            <a:srgbClr val="002C56"/>
                          </a:solidFill>
                        </a:rPr>
                        <a:t>Power [W]</a:t>
                      </a:r>
                      <a:endParaRPr lang="en-US" sz="1800" dirty="0">
                        <a:solidFill>
                          <a:srgbClr val="002C56"/>
                        </a:solidFill>
                      </a:endParaRPr>
                    </a:p>
                  </a:txBody>
                  <a:tcPr/>
                </a:tc>
                <a:tc>
                  <a:txBody>
                    <a:bodyPr/>
                    <a:lstStyle/>
                    <a:p>
                      <a:pPr algn="ctr"/>
                      <a:r>
                        <a:rPr lang="en-US" sz="1800" dirty="0" smtClean="0">
                          <a:solidFill>
                            <a:srgbClr val="002C56"/>
                          </a:solidFill>
                        </a:rPr>
                        <a:t>Volume [m^3]</a:t>
                      </a:r>
                      <a:endParaRPr lang="en-US" sz="1800" dirty="0">
                        <a:solidFill>
                          <a:srgbClr val="002C56"/>
                        </a:solidFill>
                      </a:endParaRPr>
                    </a:p>
                  </a:txBody>
                  <a:tcPr/>
                </a:tc>
              </a:tr>
              <a:tr h="437012">
                <a:tc>
                  <a:txBody>
                    <a:bodyPr/>
                    <a:lstStyle/>
                    <a:p>
                      <a:pPr algn="ctr"/>
                      <a:r>
                        <a:rPr lang="en-US" sz="1800" kern="1200" dirty="0" smtClean="0">
                          <a:solidFill>
                            <a:srgbClr val="002C56"/>
                          </a:solidFill>
                        </a:rPr>
                        <a:t>ECLSS Storage and Systems</a:t>
                      </a:r>
                      <a:endParaRPr lang="en-US" sz="1800" kern="1200" dirty="0">
                        <a:solidFill>
                          <a:srgbClr val="002C56"/>
                        </a:solidFill>
                        <a:latin typeface="+mn-lt"/>
                        <a:ea typeface="+mn-ea"/>
                        <a:cs typeface="+mn-cs"/>
                      </a:endParaRPr>
                    </a:p>
                  </a:txBody>
                  <a:tcPr/>
                </a:tc>
                <a:tc>
                  <a:txBody>
                    <a:bodyPr/>
                    <a:lstStyle/>
                    <a:p>
                      <a:pPr algn="ctr"/>
                      <a:r>
                        <a:rPr lang="en-US" sz="1800" kern="1200" dirty="0" smtClean="0">
                          <a:solidFill>
                            <a:srgbClr val="002C56"/>
                          </a:solidFill>
                        </a:rPr>
                        <a:t>400</a:t>
                      </a:r>
                      <a:endParaRPr lang="en-US" sz="1800" kern="1200" dirty="0">
                        <a:solidFill>
                          <a:srgbClr val="002C56"/>
                        </a:solidFill>
                        <a:latin typeface="+mn-lt"/>
                        <a:ea typeface="+mn-ea"/>
                        <a:cs typeface="+mn-cs"/>
                      </a:endParaRPr>
                    </a:p>
                  </a:txBody>
                  <a:tcPr/>
                </a:tc>
                <a:tc>
                  <a:txBody>
                    <a:bodyPr/>
                    <a:lstStyle/>
                    <a:p>
                      <a:pPr marL="0" algn="ctr" defTabSz="1306168" rtl="0" eaLnBrk="1" latinLnBrk="0" hangingPunct="1"/>
                      <a:r>
                        <a:rPr lang="en-US" sz="1800" kern="1200" dirty="0" smtClean="0">
                          <a:solidFill>
                            <a:srgbClr val="002C56"/>
                          </a:solidFill>
                        </a:rPr>
                        <a:t>154</a:t>
                      </a:r>
                      <a:endParaRPr lang="en-US" sz="1800" kern="1200" dirty="0">
                        <a:solidFill>
                          <a:srgbClr val="002C56"/>
                        </a:solidFill>
                        <a:latin typeface="+mn-lt"/>
                        <a:ea typeface="+mn-ea"/>
                        <a:cs typeface="+mn-cs"/>
                      </a:endParaRPr>
                    </a:p>
                  </a:txBody>
                  <a:tcPr/>
                </a:tc>
                <a:tc>
                  <a:txBody>
                    <a:bodyPr/>
                    <a:lstStyle/>
                    <a:p>
                      <a:pPr marL="0" algn="ctr" defTabSz="1306168" rtl="0" eaLnBrk="1" latinLnBrk="0" hangingPunct="1"/>
                      <a:r>
                        <a:rPr lang="en-US" sz="1800" kern="1200" dirty="0" smtClean="0">
                          <a:solidFill>
                            <a:srgbClr val="002C56"/>
                          </a:solidFill>
                        </a:rPr>
                        <a:t>1.6</a:t>
                      </a:r>
                      <a:endParaRPr lang="en-US" sz="1800" kern="1200" dirty="0">
                        <a:solidFill>
                          <a:srgbClr val="002C56"/>
                        </a:solidFill>
                        <a:latin typeface="+mn-lt"/>
                        <a:ea typeface="+mn-ea"/>
                        <a:cs typeface="+mn-cs"/>
                      </a:endParaRPr>
                    </a:p>
                  </a:txBody>
                  <a:tcPr/>
                </a:tc>
              </a:tr>
              <a:tr h="437012">
                <a:tc>
                  <a:txBody>
                    <a:bodyPr/>
                    <a:lstStyle/>
                    <a:p>
                      <a:pPr algn="ctr"/>
                      <a:r>
                        <a:rPr lang="en-US" sz="1800" dirty="0" smtClean="0">
                          <a:solidFill>
                            <a:srgbClr val="002C56"/>
                          </a:solidFill>
                        </a:rPr>
                        <a:t>ECLSS</a:t>
                      </a:r>
                      <a:r>
                        <a:rPr lang="en-US" sz="1800" baseline="0" dirty="0" smtClean="0">
                          <a:solidFill>
                            <a:srgbClr val="002C56"/>
                          </a:solidFill>
                        </a:rPr>
                        <a:t> Consumables</a:t>
                      </a:r>
                      <a:endParaRPr lang="en-US" sz="1800" dirty="0">
                        <a:solidFill>
                          <a:srgbClr val="002C56"/>
                        </a:solidFill>
                      </a:endParaRPr>
                    </a:p>
                  </a:txBody>
                  <a:tcPr/>
                </a:tc>
                <a:tc>
                  <a:txBody>
                    <a:bodyPr/>
                    <a:lstStyle/>
                    <a:p>
                      <a:pPr algn="ctr"/>
                      <a:r>
                        <a:rPr lang="en-US" sz="1800" dirty="0" smtClean="0">
                          <a:solidFill>
                            <a:srgbClr val="002C56"/>
                          </a:solidFill>
                        </a:rPr>
                        <a:t>700 </a:t>
                      </a:r>
                      <a:endParaRPr lang="en-US" sz="1800" dirty="0">
                        <a:solidFill>
                          <a:srgbClr val="002C56"/>
                        </a:solidFill>
                      </a:endParaRPr>
                    </a:p>
                  </a:txBody>
                  <a:tcPr/>
                </a:tc>
                <a:tc>
                  <a:txBody>
                    <a:bodyPr/>
                    <a:lstStyle/>
                    <a:p>
                      <a:pPr algn="ctr"/>
                      <a:r>
                        <a:rPr lang="en-US" sz="1800" dirty="0" smtClean="0">
                          <a:solidFill>
                            <a:srgbClr val="002C56"/>
                          </a:solidFill>
                        </a:rPr>
                        <a:t>[-]</a:t>
                      </a:r>
                      <a:endParaRPr lang="en-US" sz="1800" dirty="0">
                        <a:solidFill>
                          <a:srgbClr val="002C56"/>
                        </a:solidFill>
                      </a:endParaRPr>
                    </a:p>
                  </a:txBody>
                  <a:tcPr/>
                </a:tc>
                <a:tc>
                  <a:txBody>
                    <a:bodyPr/>
                    <a:lstStyle/>
                    <a:p>
                      <a:pPr algn="ctr"/>
                      <a:r>
                        <a:rPr lang="en-US" sz="1800" dirty="0" smtClean="0">
                          <a:solidFill>
                            <a:srgbClr val="002C56"/>
                          </a:solidFill>
                        </a:rPr>
                        <a:t>2.1</a:t>
                      </a:r>
                      <a:endParaRPr lang="en-US" sz="1800" dirty="0">
                        <a:solidFill>
                          <a:srgbClr val="002C56"/>
                        </a:solidFill>
                      </a:endParaRPr>
                    </a:p>
                  </a:txBody>
                  <a:tcPr/>
                </a:tc>
              </a:tr>
              <a:tr h="437012">
                <a:tc>
                  <a:txBody>
                    <a:bodyPr/>
                    <a:lstStyle/>
                    <a:p>
                      <a:pPr algn="ctr"/>
                      <a:r>
                        <a:rPr lang="en-US" sz="1800" dirty="0" smtClean="0">
                          <a:solidFill>
                            <a:srgbClr val="002C56"/>
                          </a:solidFill>
                        </a:rPr>
                        <a:t>Thermal</a:t>
                      </a:r>
                      <a:r>
                        <a:rPr lang="en-US" sz="1800" baseline="0" dirty="0" smtClean="0">
                          <a:solidFill>
                            <a:srgbClr val="002C56"/>
                          </a:solidFill>
                        </a:rPr>
                        <a:t> System</a:t>
                      </a:r>
                      <a:endParaRPr lang="en-US" sz="1800" dirty="0">
                        <a:solidFill>
                          <a:srgbClr val="002C56"/>
                        </a:solidFill>
                      </a:endParaRPr>
                    </a:p>
                  </a:txBody>
                  <a:tcPr/>
                </a:tc>
                <a:tc>
                  <a:txBody>
                    <a:bodyPr/>
                    <a:lstStyle/>
                    <a:p>
                      <a:pPr algn="ctr"/>
                      <a:r>
                        <a:rPr lang="en-US" sz="1800" dirty="0" smtClean="0">
                          <a:solidFill>
                            <a:srgbClr val="002C56"/>
                          </a:solidFill>
                        </a:rPr>
                        <a:t>1326</a:t>
                      </a:r>
                      <a:endParaRPr lang="en-US" sz="1800" dirty="0">
                        <a:solidFill>
                          <a:srgbClr val="002C56"/>
                        </a:solidFill>
                      </a:endParaRPr>
                    </a:p>
                  </a:txBody>
                  <a:tcPr/>
                </a:tc>
                <a:tc>
                  <a:txBody>
                    <a:bodyPr/>
                    <a:lstStyle/>
                    <a:p>
                      <a:pPr algn="ctr"/>
                      <a:r>
                        <a:rPr lang="en-US" sz="1800" dirty="0" smtClean="0">
                          <a:solidFill>
                            <a:srgbClr val="002C56"/>
                          </a:solidFill>
                        </a:rPr>
                        <a:t> 184</a:t>
                      </a:r>
                      <a:endParaRPr lang="en-US" sz="1800" dirty="0">
                        <a:solidFill>
                          <a:srgbClr val="002C56"/>
                        </a:solidFill>
                      </a:endParaRPr>
                    </a:p>
                  </a:txBody>
                  <a:tcPr/>
                </a:tc>
                <a:tc>
                  <a:txBody>
                    <a:bodyPr/>
                    <a:lstStyle/>
                    <a:p>
                      <a:pPr algn="ctr"/>
                      <a:r>
                        <a:rPr lang="en-US" sz="1800" dirty="0" smtClean="0">
                          <a:solidFill>
                            <a:srgbClr val="002C56"/>
                          </a:solidFill>
                        </a:rPr>
                        <a:t>7.7</a:t>
                      </a:r>
                      <a:endParaRPr lang="en-US" sz="1800" dirty="0">
                        <a:solidFill>
                          <a:srgbClr val="002C56"/>
                        </a:solidFill>
                      </a:endParaRPr>
                    </a:p>
                  </a:txBody>
                  <a:tcPr/>
                </a:tc>
              </a:tr>
            </a:tbl>
          </a:graphicData>
        </a:graphic>
      </p:graphicFrame>
      <p:sp>
        <p:nvSpPr>
          <p:cNvPr id="6" name="TextBox 5"/>
          <p:cNvSpPr txBox="1"/>
          <p:nvPr/>
        </p:nvSpPr>
        <p:spPr>
          <a:xfrm>
            <a:off x="3491753" y="6599817"/>
            <a:ext cx="10134600" cy="1477323"/>
          </a:xfrm>
          <a:prstGeom prst="rect">
            <a:avLst/>
          </a:prstGeom>
          <a:noFill/>
        </p:spPr>
        <p:txBody>
          <a:bodyPr wrap="square" lIns="91436" tIns="45718" rIns="91436" bIns="45718" rtlCol="0">
            <a:spAutoFit/>
          </a:bodyPr>
          <a:lstStyle/>
          <a:p>
            <a:endParaRPr lang="en-US" b="0" dirty="0" smtClean="0"/>
          </a:p>
          <a:p>
            <a:endParaRPr lang="en-US" b="0" dirty="0"/>
          </a:p>
          <a:p>
            <a:r>
              <a:rPr lang="en-US" b="0" dirty="0" smtClean="0"/>
              <a:t>Larson</a:t>
            </a:r>
            <a:r>
              <a:rPr lang="en-US" b="0" dirty="0"/>
              <a:t>, Wiley J., and Linda K. </a:t>
            </a:r>
            <a:r>
              <a:rPr lang="en-US" b="0" dirty="0" err="1"/>
              <a:t>Pranke</a:t>
            </a:r>
            <a:r>
              <a:rPr lang="en-US" b="0" dirty="0"/>
              <a:t>. Human Spaceflight: Mission Analysis and Design. New York: McGraw-Hill, 2000. Print. </a:t>
            </a:r>
            <a:endParaRPr lang="en-US" dirty="0"/>
          </a:p>
          <a:p>
            <a:endParaRPr lang="en-US" dirty="0"/>
          </a:p>
        </p:txBody>
      </p:sp>
      <p:sp>
        <p:nvSpPr>
          <p:cNvPr id="14" name="Rectangle 13"/>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5" name="Rectangle 14"/>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6" name="Rectangle 15"/>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7" name="Rectangle 16"/>
          <p:cNvSpPr/>
          <p:nvPr/>
        </p:nvSpPr>
        <p:spPr bwMode="auto">
          <a:xfrm>
            <a:off x="304800" y="2571424"/>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Engineering</a:t>
            </a:r>
            <a:endParaRPr lang="en-US" dirty="0">
              <a:solidFill>
                <a:schemeClr val="accent6"/>
              </a:solidFill>
            </a:endParaRPr>
          </a:p>
        </p:txBody>
      </p:sp>
      <p:sp>
        <p:nvSpPr>
          <p:cNvPr id="18" name="Rectangle 17"/>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9" name="Rectangle 18"/>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0" name="Rectangle 19"/>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6329494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L</a:t>
            </a:r>
            <a:r>
              <a:rPr lang="en-US" sz="4000" dirty="0" err="1"/>
              <a:t>abitat</a:t>
            </a:r>
            <a:r>
              <a:rPr lang="en-US" sz="4000" dirty="0"/>
              <a:t> Module</a:t>
            </a:r>
            <a:endParaRPr lang="en-US" sz="4000" dirty="0"/>
          </a:p>
        </p:txBody>
      </p:sp>
      <p:sp>
        <p:nvSpPr>
          <p:cNvPr id="3" name="Content Placeholder 2"/>
          <p:cNvSpPr>
            <a:spLocks noGrp="1"/>
          </p:cNvSpPr>
          <p:nvPr>
            <p:ph idx="1"/>
          </p:nvPr>
        </p:nvSpPr>
        <p:spPr>
          <a:xfrm>
            <a:off x="2819400" y="1447802"/>
            <a:ext cx="11734800" cy="6038850"/>
          </a:xfrm>
        </p:spPr>
        <p:txBody>
          <a:bodyPr/>
          <a:lstStyle/>
          <a:p>
            <a:r>
              <a:rPr lang="en-US" sz="2800" dirty="0"/>
              <a:t>1</a:t>
            </a:r>
            <a:r>
              <a:rPr lang="en-US" sz="2800" baseline="30000" dirty="0"/>
              <a:t>st</a:t>
            </a:r>
            <a:r>
              <a:rPr lang="en-US" sz="2800" dirty="0"/>
              <a:t> habitat in deep space as a stepping stone</a:t>
            </a:r>
          </a:p>
        </p:txBody>
      </p:sp>
      <p:sp>
        <p:nvSpPr>
          <p:cNvPr id="4" name="Rectangle 3"/>
          <p:cNvSpPr>
            <a:spLocks noChangeArrowheads="1"/>
          </p:cNvSpPr>
          <p:nvPr/>
        </p:nvSpPr>
        <p:spPr bwMode="auto">
          <a:xfrm>
            <a:off x="0" y="43936"/>
            <a:ext cx="184658"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493520"/>
            <a:ext cx="10058400" cy="7268042"/>
          </a:xfrm>
          <a:prstGeom prst="rect">
            <a:avLst/>
          </a:prstGeom>
        </p:spPr>
      </p:pic>
      <p:sp>
        <p:nvSpPr>
          <p:cNvPr id="13" name="Rectangle 12"/>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4" name="Rectangle 13"/>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5" name="Rectangle 14"/>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6" name="Rectangle 15"/>
          <p:cNvSpPr/>
          <p:nvPr/>
        </p:nvSpPr>
        <p:spPr bwMode="auto">
          <a:xfrm>
            <a:off x="304800" y="2571424"/>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Engineering</a:t>
            </a:r>
            <a:endParaRPr lang="en-US" dirty="0">
              <a:solidFill>
                <a:schemeClr val="accent6"/>
              </a:solidFill>
            </a:endParaRPr>
          </a:p>
        </p:txBody>
      </p:sp>
      <p:sp>
        <p:nvSpPr>
          <p:cNvPr id="17" name="Rectangle 16"/>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8" name="Rectangle 17"/>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9" name="Rectangle 18"/>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1499959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Labitat</a:t>
            </a:r>
            <a:r>
              <a:rPr lang="en-US" dirty="0" smtClean="0"/>
              <a:t> Functional Areas</a:t>
            </a:r>
            <a:endParaRPr lang="en-US" dirty="0"/>
          </a:p>
        </p:txBody>
      </p:sp>
      <p:sp>
        <p:nvSpPr>
          <p:cNvPr id="7" name="Content Placeholder 6"/>
          <p:cNvSpPr>
            <a:spLocks noGrp="1"/>
          </p:cNvSpPr>
          <p:nvPr>
            <p:ph idx="1"/>
          </p:nvPr>
        </p:nvSpPr>
        <p:spPr>
          <a:xfrm>
            <a:off x="2667000" y="6172200"/>
            <a:ext cx="12039600" cy="1238251"/>
          </a:xfrm>
        </p:spPr>
        <p:txBody>
          <a:bodyPr/>
          <a:lstStyle/>
          <a:p>
            <a:r>
              <a:rPr lang="en-US" sz="2800" dirty="0"/>
              <a:t>Core serves as backbone for structure and human functionality </a:t>
            </a:r>
            <a:endParaRPr lang="en-US" sz="2800" dirty="0"/>
          </a:p>
          <a:p>
            <a:r>
              <a:rPr lang="en-US" sz="2400" dirty="0"/>
              <a:t>Water: orange, Food: teal, Waste: brown, EVA: </a:t>
            </a:r>
            <a:r>
              <a:rPr lang="en-US" sz="2400" dirty="0"/>
              <a:t>light </a:t>
            </a:r>
            <a:r>
              <a:rPr lang="en-US" sz="2400" dirty="0"/>
              <a:t>gray, Science: red, Workstation: green, Personal effects: magenta, Entertainment: pink, Toilet: black, Pantry: lavender, Exercise: blue, Flexible/open: </a:t>
            </a:r>
            <a:r>
              <a:rPr lang="en-US" sz="2400" dirty="0"/>
              <a:t>yellow </a:t>
            </a:r>
          </a:p>
        </p:txBody>
      </p:sp>
      <p:pic>
        <p:nvPicPr>
          <p:cNvPr id="5" name="image04.jpg" descr="screenshot.jpg"/>
          <p:cNvPicPr>
            <a:picLocks noChangeAspect="1" noChangeArrowheads="1"/>
          </p:cNvPicPr>
          <p:nvPr/>
        </p:nvPicPr>
        <p:blipFill>
          <a:blip r:embed="rId3">
            <a:extLst>
              <a:ext uri="{28A0092B-C50C-407E-A947-70E740481C1C}">
                <a14:useLocalDpi xmlns:a14="http://schemas.microsoft.com/office/drawing/2010/main" val="0"/>
              </a:ext>
            </a:extLst>
          </a:blip>
          <a:srcRect l="9557" t="3043"/>
          <a:stretch>
            <a:fillRect/>
          </a:stretch>
        </p:blipFill>
        <p:spPr bwMode="auto">
          <a:xfrm>
            <a:off x="3429001" y="1752600"/>
            <a:ext cx="5105401" cy="42886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03.jpg" descr="screenshott.jpg"/>
          <p:cNvPicPr>
            <a:picLocks noChangeAspect="1" noChangeArrowheads="1"/>
          </p:cNvPicPr>
          <p:nvPr/>
        </p:nvPicPr>
        <p:blipFill>
          <a:blip r:embed="rId4">
            <a:extLst>
              <a:ext uri="{28A0092B-C50C-407E-A947-70E740481C1C}">
                <a14:useLocalDpi xmlns:a14="http://schemas.microsoft.com/office/drawing/2010/main" val="0"/>
              </a:ext>
            </a:extLst>
          </a:blip>
          <a:srcRect l="8549" t="2831"/>
          <a:stretch>
            <a:fillRect/>
          </a:stretch>
        </p:blipFill>
        <p:spPr bwMode="auto">
          <a:xfrm>
            <a:off x="8839201" y="1755078"/>
            <a:ext cx="5104753" cy="4286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1" name="Rectangle 10"/>
          <p:cNvSpPr/>
          <p:nvPr/>
        </p:nvSpPr>
        <p:spPr bwMode="auto">
          <a:xfrm>
            <a:off x="304800" y="2571424"/>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Engineering</a:t>
            </a:r>
            <a:endParaRPr lang="en-US" dirty="0">
              <a:solidFill>
                <a:schemeClr val="accent6"/>
              </a:solidFill>
            </a:endParaRPr>
          </a:p>
        </p:txBody>
      </p:sp>
      <p:sp>
        <p:nvSpPr>
          <p:cNvPr id="12" name="Rectangle 1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8373885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Crew Selection</a:t>
            </a:r>
            <a:endParaRPr lang="en-US" dirty="0"/>
          </a:p>
        </p:txBody>
      </p:sp>
      <p:sp>
        <p:nvSpPr>
          <p:cNvPr id="3" name="Content Placeholder 2"/>
          <p:cNvSpPr>
            <a:spLocks noGrp="1"/>
          </p:cNvSpPr>
          <p:nvPr>
            <p:ph idx="1"/>
          </p:nvPr>
        </p:nvSpPr>
        <p:spPr>
          <a:xfrm>
            <a:off x="2895600" y="1447802"/>
            <a:ext cx="11567160" cy="3809999"/>
          </a:xfrm>
        </p:spPr>
        <p:txBody>
          <a:bodyPr/>
          <a:lstStyle/>
          <a:p>
            <a:r>
              <a:rPr lang="en-US" sz="3200" dirty="0"/>
              <a:t>Crew of three astronauts</a:t>
            </a:r>
          </a:p>
          <a:p>
            <a:pPr lvl="1"/>
            <a:r>
              <a:rPr lang="en-US" sz="3200" dirty="0"/>
              <a:t>EVAs require two astronauts</a:t>
            </a:r>
          </a:p>
          <a:p>
            <a:pPr lvl="1"/>
            <a:r>
              <a:rPr lang="en-US" sz="3200" dirty="0"/>
              <a:t>Geologist, pilot/robotic mission specialist, engineer</a:t>
            </a:r>
          </a:p>
          <a:p>
            <a:pPr lvl="1"/>
            <a:r>
              <a:rPr lang="en-US" sz="3200" dirty="0"/>
              <a:t>Allows larger sample mass return in </a:t>
            </a:r>
            <a:r>
              <a:rPr lang="en-US" sz="3200" dirty="0"/>
              <a:t>Orion</a:t>
            </a:r>
            <a:endParaRPr lang="en-US" sz="3200" dirty="0"/>
          </a:p>
          <a:p>
            <a:r>
              <a:rPr lang="en-US" sz="3200" dirty="0"/>
              <a:t>Representative of international partners</a:t>
            </a:r>
          </a:p>
          <a:p>
            <a:pPr lvl="1"/>
            <a:r>
              <a:rPr lang="en-US" sz="3200" dirty="0"/>
              <a:t>Proportional to member state contributions</a:t>
            </a:r>
          </a:p>
          <a:p>
            <a:endParaRPr lang="en-US" sz="3200" dirty="0"/>
          </a:p>
        </p:txBody>
      </p:sp>
      <p:pic>
        <p:nvPicPr>
          <p:cNvPr id="6146" name="Picture 2" descr="C:\Users\Ryan\Desktop\astrona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927" y="4966366"/>
            <a:ext cx="4906673" cy="3187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7784068"/>
            <a:ext cx="2743200" cy="369328"/>
          </a:xfrm>
          <a:prstGeom prst="rect">
            <a:avLst/>
          </a:prstGeom>
          <a:noFill/>
        </p:spPr>
        <p:txBody>
          <a:bodyPr wrap="square" lIns="91436" tIns="45718" rIns="91436" bIns="45718" rtlCol="0">
            <a:spAutoFit/>
          </a:bodyPr>
          <a:lstStyle/>
          <a:p>
            <a:r>
              <a:rPr lang="en-US" dirty="0" smtClean="0"/>
              <a:t>Photo credit: NASA</a:t>
            </a:r>
            <a:endParaRPr lang="en-US" dirty="0"/>
          </a:p>
        </p:txBody>
      </p:sp>
      <p:sp>
        <p:nvSpPr>
          <p:cNvPr id="6" name="Rectangle 5"/>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7" name="Rectangle 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8" name="Rectangle 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9" name="Rectangle 8"/>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0" name="Rectangle 9"/>
          <p:cNvSpPr/>
          <p:nvPr/>
        </p:nvSpPr>
        <p:spPr bwMode="auto">
          <a:xfrm>
            <a:off x="304800" y="3314047"/>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Human Factors</a:t>
            </a:r>
          </a:p>
        </p:txBody>
      </p:sp>
      <p:sp>
        <p:nvSpPr>
          <p:cNvPr id="11" name="Rectangle 10"/>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2" name="Rectangle 11"/>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6357695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bwMode="auto">
          <a:xfrm rot="20707541">
            <a:off x="6125953" y="3611667"/>
            <a:ext cx="5228630" cy="1863806"/>
          </a:xfrm>
          <a:prstGeom prst="rightArrow">
            <a:avLst/>
          </a:prstGeom>
          <a:gradFill flip="none" rotWithShape="1">
            <a:gsLst>
              <a:gs pos="0">
                <a:schemeClr val="accent2">
                  <a:alpha val="58000"/>
                </a:schemeClr>
              </a:gs>
              <a:gs pos="37000">
                <a:schemeClr val="accent1">
                  <a:alpha val="58000"/>
                </a:schemeClr>
              </a:gs>
            </a:gsLst>
            <a:lin ang="0" scaled="1"/>
            <a:tileRect/>
          </a:gradFill>
          <a:ln w="38100" cap="flat" cmpd="sng" algn="ctr">
            <a:no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sp>
        <p:nvSpPr>
          <p:cNvPr id="2" name="Title 1"/>
          <p:cNvSpPr>
            <a:spLocks noGrp="1"/>
          </p:cNvSpPr>
          <p:nvPr>
            <p:ph type="title"/>
          </p:nvPr>
        </p:nvSpPr>
        <p:spPr/>
        <p:txBody>
          <a:bodyPr/>
          <a:lstStyle/>
          <a:p>
            <a:r>
              <a:rPr lang="en-US" dirty="0" smtClean="0"/>
              <a:t>NASA’s Flexible Path</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4</a:t>
            </a:fld>
            <a:endParaRPr lang="en-US"/>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42731" y="4343401"/>
            <a:ext cx="3153269" cy="315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nssdc.gsfc.nasa.gov/image/planetary/mars/marsglobe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7426" y1="97647" x2="67941" y2="95221"/>
                        <a14:foregroundMark x1="54632" y1="98603" x2="59044" y2="98603"/>
                      </a14:backgroundRemoval>
                    </a14:imgEffect>
                  </a14:imgLayer>
                </a14:imgProps>
              </a:ext>
              <a:ext uri="{28A0092B-C50C-407E-A947-70E740481C1C}">
                <a14:useLocalDpi xmlns:a14="http://schemas.microsoft.com/office/drawing/2010/main" val="0"/>
              </a:ext>
            </a:extLst>
          </a:blip>
          <a:srcRect/>
          <a:stretch>
            <a:fillRect/>
          </a:stretch>
        </p:blipFill>
        <p:spPr bwMode="auto">
          <a:xfrm>
            <a:off x="11506200" y="2705786"/>
            <a:ext cx="2704414" cy="2704414"/>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bwMode="auto">
          <a:xfrm>
            <a:off x="2819398" y="1553342"/>
            <a:ext cx="9829802" cy="103745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3" tIns="45716" rIns="91433" bIns="45716" numCol="1" rtlCol="0" anchor="ctr" anchorCtr="0" compatLnSpc="1">
            <a:prstTxWarp prst="textNoShape">
              <a:avLst/>
            </a:prstTxWarp>
          </a:bodyPr>
          <a:lstStyle/>
          <a:p>
            <a:pPr algn="ctr"/>
            <a:r>
              <a:rPr lang="en-US" sz="2400" dirty="0">
                <a:solidFill>
                  <a:schemeClr val="accent2"/>
                </a:solidFill>
              </a:rPr>
              <a:t>“Steadily advancing… human exploration of space beyond Earth orbit… successively distant or challenging destinations…”</a:t>
            </a:r>
          </a:p>
        </p:txBody>
      </p:sp>
      <p:sp>
        <p:nvSpPr>
          <p:cNvPr id="33" name="Rounded Rectangle 32"/>
          <p:cNvSpPr/>
          <p:nvPr/>
        </p:nvSpPr>
        <p:spPr bwMode="auto">
          <a:xfrm>
            <a:off x="7753352" y="6705600"/>
            <a:ext cx="6572250" cy="990600"/>
          </a:xfrm>
          <a:prstGeom prst="roundRect">
            <a:avLst/>
          </a:prstGeom>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3" tIns="45716" rIns="91433" bIns="45716" numCol="1" rtlCol="0" anchor="ctr" anchorCtr="0" compatLnSpc="1">
            <a:prstTxWarp prst="textNoShape">
              <a:avLst/>
            </a:prstTxWarp>
          </a:bodyPr>
          <a:lstStyle/>
          <a:p>
            <a:pPr marL="182866" algn="ctr">
              <a:buSzPct val="100000"/>
            </a:pPr>
            <a:r>
              <a:rPr lang="en-US" sz="2000" dirty="0">
                <a:solidFill>
                  <a:schemeClr val="accent2"/>
                </a:solidFill>
              </a:rPr>
              <a:t>OASIS mission is one step towards the long-term goal of a human mission to Mars</a:t>
            </a:r>
            <a:endParaRPr lang="en" sz="2000" dirty="0">
              <a:solidFill>
                <a:schemeClr val="accent2"/>
              </a:solidFill>
            </a:endParaRPr>
          </a:p>
        </p:txBody>
      </p:sp>
      <p:sp>
        <p:nvSpPr>
          <p:cNvPr id="85" name="Oval 84"/>
          <p:cNvSpPr/>
          <p:nvPr/>
        </p:nvSpPr>
        <p:spPr bwMode="auto">
          <a:xfrm>
            <a:off x="6934200" y="6629400"/>
            <a:ext cx="1143000" cy="1143000"/>
          </a:xfrm>
          <a:prstGeom prst="ellipse">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pic>
        <p:nvPicPr>
          <p:cNvPr id="11" name="Picture 10"/>
          <p:cNvPicPr>
            <a:picLocks noChangeAspect="1"/>
          </p:cNvPicPr>
          <p:nvPr/>
        </p:nvPicPr>
        <p:blipFill rotWithShape="1">
          <a:blip r:embed="rId7">
            <a:alphaModFix amt="95000"/>
            <a:extLst>
              <a:ext uri="{28A0092B-C50C-407E-A947-70E740481C1C}">
                <a14:useLocalDpi xmlns:a14="http://schemas.microsoft.com/office/drawing/2010/main" val="0"/>
              </a:ext>
            </a:extLst>
          </a:blip>
          <a:srcRect l="18650" r="24950"/>
          <a:stretch/>
        </p:blipFill>
        <p:spPr>
          <a:xfrm rot="16452701">
            <a:off x="6775300" y="3022854"/>
            <a:ext cx="2893259" cy="2674994"/>
          </a:xfrm>
          <a:prstGeom prst="rect">
            <a:avLst/>
          </a:prstGeom>
        </p:spPr>
      </p:pic>
      <p:sp>
        <p:nvSpPr>
          <p:cNvPr id="20" name="Rectangle 19"/>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21" name="Rectangle 20"/>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23" name="Rectangle 22"/>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4" name="Rectangle 23"/>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5" name="Rectangle 24"/>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6" name="Rectangle 25"/>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7" name="Rectangle 26"/>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981689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Crew Health Beyond Low Earth Orbit</a:t>
            </a:r>
            <a:endParaRPr lang="en-US" dirty="0"/>
          </a:p>
        </p:txBody>
      </p:sp>
      <p:sp>
        <p:nvSpPr>
          <p:cNvPr id="3" name="Content Placeholder 2"/>
          <p:cNvSpPr>
            <a:spLocks noGrp="1"/>
          </p:cNvSpPr>
          <p:nvPr>
            <p:ph idx="1"/>
          </p:nvPr>
        </p:nvSpPr>
        <p:spPr>
          <a:xfrm>
            <a:off x="2743200" y="1447802"/>
            <a:ext cx="11506200" cy="6038850"/>
          </a:xfrm>
        </p:spPr>
        <p:txBody>
          <a:bodyPr/>
          <a:lstStyle/>
          <a:p>
            <a:r>
              <a:rPr lang="en-US" sz="2600" dirty="0"/>
              <a:t>Monitoring</a:t>
            </a:r>
          </a:p>
          <a:p>
            <a:pPr lvl="1"/>
            <a:r>
              <a:rPr lang="en-US" sz="2600" dirty="0"/>
              <a:t>Twice daily record pulse-oximeter and blood pressure reading</a:t>
            </a:r>
          </a:p>
          <a:p>
            <a:pPr lvl="1"/>
            <a:r>
              <a:rPr lang="en-US" sz="2600" dirty="0"/>
              <a:t>Weekly blood and urine samples</a:t>
            </a:r>
          </a:p>
          <a:p>
            <a:pPr lvl="1"/>
            <a:r>
              <a:rPr lang="en-US" sz="2600" dirty="0"/>
              <a:t>Measurements will be compared to recorded data from LEO missions</a:t>
            </a:r>
          </a:p>
          <a:p>
            <a:r>
              <a:rPr lang="en-US" sz="2600" dirty="0"/>
              <a:t>Maintenance</a:t>
            </a:r>
          </a:p>
          <a:p>
            <a:pPr lvl="1"/>
            <a:r>
              <a:rPr lang="en-US" sz="2600" dirty="0"/>
              <a:t>Exercise equipment: 2 hours cardio and resistive training per day</a:t>
            </a:r>
          </a:p>
          <a:p>
            <a:pPr lvl="1"/>
            <a:r>
              <a:rPr lang="en-US" sz="2600" dirty="0"/>
              <a:t>Daily private conversations with ground physicians to monitor mental and physiological health</a:t>
            </a:r>
          </a:p>
          <a:p>
            <a:pPr marL="653058" lvl="1" indent="0">
              <a:buNone/>
            </a:pPr>
            <a:endParaRPr lang="en-US" sz="26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261611"/>
            <a:ext cx="3124200" cy="29679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257800"/>
            <a:ext cx="2827186" cy="2971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802" y="5257800"/>
            <a:ext cx="1973807" cy="2971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0609" y="5257800"/>
            <a:ext cx="3969793" cy="2971800"/>
          </a:xfrm>
          <a:prstGeom prst="rect">
            <a:avLst/>
          </a:prstGeom>
        </p:spPr>
      </p:pic>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1" name="Rectangle 1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2" name="Rectangle 11"/>
          <p:cNvSpPr/>
          <p:nvPr/>
        </p:nvSpPr>
        <p:spPr bwMode="auto">
          <a:xfrm>
            <a:off x="304800" y="3314047"/>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Human Factors</a:t>
            </a: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3601144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Space Suit Design/EVA Ergonomics</a:t>
            </a:r>
            <a:endParaRPr lang="en-US" sz="4000" dirty="0"/>
          </a:p>
        </p:txBody>
      </p:sp>
      <p:sp>
        <p:nvSpPr>
          <p:cNvPr id="8" name="Content Placeholder 7"/>
          <p:cNvSpPr>
            <a:spLocks noGrp="1"/>
          </p:cNvSpPr>
          <p:nvPr>
            <p:ph idx="1"/>
          </p:nvPr>
        </p:nvSpPr>
        <p:spPr>
          <a:xfrm>
            <a:off x="2895600" y="1524000"/>
            <a:ext cx="11567160" cy="6248400"/>
          </a:xfrm>
        </p:spPr>
        <p:txBody>
          <a:bodyPr/>
          <a:lstStyle/>
          <a:p>
            <a:r>
              <a:rPr lang="en-US" sz="3200" dirty="0"/>
              <a:t>Operations use heritage ISS-derived EVA suits</a:t>
            </a:r>
          </a:p>
          <a:p>
            <a:r>
              <a:rPr lang="en-US" sz="3200" dirty="0"/>
              <a:t>Robotic arm can be used as platform and for movement</a:t>
            </a:r>
          </a:p>
          <a:p>
            <a:r>
              <a:rPr lang="en-US" sz="3200" dirty="0"/>
              <a:t>Use of Simplified Aid for EVA Rescue (SAFER) system</a:t>
            </a:r>
            <a:endParaRPr lang="en-US" sz="3200" dirty="0"/>
          </a:p>
        </p:txBody>
      </p:sp>
      <p:pic>
        <p:nvPicPr>
          <p:cNvPr id="1026" name="Picture 2" descr="C:\Users\Ryan\Desktop\SA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416506"/>
            <a:ext cx="2438400" cy="38130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yan\Desktop\Canada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16506"/>
            <a:ext cx="5054848" cy="38130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95601" y="3462694"/>
            <a:ext cx="14401801" cy="923326"/>
          </a:xfrm>
          <a:prstGeom prst="rect">
            <a:avLst/>
          </a:prstGeom>
          <a:noFill/>
        </p:spPr>
        <p:txBody>
          <a:bodyPr wrap="square" lIns="91436" tIns="45718" rIns="91436" bIns="45718" rtlCol="0">
            <a:spAutoFit/>
          </a:bodyPr>
          <a:lstStyle/>
          <a:p>
            <a:r>
              <a:rPr lang="en-US" dirty="0" smtClean="0"/>
              <a:t>(Left) Contingency SAFER jet-pack for use in the event of tether failure</a:t>
            </a:r>
          </a:p>
          <a:p>
            <a:r>
              <a:rPr lang="en-US" dirty="0" smtClean="0"/>
              <a:t>(Middle) Canadarm2 provides a platform for an astronaut on EVA to assist in mobility (Right) Drill with </a:t>
            </a:r>
          </a:p>
          <a:p>
            <a:r>
              <a:rPr lang="en-US" dirty="0" err="1" smtClean="0"/>
              <a:t>microspines</a:t>
            </a:r>
            <a:r>
              <a:rPr lang="en-US" dirty="0" smtClean="0"/>
              <a:t> for surface coupling. Photo credit: NASA and JPL</a:t>
            </a:r>
            <a:endParaRPr lang="en-US" dirty="0"/>
          </a:p>
        </p:txBody>
      </p:sp>
      <p:pic>
        <p:nvPicPr>
          <p:cNvPr id="7" name="Picture 6"/>
          <p:cNvPicPr>
            <a:picLocks noChangeAspect="1"/>
          </p:cNvPicPr>
          <p:nvPr/>
        </p:nvPicPr>
        <p:blipFill>
          <a:blip r:embed="rId5"/>
          <a:stretch>
            <a:fillRect/>
          </a:stretch>
        </p:blipFill>
        <p:spPr>
          <a:xfrm>
            <a:off x="10236450" y="4416506"/>
            <a:ext cx="4393952" cy="3813095"/>
          </a:xfrm>
          <a:prstGeom prst="rect">
            <a:avLst/>
          </a:prstGeom>
        </p:spPr>
      </p:pic>
      <p:sp>
        <p:nvSpPr>
          <p:cNvPr id="9" name="Rectangle 8"/>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1" name="Rectangle 10"/>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2" name="Rectangle 11"/>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3" name="Rectangle 12"/>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4" name="Rectangle 13"/>
          <p:cNvSpPr/>
          <p:nvPr/>
        </p:nvSpPr>
        <p:spPr bwMode="auto">
          <a:xfrm>
            <a:off x="304800" y="3314047"/>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Human Factors</a:t>
            </a:r>
          </a:p>
        </p:txBody>
      </p:sp>
      <p:sp>
        <p:nvSpPr>
          <p:cNvPr id="15" name="Rectangle 14"/>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6" name="Rectangle 15"/>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7477312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Contamination Protection</a:t>
            </a:r>
            <a:endParaRPr lang="en-US" dirty="0"/>
          </a:p>
        </p:txBody>
      </p:sp>
      <p:sp>
        <p:nvSpPr>
          <p:cNvPr id="3" name="Content Placeholder 2"/>
          <p:cNvSpPr>
            <a:spLocks noGrp="1"/>
          </p:cNvSpPr>
          <p:nvPr>
            <p:ph idx="1"/>
          </p:nvPr>
        </p:nvSpPr>
        <p:spPr>
          <a:xfrm>
            <a:off x="2895600" y="1371603"/>
            <a:ext cx="11430000" cy="3581398"/>
          </a:xfrm>
        </p:spPr>
        <p:txBody>
          <a:bodyPr>
            <a:normAutofit lnSpcReduction="10000"/>
          </a:bodyPr>
          <a:lstStyle/>
          <a:p>
            <a:r>
              <a:rPr lang="en-US" sz="3200" dirty="0"/>
              <a:t>Do not want to cross-contaminate asteroid and Earth</a:t>
            </a:r>
          </a:p>
          <a:p>
            <a:r>
              <a:rPr lang="en-US" sz="3200" dirty="0"/>
              <a:t>Do not want to expose crew to harmful materials</a:t>
            </a:r>
          </a:p>
          <a:p>
            <a:r>
              <a:rPr lang="en-US" sz="3200" dirty="0"/>
              <a:t> Use of three key technologies to do this</a:t>
            </a:r>
          </a:p>
          <a:p>
            <a:pPr lvl="1"/>
            <a:r>
              <a:rPr lang="en-US" sz="2800" dirty="0"/>
              <a:t>Aseptic spacecraft assembly</a:t>
            </a:r>
          </a:p>
          <a:p>
            <a:pPr lvl="1"/>
            <a:r>
              <a:rPr lang="en-US" sz="2800" dirty="0"/>
              <a:t>Aseptic Robotic Arms and </a:t>
            </a:r>
            <a:r>
              <a:rPr lang="en-US" sz="2800" dirty="0" smtClean="0"/>
              <a:t>Equipment</a:t>
            </a:r>
            <a:endParaRPr lang="en-US" sz="2800" dirty="0"/>
          </a:p>
          <a:p>
            <a:pPr lvl="1"/>
            <a:r>
              <a:rPr lang="en-US" sz="2800" dirty="0"/>
              <a:t>Sample Return Containment</a:t>
            </a:r>
          </a:p>
          <a:p>
            <a:r>
              <a:rPr lang="en-US" sz="2800" dirty="0"/>
              <a:t>Strict Planetary Protection Protocol to ensure safety</a:t>
            </a:r>
          </a:p>
          <a:p>
            <a:pPr lvl="1"/>
            <a:endParaRPr lang="en-US" sz="3200" dirty="0"/>
          </a:p>
        </p:txBody>
      </p:sp>
      <p:pic>
        <p:nvPicPr>
          <p:cNvPr id="7170" name="Picture 2" descr="http://solarviews.com/raw/earth/bluemarblew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5181601"/>
            <a:ext cx="281940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181600"/>
            <a:ext cx="4953000" cy="27808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280904"/>
            <a:ext cx="3048000" cy="2681524"/>
          </a:xfrm>
          <a:prstGeom prst="rect">
            <a:avLst/>
          </a:prstGeom>
        </p:spPr>
      </p:pic>
      <p:sp>
        <p:nvSpPr>
          <p:cNvPr id="8" name="Rectangle 7"/>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9" name="Rectangle 8"/>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0" name="Rectangle 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1" name="Rectangle 1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2" name="Rectangle 11"/>
          <p:cNvSpPr/>
          <p:nvPr/>
        </p:nvSpPr>
        <p:spPr bwMode="auto">
          <a:xfrm>
            <a:off x="304800" y="3314047"/>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Human Factors</a:t>
            </a:r>
          </a:p>
        </p:txBody>
      </p:sp>
      <p:sp>
        <p:nvSpPr>
          <p:cNvPr id="13" name="Rectangle 12"/>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14" name="Rectangle 1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5604362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43</a:t>
            </a:fld>
            <a:endParaRPr lang="en-US" dirty="0">
              <a:solidFill>
                <a:srgbClr val="FFFFFF">
                  <a:tint val="75000"/>
                </a:srgbClr>
              </a:solidFill>
            </a:endParaRPr>
          </a:p>
        </p:txBody>
      </p:sp>
      <p:sp>
        <p:nvSpPr>
          <p:cNvPr id="13" name="Content Placeholder 2"/>
          <p:cNvSpPr>
            <a:spLocks noGrp="1"/>
          </p:cNvSpPr>
          <p:nvPr>
            <p:ph idx="1"/>
          </p:nvPr>
        </p:nvSpPr>
        <p:spPr>
          <a:xfrm>
            <a:off x="2895600" y="1447800"/>
            <a:ext cx="8534400" cy="6019800"/>
          </a:xfrm>
        </p:spPr>
        <p:txBody>
          <a:bodyPr>
            <a:normAutofit fontScale="92500"/>
          </a:bodyPr>
          <a:lstStyle/>
          <a:p>
            <a:r>
              <a:rPr lang="en-US" sz="2600" dirty="0"/>
              <a:t>Broad international cooperation on mission objectives, vehicles, science </a:t>
            </a:r>
            <a:r>
              <a:rPr lang="en-US" sz="2600" dirty="0"/>
              <a:t>instruments</a:t>
            </a:r>
          </a:p>
          <a:p>
            <a:pPr lvl="1"/>
            <a:r>
              <a:rPr lang="en-US" sz="2600" dirty="0"/>
              <a:t>Orion Service Module (ESA)</a:t>
            </a:r>
          </a:p>
          <a:p>
            <a:pPr lvl="1"/>
            <a:r>
              <a:rPr lang="en-US" sz="2600" dirty="0"/>
              <a:t>Robotic Arm (MDA, Canada)</a:t>
            </a:r>
          </a:p>
          <a:p>
            <a:pPr lvl="1"/>
            <a:r>
              <a:rPr lang="en-US" sz="2600" dirty="0"/>
              <a:t>Neutron Spectrometer &amp; Gamma Ray Spectrometer (Schlumberger, Worldwide)</a:t>
            </a:r>
          </a:p>
          <a:p>
            <a:pPr lvl="1"/>
            <a:r>
              <a:rPr lang="en-US" sz="2600" dirty="0"/>
              <a:t>XRF (FUB, Germany)</a:t>
            </a:r>
          </a:p>
          <a:p>
            <a:pPr lvl="1"/>
            <a:r>
              <a:rPr lang="en-US" sz="2600" dirty="0" err="1"/>
              <a:t>Pervaporation</a:t>
            </a:r>
            <a:r>
              <a:rPr lang="en-US" sz="2600" dirty="0"/>
              <a:t> Test Cell (</a:t>
            </a:r>
            <a:r>
              <a:rPr lang="en-US" sz="2600" dirty="0" err="1"/>
              <a:t>Pervatech</a:t>
            </a:r>
            <a:r>
              <a:rPr lang="en-US" sz="2600" dirty="0"/>
              <a:t> BV, Netherlands)</a:t>
            </a:r>
          </a:p>
          <a:p>
            <a:pPr lvl="1"/>
            <a:r>
              <a:rPr lang="en-US" sz="2600" dirty="0"/>
              <a:t>Seismic Array (Sensor Geophysical, Canada</a:t>
            </a:r>
            <a:r>
              <a:rPr lang="en-US" sz="2600" dirty="0"/>
              <a:t>)</a:t>
            </a:r>
            <a:endParaRPr lang="en-US" sz="2600" dirty="0"/>
          </a:p>
          <a:p>
            <a:r>
              <a:rPr lang="en-US" sz="2600" dirty="0"/>
              <a:t>Public-Private Initiatives </a:t>
            </a:r>
            <a:r>
              <a:rPr lang="en-US" sz="2600" dirty="0"/>
              <a:t>and educational programs to engage public</a:t>
            </a:r>
          </a:p>
          <a:p>
            <a:r>
              <a:rPr lang="en-US" sz="2600" dirty="0"/>
              <a:t>Asteroid </a:t>
            </a:r>
            <a:r>
              <a:rPr lang="en-US" sz="2600" dirty="0"/>
              <a:t>mining for science/exploration legal with broad legal consensus, as specified in UN Outer Space </a:t>
            </a:r>
            <a:r>
              <a:rPr lang="en-US" sz="2600" dirty="0"/>
              <a:t>Treaty</a:t>
            </a:r>
          </a:p>
          <a:p>
            <a:r>
              <a:rPr lang="en-US" sz="2600" dirty="0"/>
              <a:t>@CSC2015_Voyager is tweeting!</a:t>
            </a:r>
          </a:p>
          <a:p>
            <a:endParaRPr lang="en-US" sz="3200" dirty="0"/>
          </a:p>
          <a:p>
            <a:endParaRPr lang="en-US" sz="3200" dirty="0"/>
          </a:p>
          <a:p>
            <a:endParaRPr lang="en-US" sz="3200" dirty="0"/>
          </a:p>
        </p:txBody>
      </p:sp>
      <p:sp>
        <p:nvSpPr>
          <p:cNvPr id="15" name="Slide Number Placeholder 3"/>
          <p:cNvSpPr txBox="1">
            <a:spLocks/>
          </p:cNvSpPr>
          <p:nvPr/>
        </p:nvSpPr>
        <p:spPr>
          <a:xfrm>
            <a:off x="8305801" y="7620001"/>
            <a:ext cx="609601" cy="438150"/>
          </a:xfrm>
          <a:prstGeom prst="rect">
            <a:avLst/>
          </a:prstGeom>
        </p:spPr>
        <p:txBody>
          <a:bodyPr vert="horz" lIns="91436" tIns="45718" rIns="91436" bIns="45718" rtlCol="0" anchor="ctr"/>
          <a:lstStyle>
            <a:defPPr>
              <a:defRPr lang="en-US"/>
            </a:defPPr>
            <a:lvl1pPr algn="ctr" rtl="0" fontAlgn="base">
              <a:spcBef>
                <a:spcPct val="0"/>
              </a:spcBef>
              <a:spcAft>
                <a:spcPct val="0"/>
              </a:spcAft>
              <a:defRPr sz="2000" b="1" kern="1200">
                <a:solidFill>
                  <a:schemeClr val="tx1">
                    <a:tint val="75000"/>
                  </a:schemeClr>
                </a:solidFill>
                <a:latin typeface="Arial" charset="0"/>
                <a:ea typeface="ＭＳ Ｐゴシック" pitchFamily="34" charset="-128"/>
                <a:cs typeface="+mn-cs"/>
              </a:defRPr>
            </a:lvl1pPr>
            <a:lvl2pPr marL="65311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130622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959331"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2612441"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3265551" algn="l" defTabSz="1306220" rtl="0" eaLnBrk="1" latinLnBrk="0" hangingPunct="1">
              <a:defRPr b="1" kern="1200">
                <a:solidFill>
                  <a:schemeClr val="tx1"/>
                </a:solidFill>
                <a:latin typeface="Arial" charset="0"/>
                <a:ea typeface="ＭＳ Ｐゴシック" pitchFamily="34" charset="-128"/>
                <a:cs typeface="+mn-cs"/>
              </a:defRPr>
            </a:lvl6pPr>
            <a:lvl7pPr marL="3918661" algn="l" defTabSz="1306220" rtl="0" eaLnBrk="1" latinLnBrk="0" hangingPunct="1">
              <a:defRPr b="1" kern="1200">
                <a:solidFill>
                  <a:schemeClr val="tx1"/>
                </a:solidFill>
                <a:latin typeface="Arial" charset="0"/>
                <a:ea typeface="ＭＳ Ｐゴシック" pitchFamily="34" charset="-128"/>
                <a:cs typeface="+mn-cs"/>
              </a:defRPr>
            </a:lvl7pPr>
            <a:lvl8pPr marL="4571771" algn="l" defTabSz="1306220" rtl="0" eaLnBrk="1" latinLnBrk="0" hangingPunct="1">
              <a:defRPr b="1" kern="1200">
                <a:solidFill>
                  <a:schemeClr val="tx1"/>
                </a:solidFill>
                <a:latin typeface="Arial" charset="0"/>
                <a:ea typeface="ＭＳ Ｐゴシック" pitchFamily="34" charset="-128"/>
                <a:cs typeface="+mn-cs"/>
              </a:defRPr>
            </a:lvl8pPr>
            <a:lvl9pPr marL="5224882" algn="l" defTabSz="1306220" rtl="0" eaLnBrk="1" latinLnBrk="0" hangingPunct="1">
              <a:defRPr b="1" kern="1200">
                <a:solidFill>
                  <a:schemeClr val="tx1"/>
                </a:solidFill>
                <a:latin typeface="Arial" charset="0"/>
                <a:ea typeface="ＭＳ Ｐゴシック" pitchFamily="34" charset="-128"/>
                <a:cs typeface="+mn-cs"/>
              </a:defRPr>
            </a:lvl9pPr>
          </a:lstStyle>
          <a:p>
            <a:fld id="{5F516E10-C60D-4133-B8F8-6BD272B558EB}" type="slidenum">
              <a:rPr lang="en-US" smtClean="0"/>
              <a:pPr/>
              <a:t>43</a:t>
            </a:fld>
            <a:endParaRPr lang="en-US"/>
          </a:p>
        </p:txBody>
      </p:sp>
      <p:sp>
        <p:nvSpPr>
          <p:cNvPr id="2" name="Title 1"/>
          <p:cNvSpPr>
            <a:spLocks noGrp="1"/>
          </p:cNvSpPr>
          <p:nvPr>
            <p:ph type="title"/>
          </p:nvPr>
        </p:nvSpPr>
        <p:spPr/>
        <p:txBody>
          <a:bodyPr/>
          <a:lstStyle/>
          <a:p>
            <a:r>
              <a:rPr lang="en-US" dirty="0" smtClean="0"/>
              <a:t>Policy and Outreach</a:t>
            </a:r>
            <a:endParaRPr lang="en-US" dirty="0"/>
          </a:p>
        </p:txBody>
      </p:sp>
      <p:pic>
        <p:nvPicPr>
          <p:cNvPr id="19" name="Picture 18"/>
          <p:cNvPicPr>
            <a:picLocks noChangeAspect="1"/>
          </p:cNvPicPr>
          <p:nvPr/>
        </p:nvPicPr>
        <p:blipFill>
          <a:blip r:embed="rId3"/>
          <a:stretch>
            <a:fillRect/>
          </a:stretch>
        </p:blipFill>
        <p:spPr>
          <a:xfrm>
            <a:off x="10972800" y="1524002"/>
            <a:ext cx="3251200" cy="2758643"/>
          </a:xfrm>
          <a:prstGeom prst="rect">
            <a:avLst/>
          </a:prstGeom>
        </p:spPr>
      </p:pic>
      <p:pic>
        <p:nvPicPr>
          <p:cNvPr id="20" name="Picture 19"/>
          <p:cNvPicPr>
            <a:picLocks noChangeAspect="1"/>
          </p:cNvPicPr>
          <p:nvPr/>
        </p:nvPicPr>
        <p:blipFill>
          <a:blip r:embed="rId4"/>
          <a:stretch>
            <a:fillRect/>
          </a:stretch>
        </p:blipFill>
        <p:spPr>
          <a:xfrm>
            <a:off x="2743201" y="7607468"/>
            <a:ext cx="11868313" cy="609600"/>
          </a:xfrm>
          <a:prstGeom prst="rect">
            <a:avLst/>
          </a:prstGeom>
        </p:spPr>
      </p:pic>
      <p:sp>
        <p:nvSpPr>
          <p:cNvPr id="16" name="Rectangle 15"/>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17" name="Rectangle 1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8" name="Rectangle 1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21" name="Rectangle 2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22" name="Rectangle 2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Human Factors</a:t>
            </a:r>
          </a:p>
        </p:txBody>
      </p:sp>
      <p:sp>
        <p:nvSpPr>
          <p:cNvPr id="23" name="Rectangle 22"/>
          <p:cNvSpPr/>
          <p:nvPr/>
        </p:nvSpPr>
        <p:spPr bwMode="auto">
          <a:xfrm>
            <a:off x="304800" y="4056670"/>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Program</a:t>
            </a:r>
            <a:endParaRPr lang="en-US" dirty="0">
              <a:solidFill>
                <a:schemeClr val="accent6"/>
              </a:solidFill>
            </a:endParaRPr>
          </a:p>
        </p:txBody>
      </p:sp>
      <p:sp>
        <p:nvSpPr>
          <p:cNvPr id="24" name="Rectangle 23"/>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0175862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44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48000804"/>
              </p:ext>
            </p:extLst>
          </p:nvPr>
        </p:nvGraphicFramePr>
        <p:xfrm>
          <a:off x="4724400" y="1447800"/>
          <a:ext cx="7848600" cy="5958840"/>
        </p:xfrm>
        <a:graphic>
          <a:graphicData uri="http://schemas.openxmlformats.org/drawingml/2006/table">
            <a:tbl>
              <a:tblPr firstRow="1" bandRow="1">
                <a:tableStyleId>{3C2FFA5D-87B4-456A-9821-1D502468CF0F}</a:tableStyleId>
              </a:tblPr>
              <a:tblGrid>
                <a:gridCol w="4953000"/>
                <a:gridCol w="2895600"/>
              </a:tblGrid>
              <a:tr h="822960">
                <a:tc>
                  <a:txBody>
                    <a:bodyPr/>
                    <a:lstStyle/>
                    <a:p>
                      <a:pPr algn="ctr"/>
                      <a:r>
                        <a:rPr lang="en-US" sz="2400" dirty="0" smtClean="0">
                          <a:solidFill>
                            <a:srgbClr val="002C56"/>
                          </a:solidFill>
                        </a:rPr>
                        <a:t>Subsystem</a:t>
                      </a:r>
                      <a:endParaRPr lang="en-US" sz="2400" b="1" dirty="0">
                        <a:solidFill>
                          <a:srgbClr val="002C56"/>
                        </a:solidFill>
                      </a:endParaRPr>
                    </a:p>
                  </a:txBody>
                  <a:tcPr/>
                </a:tc>
                <a:tc>
                  <a:txBody>
                    <a:bodyPr/>
                    <a:lstStyle/>
                    <a:p>
                      <a:pPr algn="ctr"/>
                      <a:r>
                        <a:rPr lang="en-US" sz="2400" dirty="0" smtClean="0">
                          <a:solidFill>
                            <a:srgbClr val="002C56"/>
                          </a:solidFill>
                        </a:rPr>
                        <a:t>Cost (FY 2004 Billion</a:t>
                      </a:r>
                      <a:r>
                        <a:rPr lang="en-US" sz="2400" baseline="0" dirty="0" smtClean="0">
                          <a:solidFill>
                            <a:srgbClr val="002C56"/>
                          </a:solidFill>
                        </a:rPr>
                        <a:t> Dollars)</a:t>
                      </a:r>
                      <a:endParaRPr lang="en-US" sz="2400" b="1" dirty="0">
                        <a:solidFill>
                          <a:srgbClr val="002C56"/>
                        </a:solidFill>
                      </a:endParaRPr>
                    </a:p>
                  </a:txBody>
                  <a:tcPr/>
                </a:tc>
              </a:tr>
              <a:tr h="457200">
                <a:tc>
                  <a:txBody>
                    <a:bodyPr/>
                    <a:lstStyle/>
                    <a:p>
                      <a:pPr algn="ctr"/>
                      <a:r>
                        <a:rPr lang="en-US" sz="2400" dirty="0" smtClean="0">
                          <a:solidFill>
                            <a:srgbClr val="002C56"/>
                          </a:solidFill>
                        </a:rPr>
                        <a:t>Launch</a:t>
                      </a:r>
                      <a:r>
                        <a:rPr lang="en-US" sz="2400" baseline="0" dirty="0" smtClean="0">
                          <a:solidFill>
                            <a:srgbClr val="002C56"/>
                          </a:solidFill>
                        </a:rPr>
                        <a:t> 1 – Falcon Heavy</a:t>
                      </a:r>
                      <a:endParaRPr lang="en-US" sz="2400" dirty="0">
                        <a:solidFill>
                          <a:srgbClr val="002C56"/>
                        </a:solidFill>
                      </a:endParaRPr>
                    </a:p>
                  </a:txBody>
                  <a:tcPr/>
                </a:tc>
                <a:tc>
                  <a:txBody>
                    <a:bodyPr/>
                    <a:lstStyle/>
                    <a:p>
                      <a:pPr algn="ctr"/>
                      <a:r>
                        <a:rPr lang="en-US" sz="2400" dirty="0" smtClean="0">
                          <a:solidFill>
                            <a:srgbClr val="002C56"/>
                          </a:solidFill>
                        </a:rPr>
                        <a:t>$0.14</a:t>
                      </a:r>
                      <a:endParaRPr lang="en-US" sz="2400" dirty="0">
                        <a:solidFill>
                          <a:srgbClr val="002C56"/>
                        </a:solidFill>
                      </a:endParaRPr>
                    </a:p>
                  </a:txBody>
                  <a:tcPr/>
                </a:tc>
              </a:tr>
              <a:tr h="457200">
                <a:tc>
                  <a:txBody>
                    <a:bodyPr/>
                    <a:lstStyle/>
                    <a:p>
                      <a:pPr algn="ctr"/>
                      <a:r>
                        <a:rPr lang="en-US" sz="2400" dirty="0" smtClean="0">
                          <a:solidFill>
                            <a:srgbClr val="002C56"/>
                          </a:solidFill>
                        </a:rPr>
                        <a:t>Launch</a:t>
                      </a:r>
                      <a:r>
                        <a:rPr lang="en-US" sz="2400" baseline="0" dirty="0" smtClean="0">
                          <a:solidFill>
                            <a:srgbClr val="002C56"/>
                          </a:solidFill>
                        </a:rPr>
                        <a:t> 2 – SLS </a:t>
                      </a:r>
                      <a:endParaRPr lang="en-US" sz="2400" dirty="0">
                        <a:solidFill>
                          <a:srgbClr val="002C56"/>
                        </a:solidFill>
                      </a:endParaRPr>
                    </a:p>
                  </a:txBody>
                  <a:tcPr/>
                </a:tc>
                <a:tc>
                  <a:txBody>
                    <a:bodyPr/>
                    <a:lstStyle/>
                    <a:p>
                      <a:pPr algn="ctr"/>
                      <a:r>
                        <a:rPr lang="en-US" sz="2400" dirty="0" smtClean="0">
                          <a:solidFill>
                            <a:srgbClr val="002C56"/>
                          </a:solidFill>
                        </a:rPr>
                        <a:t>$1.5  </a:t>
                      </a:r>
                      <a:endParaRPr lang="en-US" sz="2400" dirty="0">
                        <a:solidFill>
                          <a:srgbClr val="002C56"/>
                        </a:solidFill>
                      </a:endParaRPr>
                    </a:p>
                  </a:txBody>
                  <a:tcPr/>
                </a:tc>
              </a:tr>
              <a:tr h="457200">
                <a:tc>
                  <a:txBody>
                    <a:bodyPr/>
                    <a:lstStyle/>
                    <a:p>
                      <a:pPr algn="ctr"/>
                      <a:r>
                        <a:rPr lang="en-US" sz="2400" dirty="0" smtClean="0">
                          <a:solidFill>
                            <a:srgbClr val="002C56"/>
                          </a:solidFill>
                        </a:rPr>
                        <a:t>Science Payload </a:t>
                      </a:r>
                      <a:endParaRPr lang="en-US" sz="2400" dirty="0">
                        <a:solidFill>
                          <a:srgbClr val="002C56"/>
                        </a:solidFill>
                      </a:endParaRPr>
                    </a:p>
                  </a:txBody>
                  <a:tcPr/>
                </a:tc>
                <a:tc>
                  <a:txBody>
                    <a:bodyPr/>
                    <a:lstStyle/>
                    <a:p>
                      <a:pPr algn="ctr"/>
                      <a:r>
                        <a:rPr lang="en-US" sz="2400" dirty="0" smtClean="0">
                          <a:solidFill>
                            <a:srgbClr val="002C56"/>
                          </a:solidFill>
                        </a:rPr>
                        <a:t>$0.2 </a:t>
                      </a:r>
                      <a:endParaRPr lang="en-US" sz="2400" dirty="0">
                        <a:solidFill>
                          <a:srgbClr val="002C56"/>
                        </a:solidFill>
                      </a:endParaRPr>
                    </a:p>
                  </a:txBody>
                  <a:tcPr/>
                </a:tc>
              </a:tr>
              <a:tr h="563880">
                <a:tc>
                  <a:txBody>
                    <a:bodyPr/>
                    <a:lstStyle/>
                    <a:p>
                      <a:pPr algn="ctr"/>
                      <a:r>
                        <a:rPr lang="en-US" sz="2400" dirty="0" smtClean="0">
                          <a:solidFill>
                            <a:srgbClr val="002C56"/>
                          </a:solidFill>
                        </a:rPr>
                        <a:t>Habitat*</a:t>
                      </a:r>
                    </a:p>
                  </a:txBody>
                  <a:tcPr/>
                </a:tc>
                <a:tc>
                  <a:txBody>
                    <a:bodyPr/>
                    <a:lstStyle/>
                    <a:p>
                      <a:pPr algn="ctr"/>
                      <a:r>
                        <a:rPr lang="en-US" sz="2400" dirty="0" smtClean="0">
                          <a:solidFill>
                            <a:srgbClr val="002C56"/>
                          </a:solidFill>
                        </a:rPr>
                        <a:t>$2.6 </a:t>
                      </a:r>
                      <a:endParaRPr lang="en-US" sz="2400" dirty="0">
                        <a:solidFill>
                          <a:srgbClr val="002C56"/>
                        </a:solidFill>
                      </a:endParaRPr>
                    </a:p>
                  </a:txBody>
                  <a:tcPr/>
                </a:tc>
              </a:tr>
              <a:tr h="457200">
                <a:tc>
                  <a:txBody>
                    <a:bodyPr/>
                    <a:lstStyle/>
                    <a:p>
                      <a:pPr algn="ctr"/>
                      <a:r>
                        <a:rPr lang="en-US" sz="2400" dirty="0" smtClean="0">
                          <a:solidFill>
                            <a:srgbClr val="002C56"/>
                          </a:solidFill>
                        </a:rPr>
                        <a:t>Multi-Purpose Docking</a:t>
                      </a:r>
                      <a:r>
                        <a:rPr lang="en-US" sz="2400" baseline="0" dirty="0" smtClean="0">
                          <a:solidFill>
                            <a:srgbClr val="002C56"/>
                          </a:solidFill>
                        </a:rPr>
                        <a:t> Module*</a:t>
                      </a:r>
                      <a:endParaRPr lang="en-US" sz="2400" dirty="0">
                        <a:solidFill>
                          <a:srgbClr val="002C56"/>
                        </a:solidFill>
                      </a:endParaRPr>
                    </a:p>
                  </a:txBody>
                  <a:tcPr/>
                </a:tc>
                <a:tc>
                  <a:txBody>
                    <a:bodyPr/>
                    <a:lstStyle/>
                    <a:p>
                      <a:pPr algn="ctr"/>
                      <a:r>
                        <a:rPr lang="en-US" sz="2400" dirty="0" smtClean="0">
                          <a:solidFill>
                            <a:srgbClr val="002C56"/>
                          </a:solidFill>
                        </a:rPr>
                        <a:t>$0.6</a:t>
                      </a:r>
                      <a:endParaRPr lang="en-US" sz="2400" dirty="0">
                        <a:solidFill>
                          <a:srgbClr val="002C56"/>
                        </a:solidFill>
                      </a:endParaRPr>
                    </a:p>
                  </a:txBody>
                  <a:tcPr/>
                </a:tc>
              </a:tr>
              <a:tr h="457200">
                <a:tc>
                  <a:txBody>
                    <a:bodyPr/>
                    <a:lstStyle/>
                    <a:p>
                      <a:pPr algn="ctr"/>
                      <a:r>
                        <a:rPr lang="en-US" sz="2400" dirty="0" smtClean="0">
                          <a:solidFill>
                            <a:srgbClr val="002C56"/>
                          </a:solidFill>
                        </a:rPr>
                        <a:t>Orion*</a:t>
                      </a:r>
                      <a:endParaRPr lang="en-US" sz="2400" dirty="0">
                        <a:solidFill>
                          <a:srgbClr val="002C56"/>
                        </a:solidFill>
                      </a:endParaRPr>
                    </a:p>
                  </a:txBody>
                  <a:tcPr/>
                </a:tc>
                <a:tc>
                  <a:txBody>
                    <a:bodyPr/>
                    <a:lstStyle/>
                    <a:p>
                      <a:pPr algn="ctr"/>
                      <a:r>
                        <a:rPr lang="en-US" sz="2400" dirty="0" smtClean="0">
                          <a:solidFill>
                            <a:srgbClr val="002C56"/>
                          </a:solidFill>
                        </a:rPr>
                        <a:t>$3.2 </a:t>
                      </a:r>
                      <a:endParaRPr lang="en-US" sz="2400" dirty="0">
                        <a:solidFill>
                          <a:srgbClr val="002C56"/>
                        </a:solidFill>
                      </a:endParaRPr>
                    </a:p>
                  </a:txBody>
                  <a:tcPr/>
                </a:tc>
              </a:tr>
              <a:tr h="457200">
                <a:tc>
                  <a:txBody>
                    <a:bodyPr/>
                    <a:lstStyle/>
                    <a:p>
                      <a:pPr marL="0" marR="0" indent="0" algn="ctr" defTabSz="1306220" rtl="0" eaLnBrk="1" fontAlgn="auto" latinLnBrk="0" hangingPunct="1">
                        <a:lnSpc>
                          <a:spcPct val="100000"/>
                        </a:lnSpc>
                        <a:spcBef>
                          <a:spcPts val="0"/>
                        </a:spcBef>
                        <a:spcAft>
                          <a:spcPts val="0"/>
                        </a:spcAft>
                        <a:buClrTx/>
                        <a:buSzTx/>
                        <a:buFontTx/>
                        <a:buNone/>
                        <a:tabLst/>
                        <a:defRPr/>
                      </a:pPr>
                      <a:r>
                        <a:rPr lang="en-US" sz="2400" dirty="0" smtClean="0">
                          <a:solidFill>
                            <a:srgbClr val="002C56"/>
                          </a:solidFill>
                        </a:rPr>
                        <a:t>Propulsion</a:t>
                      </a:r>
                    </a:p>
                  </a:txBody>
                  <a:tcPr/>
                </a:tc>
                <a:tc>
                  <a:txBody>
                    <a:bodyPr/>
                    <a:lstStyle/>
                    <a:p>
                      <a:pPr algn="ctr"/>
                      <a:r>
                        <a:rPr lang="en-US" sz="2400" dirty="0" smtClean="0">
                          <a:solidFill>
                            <a:srgbClr val="002C56"/>
                          </a:solidFill>
                        </a:rPr>
                        <a:t>$0.06</a:t>
                      </a:r>
                      <a:endParaRPr lang="en-US" sz="2400" dirty="0">
                        <a:solidFill>
                          <a:srgbClr val="002C56"/>
                        </a:solidFill>
                      </a:endParaRPr>
                    </a:p>
                  </a:txBody>
                  <a:tcPr/>
                </a:tc>
              </a:tr>
              <a:tr h="457200">
                <a:tc>
                  <a:txBody>
                    <a:bodyPr/>
                    <a:lstStyle/>
                    <a:p>
                      <a:pPr algn="ctr"/>
                      <a:r>
                        <a:rPr lang="en-US" sz="2400" dirty="0" smtClean="0">
                          <a:solidFill>
                            <a:srgbClr val="002C56"/>
                          </a:solidFill>
                        </a:rPr>
                        <a:t>Communications</a:t>
                      </a:r>
                      <a:endParaRPr lang="en-US" sz="2400" dirty="0">
                        <a:solidFill>
                          <a:srgbClr val="002C56"/>
                        </a:solidFill>
                      </a:endParaRPr>
                    </a:p>
                  </a:txBody>
                  <a:tcPr/>
                </a:tc>
                <a:tc>
                  <a:txBody>
                    <a:bodyPr/>
                    <a:lstStyle/>
                    <a:p>
                      <a:pPr algn="ctr"/>
                      <a:r>
                        <a:rPr lang="en-US" sz="2400" dirty="0" smtClean="0">
                          <a:solidFill>
                            <a:srgbClr val="002C56"/>
                          </a:solidFill>
                        </a:rPr>
                        <a:t>$0.15</a:t>
                      </a:r>
                      <a:endParaRPr lang="en-US" sz="2400" dirty="0">
                        <a:solidFill>
                          <a:srgbClr val="002C56"/>
                        </a:solidFill>
                      </a:endParaRPr>
                    </a:p>
                  </a:txBody>
                  <a:tcPr/>
                </a:tc>
              </a:tr>
              <a:tr h="457200">
                <a:tc>
                  <a:txBody>
                    <a:bodyPr/>
                    <a:lstStyle/>
                    <a:p>
                      <a:pPr algn="ctr"/>
                      <a:r>
                        <a:rPr lang="en-US" sz="2400" dirty="0" smtClean="0">
                          <a:solidFill>
                            <a:srgbClr val="002C56"/>
                          </a:solidFill>
                        </a:rPr>
                        <a:t>Guidance</a:t>
                      </a:r>
                      <a:r>
                        <a:rPr lang="en-US" sz="2400" baseline="0" dirty="0" smtClean="0">
                          <a:solidFill>
                            <a:srgbClr val="002C56"/>
                          </a:solidFill>
                        </a:rPr>
                        <a:t>, Navigation and Control</a:t>
                      </a:r>
                      <a:endParaRPr lang="en-US" sz="2400" dirty="0">
                        <a:solidFill>
                          <a:srgbClr val="002C56"/>
                        </a:solidFill>
                      </a:endParaRPr>
                    </a:p>
                  </a:txBody>
                  <a:tcPr/>
                </a:tc>
                <a:tc>
                  <a:txBody>
                    <a:bodyPr/>
                    <a:lstStyle/>
                    <a:p>
                      <a:pPr algn="ctr"/>
                      <a:r>
                        <a:rPr lang="en-US" sz="2400" dirty="0" smtClean="0">
                          <a:solidFill>
                            <a:srgbClr val="002C56"/>
                          </a:solidFill>
                        </a:rPr>
                        <a:t>$0.1</a:t>
                      </a:r>
                      <a:endParaRPr lang="en-US" sz="2400" dirty="0">
                        <a:solidFill>
                          <a:srgbClr val="002C56"/>
                        </a:solidFill>
                      </a:endParaRPr>
                    </a:p>
                  </a:txBody>
                  <a:tcPr/>
                </a:tc>
              </a:tr>
              <a:tr h="457200">
                <a:tc>
                  <a:txBody>
                    <a:bodyPr/>
                    <a:lstStyle/>
                    <a:p>
                      <a:pPr algn="ctr"/>
                      <a:r>
                        <a:rPr lang="en-US" sz="2400" dirty="0" smtClean="0">
                          <a:solidFill>
                            <a:srgbClr val="002C56"/>
                          </a:solidFill>
                        </a:rPr>
                        <a:t>Power</a:t>
                      </a:r>
                      <a:endParaRPr lang="en-US" sz="2400" dirty="0">
                        <a:solidFill>
                          <a:srgbClr val="002C56"/>
                        </a:solidFill>
                      </a:endParaRPr>
                    </a:p>
                  </a:txBody>
                  <a:tcPr/>
                </a:tc>
                <a:tc>
                  <a:txBody>
                    <a:bodyPr/>
                    <a:lstStyle/>
                    <a:p>
                      <a:pPr algn="ctr"/>
                      <a:r>
                        <a:rPr lang="en-US" sz="2400" dirty="0" smtClean="0">
                          <a:solidFill>
                            <a:srgbClr val="002C56"/>
                          </a:solidFill>
                        </a:rPr>
                        <a:t>$0.4</a:t>
                      </a:r>
                      <a:endParaRPr lang="en-US" sz="2400" dirty="0">
                        <a:solidFill>
                          <a:srgbClr val="002C56"/>
                        </a:solidFill>
                      </a:endParaRPr>
                    </a:p>
                  </a:txBody>
                  <a:tcPr/>
                </a:tc>
              </a:tr>
              <a:tr h="457200">
                <a:tc>
                  <a:txBody>
                    <a:bodyPr/>
                    <a:lstStyle/>
                    <a:p>
                      <a:pPr algn="ctr"/>
                      <a:r>
                        <a:rPr lang="en-US" sz="2400" b="1" dirty="0" smtClean="0">
                          <a:solidFill>
                            <a:srgbClr val="002C56"/>
                          </a:solidFill>
                        </a:rPr>
                        <a:t>Total</a:t>
                      </a:r>
                      <a:endParaRPr lang="en-US" sz="2400" b="1" dirty="0">
                        <a:solidFill>
                          <a:srgbClr val="002C56"/>
                        </a:solidFill>
                      </a:endParaRPr>
                    </a:p>
                  </a:txBody>
                  <a:tcPr/>
                </a:tc>
                <a:tc>
                  <a:txBody>
                    <a:bodyPr/>
                    <a:lstStyle/>
                    <a:p>
                      <a:pPr algn="ctr"/>
                      <a:r>
                        <a:rPr lang="en-US" sz="2400" b="1" dirty="0" smtClean="0">
                          <a:solidFill>
                            <a:srgbClr val="002C56"/>
                          </a:solidFill>
                        </a:rPr>
                        <a:t>$8.95 </a:t>
                      </a:r>
                      <a:endParaRPr lang="en-US" sz="2400" b="1" dirty="0">
                        <a:solidFill>
                          <a:srgbClr val="002C56"/>
                        </a:solidFill>
                      </a:endParaRPr>
                    </a:p>
                  </a:txBody>
                  <a:tcPr/>
                </a:tc>
              </a:tr>
            </a:tbl>
          </a:graphicData>
        </a:graphic>
      </p:graphicFrame>
      <p:sp>
        <p:nvSpPr>
          <p:cNvPr id="3" name="TextBox 2"/>
          <p:cNvSpPr txBox="1"/>
          <p:nvPr/>
        </p:nvSpPr>
        <p:spPr>
          <a:xfrm>
            <a:off x="3581400" y="7403068"/>
            <a:ext cx="9601200" cy="369328"/>
          </a:xfrm>
          <a:prstGeom prst="rect">
            <a:avLst/>
          </a:prstGeom>
          <a:noFill/>
        </p:spPr>
        <p:txBody>
          <a:bodyPr wrap="square" lIns="91436" tIns="45718" rIns="91436" bIns="45718" rtlCol="0">
            <a:spAutoFit/>
          </a:bodyPr>
          <a:lstStyle/>
          <a:p>
            <a:r>
              <a:rPr lang="en-US" b="0" dirty="0" smtClean="0"/>
              <a:t>* Estimated using Advanced Missions Cost Model</a:t>
            </a:r>
            <a:endParaRPr lang="en-US" b="0" dirty="0"/>
          </a:p>
        </p:txBody>
      </p:sp>
      <p:sp>
        <p:nvSpPr>
          <p:cNvPr id="6" name="Rectangle 5"/>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7" name="Rectangle 6"/>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8" name="Rectangle 7"/>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9" name="Rectangle 8"/>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0" name="Rectangle 9"/>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Human Factors</a:t>
            </a:r>
          </a:p>
        </p:txBody>
      </p:sp>
      <p:sp>
        <p:nvSpPr>
          <p:cNvPr id="11" name="Rectangle 10"/>
          <p:cNvSpPr/>
          <p:nvPr/>
        </p:nvSpPr>
        <p:spPr bwMode="auto">
          <a:xfrm>
            <a:off x="304800" y="4056670"/>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Program</a:t>
            </a:r>
            <a:endParaRPr lang="en-US" dirty="0">
              <a:solidFill>
                <a:schemeClr val="accent6"/>
              </a:solidFill>
            </a:endParaRPr>
          </a:p>
        </p:txBody>
      </p:sp>
      <p:sp>
        <p:nvSpPr>
          <p:cNvPr id="12" name="Rectangle 11"/>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400559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Risks and Mitigation Strategies</a:t>
            </a:r>
            <a:endParaRPr lang="en-US" sz="4000" dirty="0"/>
          </a:p>
        </p:txBody>
      </p:sp>
      <p:graphicFrame>
        <p:nvGraphicFramePr>
          <p:cNvPr id="7" name="Table 6"/>
          <p:cNvGraphicFramePr>
            <a:graphicFrameLocks noGrp="1"/>
          </p:cNvGraphicFramePr>
          <p:nvPr>
            <p:extLst>
              <p:ext uri="{D42A27DB-BD31-4B8C-83A1-F6EECF244321}">
                <p14:modId xmlns:p14="http://schemas.microsoft.com/office/powerpoint/2010/main" val="3414977572"/>
              </p:ext>
            </p:extLst>
          </p:nvPr>
        </p:nvGraphicFramePr>
        <p:xfrm>
          <a:off x="2895598" y="1639714"/>
          <a:ext cx="11430002" cy="5945022"/>
        </p:xfrm>
        <a:graphic>
          <a:graphicData uri="http://schemas.openxmlformats.org/drawingml/2006/table">
            <a:tbl>
              <a:tblPr/>
              <a:tblGrid>
                <a:gridCol w="609600"/>
                <a:gridCol w="1219200"/>
                <a:gridCol w="1676402"/>
                <a:gridCol w="1905000"/>
                <a:gridCol w="1524000"/>
                <a:gridCol w="2286000"/>
                <a:gridCol w="2209800"/>
              </a:tblGrid>
              <a:tr h="528436">
                <a:tc rowSpan="7">
                  <a:txBody>
                    <a:bodyPr/>
                    <a:lstStyle/>
                    <a:p>
                      <a:pPr algn="ctr" rtl="0" fontAlgn="b"/>
                      <a:r>
                        <a:rPr lang="en-US" sz="2000" dirty="0">
                          <a:solidFill>
                            <a:schemeClr val="bg1"/>
                          </a:solidFill>
                          <a:effectLst/>
                        </a:rPr>
                        <a:t>Likelihood</a:t>
                      </a:r>
                    </a:p>
                  </a:txBody>
                  <a:tcPr marL="17831" marR="17831" marT="11888" marB="11888"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6">
                  <a:txBody>
                    <a:bodyPr/>
                    <a:lstStyle/>
                    <a:p>
                      <a:pPr algn="ctr" rtl="0" fontAlgn="t"/>
                      <a:r>
                        <a:rPr lang="en-US" sz="2000" dirty="0">
                          <a:solidFill>
                            <a:schemeClr val="bg1"/>
                          </a:solidFill>
                          <a:effectLst/>
                        </a:rPr>
                        <a:t>Consequences</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66964">
                <a:tc vMerge="1">
                  <a:txBody>
                    <a:bodyPr/>
                    <a:lstStyle/>
                    <a:p>
                      <a:endParaRPr lang="en-US"/>
                    </a:p>
                  </a:txBody>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en-US" sz="2000" dirty="0">
                          <a:solidFill>
                            <a:schemeClr val="bg1"/>
                          </a:solidFill>
                          <a:effectLst/>
                        </a:rPr>
                        <a:t>Very Minor</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en-US" sz="2000" dirty="0">
                          <a:solidFill>
                            <a:schemeClr val="bg1"/>
                          </a:solidFill>
                          <a:effectLst/>
                        </a:rPr>
                        <a:t>Minor</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en-US" sz="2000" dirty="0">
                          <a:solidFill>
                            <a:schemeClr val="bg1"/>
                          </a:solidFill>
                          <a:effectLst/>
                        </a:rPr>
                        <a:t>Moderate</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en-US" sz="2000" dirty="0">
                          <a:solidFill>
                            <a:schemeClr val="bg1"/>
                          </a:solidFill>
                          <a:effectLst/>
                        </a:rPr>
                        <a:t>Major</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en-US" sz="2000" dirty="0" smtClean="0">
                          <a:solidFill>
                            <a:schemeClr val="bg1"/>
                          </a:solidFill>
                          <a:effectLst/>
                        </a:rPr>
                        <a:t>Severe</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70026">
                <a:tc vMerge="1">
                  <a:txBody>
                    <a:bodyPr/>
                    <a:lstStyle/>
                    <a:p>
                      <a:endParaRPr lang="en-US"/>
                    </a:p>
                  </a:txBody>
                  <a:tcPr/>
                </a:tc>
                <a:tc>
                  <a:txBody>
                    <a:bodyPr/>
                    <a:lstStyle/>
                    <a:p>
                      <a:pPr algn="ctr" rtl="0" fontAlgn="t"/>
                      <a:r>
                        <a:rPr lang="en-US" sz="2000" dirty="0">
                          <a:solidFill>
                            <a:schemeClr val="bg1"/>
                          </a:solidFill>
                          <a:effectLst/>
                        </a:rPr>
                        <a:t>Almost Certain</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r>
                        <a:rPr lang="en-US" sz="2000" dirty="0" smtClean="0">
                          <a:solidFill>
                            <a:schemeClr val="bg1"/>
                          </a:solidFill>
                          <a:effectLst/>
                        </a:rPr>
                        <a:t>Musculoskeletal</a:t>
                      </a:r>
                      <a:r>
                        <a:rPr lang="en-US" sz="2000" baseline="0" dirty="0" smtClean="0">
                          <a:solidFill>
                            <a:schemeClr val="bg1"/>
                          </a:solidFill>
                          <a:effectLst/>
                        </a:rPr>
                        <a:t> Degradation</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019128">
                <a:tc vMerge="1">
                  <a:txBody>
                    <a:bodyPr/>
                    <a:lstStyle/>
                    <a:p>
                      <a:endParaRPr lang="en-US"/>
                    </a:p>
                  </a:txBody>
                  <a:tcPr/>
                </a:tc>
                <a:tc>
                  <a:txBody>
                    <a:bodyPr/>
                    <a:lstStyle/>
                    <a:p>
                      <a:pPr algn="ctr" rtl="0" fontAlgn="t"/>
                      <a:r>
                        <a:rPr lang="en-US" sz="2000" dirty="0">
                          <a:solidFill>
                            <a:schemeClr val="bg1"/>
                          </a:solidFill>
                          <a:effectLst/>
                        </a:rPr>
                        <a:t>Likely</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r>
                        <a:rPr lang="en-US" sz="2000" dirty="0" smtClean="0">
                          <a:solidFill>
                            <a:schemeClr val="bg1"/>
                          </a:solidFill>
                          <a:effectLst/>
                        </a:rPr>
                        <a:t>Unconsolidated</a:t>
                      </a:r>
                      <a:r>
                        <a:rPr lang="en-US" sz="2000" baseline="0" dirty="0" smtClean="0">
                          <a:solidFill>
                            <a:schemeClr val="bg1"/>
                          </a:solidFill>
                          <a:effectLst/>
                        </a:rPr>
                        <a:t> asteroid</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019128">
                <a:tc vMerge="1">
                  <a:txBody>
                    <a:bodyPr/>
                    <a:lstStyle/>
                    <a:p>
                      <a:endParaRPr lang="en-US"/>
                    </a:p>
                  </a:txBody>
                  <a:tcPr/>
                </a:tc>
                <a:tc>
                  <a:txBody>
                    <a:bodyPr/>
                    <a:lstStyle/>
                    <a:p>
                      <a:pPr algn="ctr" rtl="0" fontAlgn="t"/>
                      <a:r>
                        <a:rPr lang="en-US" sz="2000" dirty="0">
                          <a:solidFill>
                            <a:schemeClr val="bg1"/>
                          </a:solidFill>
                          <a:effectLst/>
                        </a:rPr>
                        <a:t>Possible</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r>
                        <a:rPr lang="en-US" sz="2000" dirty="0" smtClean="0">
                          <a:solidFill>
                            <a:schemeClr val="bg1"/>
                          </a:solidFill>
                          <a:effectLst/>
                        </a:rPr>
                        <a:t>Failure of asteroid’s structural integrity</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r>
                        <a:rPr lang="en-US" sz="2000" dirty="0" smtClean="0">
                          <a:solidFill>
                            <a:schemeClr val="bg1"/>
                          </a:solidFill>
                          <a:effectLst/>
                        </a:rPr>
                        <a:t>Coronal</a:t>
                      </a:r>
                      <a:r>
                        <a:rPr lang="en-US" sz="2000" baseline="0" dirty="0" smtClean="0">
                          <a:solidFill>
                            <a:schemeClr val="bg1"/>
                          </a:solidFill>
                          <a:effectLst/>
                        </a:rPr>
                        <a:t> Mass Ejections</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95771">
                <a:tc vMerge="1">
                  <a:txBody>
                    <a:bodyPr/>
                    <a:lstStyle/>
                    <a:p>
                      <a:endParaRPr lang="en-US"/>
                    </a:p>
                  </a:txBody>
                  <a:tcPr/>
                </a:tc>
                <a:tc>
                  <a:txBody>
                    <a:bodyPr/>
                    <a:lstStyle/>
                    <a:p>
                      <a:pPr algn="ctr" rtl="0" fontAlgn="t"/>
                      <a:r>
                        <a:rPr lang="en-US" sz="2000" dirty="0">
                          <a:solidFill>
                            <a:schemeClr val="bg1"/>
                          </a:solidFill>
                          <a:effectLst/>
                        </a:rPr>
                        <a:t>Unlikely</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r>
                        <a:rPr lang="en-US" sz="2000" dirty="0" smtClean="0">
                          <a:solidFill>
                            <a:schemeClr val="bg1"/>
                          </a:solidFill>
                          <a:effectLst/>
                        </a:rPr>
                        <a:t>Drill Failure</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indent="0" algn="ctr" defTabSz="1306220" rtl="0" eaLnBrk="1" fontAlgn="b" latinLnBrk="0" hangingPunct="1">
                        <a:lnSpc>
                          <a:spcPct val="100000"/>
                        </a:lnSpc>
                        <a:spcBef>
                          <a:spcPts val="0"/>
                        </a:spcBef>
                        <a:spcAft>
                          <a:spcPts val="0"/>
                        </a:spcAft>
                        <a:buClrTx/>
                        <a:buSzTx/>
                        <a:buFontTx/>
                        <a:buNone/>
                        <a:tabLst/>
                        <a:defRPr/>
                      </a:pPr>
                      <a:r>
                        <a:rPr lang="en-US" sz="2000" dirty="0" smtClean="0">
                          <a:solidFill>
                            <a:schemeClr val="bg1"/>
                          </a:solidFill>
                          <a:effectLst/>
                        </a:rPr>
                        <a:t>Separation of</a:t>
                      </a:r>
                      <a:r>
                        <a:rPr lang="en-US" sz="2000" baseline="0" dirty="0" smtClean="0">
                          <a:solidFill>
                            <a:schemeClr val="bg1"/>
                          </a:solidFill>
                          <a:effectLst/>
                        </a:rPr>
                        <a:t> EVA Tether</a:t>
                      </a:r>
                      <a:endParaRPr lang="en-US" sz="2000" dirty="0" smtClean="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b"/>
                      <a:r>
                        <a:rPr lang="en-US" sz="2000" dirty="0" smtClean="0">
                          <a:solidFill>
                            <a:schemeClr val="bg1"/>
                          </a:solidFill>
                          <a:effectLst/>
                        </a:rPr>
                        <a:t>Launch vehicle failure</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45569">
                <a:tc vMerge="1">
                  <a:txBody>
                    <a:bodyPr/>
                    <a:lstStyle/>
                    <a:p>
                      <a:endParaRPr lang="en-US"/>
                    </a:p>
                  </a:txBody>
                  <a:tcPr/>
                </a:tc>
                <a:tc>
                  <a:txBody>
                    <a:bodyPr/>
                    <a:lstStyle/>
                    <a:p>
                      <a:pPr algn="ctr" rtl="0" fontAlgn="t"/>
                      <a:r>
                        <a:rPr lang="en-US" sz="2000">
                          <a:solidFill>
                            <a:schemeClr val="bg1"/>
                          </a:solidFill>
                          <a:effectLst/>
                        </a:rPr>
                        <a:t>Rare</a:t>
                      </a: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endParaRPr lang="en-US" sz="200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endParaRPr lang="en-US" sz="200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r>
                        <a:rPr lang="en-US" sz="2000" dirty="0" smtClean="0">
                          <a:solidFill>
                            <a:schemeClr val="bg1"/>
                          </a:solidFill>
                          <a:effectLst/>
                        </a:rPr>
                        <a:t>Failure of RUD</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rtl="0" fontAlgn="b"/>
                      <a:r>
                        <a:rPr lang="en-US" sz="2000" dirty="0" smtClean="0">
                          <a:solidFill>
                            <a:schemeClr val="bg1"/>
                          </a:solidFill>
                          <a:effectLst/>
                        </a:rPr>
                        <a:t>Large meteor impact</a:t>
                      </a:r>
                      <a:endParaRPr lang="en-US" sz="2000" dirty="0">
                        <a:solidFill>
                          <a:schemeClr val="bg1"/>
                        </a:solidFill>
                        <a:effectLst/>
                      </a:endParaRPr>
                    </a:p>
                  </a:txBody>
                  <a:tcPr marL="17831" marR="17831" marT="11888" marB="118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4" name="Rectangle 3"/>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5" name="Rectangle 4"/>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6" name="Rectangle 5"/>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8" name="Rectangle 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9" name="Rectangle 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Human Factors</a:t>
            </a:r>
          </a:p>
        </p:txBody>
      </p:sp>
      <p:sp>
        <p:nvSpPr>
          <p:cNvPr id="10" name="Rectangle 9"/>
          <p:cNvSpPr/>
          <p:nvPr/>
        </p:nvSpPr>
        <p:spPr bwMode="auto">
          <a:xfrm>
            <a:off x="304800" y="4056670"/>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Program</a:t>
            </a:r>
            <a:endParaRPr lang="en-US" dirty="0">
              <a:solidFill>
                <a:schemeClr val="accent6"/>
              </a:solidFill>
            </a:endParaRPr>
          </a:p>
        </p:txBody>
      </p:sp>
      <p:sp>
        <p:nvSpPr>
          <p:cNvPr id="11" name="Rectangle 1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1348689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the results change the future?</a:t>
            </a:r>
            <a:endParaRPr lang="en-US" dirty="0"/>
          </a:p>
        </p:txBody>
      </p:sp>
      <p:sp>
        <p:nvSpPr>
          <p:cNvPr id="3" name="Content Placeholder 2"/>
          <p:cNvSpPr>
            <a:spLocks noGrp="1"/>
          </p:cNvSpPr>
          <p:nvPr>
            <p:ph idx="1"/>
          </p:nvPr>
        </p:nvSpPr>
        <p:spPr>
          <a:xfrm>
            <a:off x="2895600" y="1447802"/>
            <a:ext cx="11353800" cy="2514599"/>
          </a:xfrm>
        </p:spPr>
        <p:txBody>
          <a:bodyPr>
            <a:noAutofit/>
          </a:bodyPr>
          <a:lstStyle/>
          <a:p>
            <a:r>
              <a:rPr lang="en-US" sz="2800" dirty="0"/>
              <a:t>Understanding of internal structure of celestial bodies</a:t>
            </a:r>
          </a:p>
          <a:p>
            <a:r>
              <a:rPr lang="en-US" sz="2800" dirty="0"/>
              <a:t>Preparation for future missions to Mars</a:t>
            </a:r>
          </a:p>
          <a:p>
            <a:r>
              <a:rPr lang="en-US" sz="2800" dirty="0"/>
              <a:t>Study of human long term duration spaceflight</a:t>
            </a:r>
          </a:p>
          <a:p>
            <a:r>
              <a:rPr lang="en-US" sz="2800" dirty="0"/>
              <a:t>Understand physical and psychological degradation</a:t>
            </a:r>
          </a:p>
          <a:p>
            <a:r>
              <a:rPr lang="en-US" sz="2800" dirty="0"/>
              <a:t>Advancement for human deep space exploration</a:t>
            </a:r>
          </a:p>
          <a:p>
            <a:r>
              <a:rPr lang="en-US" sz="2800" dirty="0"/>
              <a:t>Inspire the next generation of scientists</a:t>
            </a:r>
            <a:endParaRPr lang="en-US" sz="28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46</a:t>
            </a:fld>
            <a:endParaRPr lang="en-US"/>
          </a:p>
        </p:txBody>
      </p:sp>
      <p:pic>
        <p:nvPicPr>
          <p:cNvPr id="5" name="Picture 4"/>
          <p:cNvPicPr>
            <a:picLocks noChangeAspect="1"/>
          </p:cNvPicPr>
          <p:nvPr/>
        </p:nvPicPr>
        <p:blipFill>
          <a:blip r:embed="rId2"/>
          <a:stretch>
            <a:fillRect/>
          </a:stretch>
        </p:blipFill>
        <p:spPr>
          <a:xfrm>
            <a:off x="9067801" y="4724401"/>
            <a:ext cx="4993925" cy="2804921"/>
          </a:xfrm>
          <a:prstGeom prst="rect">
            <a:avLst/>
          </a:prstGeom>
        </p:spPr>
      </p:pic>
      <p:pic>
        <p:nvPicPr>
          <p:cNvPr id="6" name="Picture 5"/>
          <p:cNvPicPr>
            <a:picLocks noChangeAspect="1"/>
          </p:cNvPicPr>
          <p:nvPr/>
        </p:nvPicPr>
        <p:blipFill>
          <a:blip r:embed="rId3"/>
          <a:stretch>
            <a:fillRect/>
          </a:stretch>
        </p:blipFill>
        <p:spPr>
          <a:xfrm>
            <a:off x="3513666" y="4724400"/>
            <a:ext cx="5020735" cy="2829076"/>
          </a:xfrm>
          <a:prstGeom prst="rect">
            <a:avLst/>
          </a:prstGeom>
        </p:spPr>
      </p:pic>
      <p:sp>
        <p:nvSpPr>
          <p:cNvPr id="7" name="Rectangle 6"/>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8" name="Rectangle 7"/>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9" name="Rectangle 8"/>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10" name="Rectangle 9"/>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11" name="Rectangle 10"/>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Human Factors</a:t>
            </a:r>
          </a:p>
        </p:txBody>
      </p:sp>
      <p:sp>
        <p:nvSpPr>
          <p:cNvPr id="12" name="Rectangle 11"/>
          <p:cNvSpPr/>
          <p:nvPr/>
        </p:nvSpPr>
        <p:spPr bwMode="auto">
          <a:xfrm>
            <a:off x="304800" y="4056670"/>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Program</a:t>
            </a:r>
            <a:endParaRPr lang="en-US" dirty="0">
              <a:solidFill>
                <a:schemeClr val="accent6"/>
              </a:solidFill>
            </a:endParaRPr>
          </a:p>
        </p:txBody>
      </p:sp>
      <p:sp>
        <p:nvSpPr>
          <p:cNvPr id="13" name="Rectangle 12"/>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96443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bwMode="auto">
          <a:xfrm rot="20707541">
            <a:off x="6125953" y="4192197"/>
            <a:ext cx="5228630" cy="1863806"/>
          </a:xfrm>
          <a:prstGeom prst="rightArrow">
            <a:avLst/>
          </a:prstGeom>
          <a:gradFill flip="none" rotWithShape="1">
            <a:gsLst>
              <a:gs pos="0">
                <a:schemeClr val="accent2">
                  <a:alpha val="58000"/>
                </a:schemeClr>
              </a:gs>
              <a:gs pos="37000">
                <a:schemeClr val="accent1">
                  <a:alpha val="58000"/>
                </a:schemeClr>
              </a:gs>
            </a:gsLst>
            <a:lin ang="0" scaled="1"/>
            <a:tileRect/>
          </a:gradFill>
          <a:ln w="38100" cap="flat" cmpd="sng" algn="ctr">
            <a:no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42731" y="4923931"/>
            <a:ext cx="3153269" cy="315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nssdc.gsfc.nasa.gov/image/planetary/mars/marsglobe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7426" y1="97647" x2="67941" y2="95221"/>
                        <a14:foregroundMark x1="54632" y1="98603" x2="59044" y2="98603"/>
                      </a14:backgroundRemoval>
                    </a14:imgEffect>
                  </a14:imgLayer>
                </a14:imgProps>
              </a:ext>
              <a:ext uri="{28A0092B-C50C-407E-A947-70E740481C1C}">
                <a14:useLocalDpi xmlns:a14="http://schemas.microsoft.com/office/drawing/2010/main" val="0"/>
              </a:ext>
            </a:extLst>
          </a:blip>
          <a:srcRect/>
          <a:stretch>
            <a:fillRect/>
          </a:stretch>
        </p:blipFill>
        <p:spPr bwMode="auto">
          <a:xfrm>
            <a:off x="11506200" y="3286316"/>
            <a:ext cx="2704414" cy="2704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alphaModFix amt="95000"/>
            <a:extLst>
              <a:ext uri="{28A0092B-C50C-407E-A947-70E740481C1C}">
                <a14:useLocalDpi xmlns:a14="http://schemas.microsoft.com/office/drawing/2010/main" val="0"/>
              </a:ext>
            </a:extLst>
          </a:blip>
          <a:srcRect l="18650" r="24950"/>
          <a:stretch/>
        </p:blipFill>
        <p:spPr>
          <a:xfrm rot="16452701">
            <a:off x="6775300" y="3603384"/>
            <a:ext cx="2893259" cy="2674994"/>
          </a:xfrm>
          <a:prstGeom prst="rect">
            <a:avLst/>
          </a:prstGeom>
        </p:spPr>
      </p:pic>
      <p:sp>
        <p:nvSpPr>
          <p:cNvPr id="12" name="Title 1"/>
          <p:cNvSpPr txBox="1">
            <a:spLocks/>
          </p:cNvSpPr>
          <p:nvPr/>
        </p:nvSpPr>
        <p:spPr bwMode="auto">
          <a:xfrm>
            <a:off x="2819400" y="0"/>
            <a:ext cx="11567160" cy="1371600"/>
          </a:xfrm>
          <a:prstGeom prst="rect">
            <a:avLst/>
          </a:prstGeom>
          <a:noFill/>
          <a:ln w="9525">
            <a:noFill/>
            <a:miter lim="800000"/>
            <a:headEnd/>
            <a:tailEnd/>
          </a:ln>
          <a:effectLst>
            <a:outerShdw dist="17961" dir="2700000" algn="ctr" rotWithShape="0">
              <a:schemeClr val="bg1"/>
            </a:outerShdw>
          </a:effectLst>
        </p:spPr>
        <p:txBody>
          <a:bodyPr vert="horz" wrap="square" lIns="130610" tIns="65306" rIns="130610" bIns="65306" numCol="1" anchor="ctr" anchorCtr="0" compatLnSpc="1">
            <a:prstTxWarp prst="textNoShape">
              <a:avLst/>
            </a:prstTxWarp>
          </a:bodyPr>
          <a:lstStyle>
            <a:lvl1pPr algn="l" rtl="0" eaLnBrk="0" fontAlgn="base" hangingPunct="0">
              <a:spcBef>
                <a:spcPct val="0"/>
              </a:spcBef>
              <a:spcAft>
                <a:spcPct val="0"/>
              </a:spcAft>
              <a:defRPr sz="44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900" b="1">
                <a:solidFill>
                  <a:schemeClr val="tx1"/>
                </a:solidFill>
                <a:latin typeface="Arial" pitchFamily="34" charset="0"/>
                <a:ea typeface="ＭＳ Ｐゴシック" charset="0"/>
                <a:cs typeface="ＭＳ Ｐゴシック" charset="0"/>
              </a:defRPr>
            </a:lvl5pPr>
            <a:lvl6pPr marL="653084" algn="l" rtl="0" fontAlgn="base">
              <a:spcBef>
                <a:spcPct val="0"/>
              </a:spcBef>
              <a:spcAft>
                <a:spcPct val="0"/>
              </a:spcAft>
              <a:defRPr sz="4600" b="1">
                <a:solidFill>
                  <a:schemeClr val="tx1"/>
                </a:solidFill>
                <a:latin typeface="Arial" charset="0"/>
              </a:defRPr>
            </a:lvl6pPr>
            <a:lvl7pPr marL="1306168" algn="l" rtl="0" fontAlgn="base">
              <a:spcBef>
                <a:spcPct val="0"/>
              </a:spcBef>
              <a:spcAft>
                <a:spcPct val="0"/>
              </a:spcAft>
              <a:defRPr sz="4600" b="1">
                <a:solidFill>
                  <a:schemeClr val="tx1"/>
                </a:solidFill>
                <a:latin typeface="Arial" charset="0"/>
              </a:defRPr>
            </a:lvl7pPr>
            <a:lvl8pPr marL="1959253" algn="l" rtl="0" fontAlgn="base">
              <a:spcBef>
                <a:spcPct val="0"/>
              </a:spcBef>
              <a:spcAft>
                <a:spcPct val="0"/>
              </a:spcAft>
              <a:defRPr sz="4600" b="1">
                <a:solidFill>
                  <a:schemeClr val="tx1"/>
                </a:solidFill>
                <a:latin typeface="Arial" charset="0"/>
              </a:defRPr>
            </a:lvl8pPr>
            <a:lvl9pPr marL="2612336" algn="l" rtl="0" fontAlgn="base">
              <a:spcBef>
                <a:spcPct val="0"/>
              </a:spcBef>
              <a:spcAft>
                <a:spcPct val="0"/>
              </a:spcAft>
              <a:defRPr sz="4600" b="1">
                <a:solidFill>
                  <a:schemeClr val="tx1"/>
                </a:solidFill>
                <a:latin typeface="Arial" charset="0"/>
              </a:defRPr>
            </a:lvl9pPr>
          </a:lstStyle>
          <a:p>
            <a:r>
              <a:rPr lang="en-US" dirty="0" smtClean="0"/>
              <a:t>Conclusion</a:t>
            </a:r>
            <a:endParaRPr lang="en-US" dirty="0"/>
          </a:p>
        </p:txBody>
      </p:sp>
      <p:sp>
        <p:nvSpPr>
          <p:cNvPr id="13" name="Content Placeholder 2"/>
          <p:cNvSpPr>
            <a:spLocks noGrp="1"/>
          </p:cNvSpPr>
          <p:nvPr>
            <p:ph idx="1"/>
          </p:nvPr>
        </p:nvSpPr>
        <p:spPr>
          <a:xfrm>
            <a:off x="2819400" y="1371600"/>
            <a:ext cx="8458200" cy="685800"/>
          </a:xfrm>
        </p:spPr>
        <p:txBody>
          <a:bodyPr>
            <a:normAutofit/>
          </a:bodyPr>
          <a:lstStyle/>
          <a:p>
            <a:pPr marL="0" indent="0">
              <a:buNone/>
            </a:pPr>
            <a:r>
              <a:rPr lang="en-US" sz="3200" b="1" dirty="0"/>
              <a:t>OASIS</a:t>
            </a:r>
            <a:r>
              <a:rPr lang="en-US" sz="3200" dirty="0"/>
              <a:t>:</a:t>
            </a:r>
          </a:p>
        </p:txBody>
      </p:sp>
      <p:sp>
        <p:nvSpPr>
          <p:cNvPr id="14" name="Content Placeholder 2"/>
          <p:cNvSpPr txBox="1">
            <a:spLocks/>
          </p:cNvSpPr>
          <p:nvPr/>
        </p:nvSpPr>
        <p:spPr bwMode="auto">
          <a:xfrm>
            <a:off x="4267200" y="1981200"/>
            <a:ext cx="9448800" cy="68580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normAutofit fontScale="70000" lnSpcReduction="20000"/>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sz="3200" b="0" dirty="0"/>
              <a:t>D</a:t>
            </a:r>
            <a:r>
              <a:rPr lang="en-US" sz="3200" b="0" dirty="0"/>
              <a:t>emonstrates </a:t>
            </a:r>
            <a:r>
              <a:rPr lang="en-US" sz="3200" b="0" dirty="0"/>
              <a:t>the capability for humans to live and work independently </a:t>
            </a:r>
          </a:p>
        </p:txBody>
      </p:sp>
      <p:sp>
        <p:nvSpPr>
          <p:cNvPr id="15" name="Content Placeholder 2"/>
          <p:cNvSpPr txBox="1">
            <a:spLocks/>
          </p:cNvSpPr>
          <p:nvPr/>
        </p:nvSpPr>
        <p:spPr bwMode="auto">
          <a:xfrm>
            <a:off x="4267200" y="2590800"/>
            <a:ext cx="9677400" cy="68580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normAutofit fontScale="70000" lnSpcReduction="20000"/>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sz="3200" b="0" dirty="0">
                <a:solidFill>
                  <a:srgbClr val="FFFFFF"/>
                </a:solidFill>
              </a:rPr>
              <a:t>Creates a long-term platform in support of NASA’s Flexible Pathway to a manned Mars mission </a:t>
            </a:r>
          </a:p>
        </p:txBody>
      </p:sp>
      <p:sp>
        <p:nvSpPr>
          <p:cNvPr id="16" name="Content Placeholder 2"/>
          <p:cNvSpPr txBox="1">
            <a:spLocks/>
          </p:cNvSpPr>
          <p:nvPr/>
        </p:nvSpPr>
        <p:spPr bwMode="auto">
          <a:xfrm>
            <a:off x="4267200" y="3200400"/>
            <a:ext cx="8458200" cy="685800"/>
          </a:xfrm>
          <a:prstGeom prst="rightArrow">
            <a:avLst/>
          </a:prstGeom>
          <a:noFill/>
          <a:ln w="9525">
            <a:noFill/>
            <a:miter lim="800000"/>
            <a:headEnd/>
            <a:tailEnd/>
          </a:ln>
        </p:spPr>
        <p:txBody>
          <a:bodyPr vert="horz" wrap="square" lIns="130610" tIns="65306" rIns="130610" bIns="65306" numCol="1" anchor="t" anchorCtr="0" compatLnSpc="1">
            <a:prstTxWarp prst="textNoShape">
              <a:avLst/>
            </a:prstTxWarp>
            <a:noAutofit/>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sz="2200" b="0" dirty="0">
                <a:solidFill>
                  <a:srgbClr val="FFFFFF"/>
                </a:solidFill>
              </a:rPr>
              <a:t>Demonstrates in-situ resource utilization of an asteroid</a:t>
            </a:r>
          </a:p>
        </p:txBody>
      </p:sp>
      <p:sp>
        <p:nvSpPr>
          <p:cNvPr id="17" name="Right Arrow 16"/>
          <p:cNvSpPr/>
          <p:nvPr/>
        </p:nvSpPr>
        <p:spPr bwMode="auto">
          <a:xfrm>
            <a:off x="2971802" y="2057400"/>
            <a:ext cx="1016000" cy="3912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sp>
        <p:nvSpPr>
          <p:cNvPr id="18" name="Right Arrow 17"/>
          <p:cNvSpPr/>
          <p:nvPr/>
        </p:nvSpPr>
        <p:spPr bwMode="auto">
          <a:xfrm>
            <a:off x="2971802" y="2667000"/>
            <a:ext cx="1016000" cy="3912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sp>
        <p:nvSpPr>
          <p:cNvPr id="19" name="Right Arrow 18"/>
          <p:cNvSpPr/>
          <p:nvPr/>
        </p:nvSpPr>
        <p:spPr bwMode="auto">
          <a:xfrm>
            <a:off x="2971802" y="3429000"/>
            <a:ext cx="1016000" cy="3912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defTabSz="914328"/>
            <a:endParaRPr lang="en-US"/>
          </a:p>
        </p:txBody>
      </p:sp>
      <p:sp>
        <p:nvSpPr>
          <p:cNvPr id="27" name="Rectangle 26"/>
          <p:cNvSpPr/>
          <p:nvPr/>
        </p:nvSpPr>
        <p:spPr bwMode="auto">
          <a:xfrm>
            <a:off x="304800" y="1080643"/>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Mission Overview</a:t>
            </a:r>
            <a:endParaRPr lang="en-US" dirty="0">
              <a:solidFill>
                <a:srgbClr val="F0AF13"/>
              </a:solidFill>
            </a:endParaRPr>
          </a:p>
        </p:txBody>
      </p:sp>
      <p:sp>
        <p:nvSpPr>
          <p:cNvPr id="28" name="Rectangle 27"/>
          <p:cNvSpPr/>
          <p:nvPr/>
        </p:nvSpPr>
        <p:spPr bwMode="auto">
          <a:xfrm>
            <a:off x="304800" y="369688"/>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29" name="Rectangle 28"/>
          <p:cNvSpPr/>
          <p:nvPr/>
        </p:nvSpPr>
        <p:spPr bwMode="auto">
          <a:xfrm>
            <a:off x="304800" y="1817488"/>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Science</a:t>
            </a:r>
            <a:endParaRPr lang="en-US" dirty="0">
              <a:solidFill>
                <a:srgbClr val="F0AF13"/>
              </a:solidFill>
            </a:endParaRPr>
          </a:p>
        </p:txBody>
      </p:sp>
      <p:sp>
        <p:nvSpPr>
          <p:cNvPr id="30" name="Rectangle 29"/>
          <p:cNvSpPr/>
          <p:nvPr/>
        </p:nvSpPr>
        <p:spPr bwMode="auto">
          <a:xfrm>
            <a:off x="304800" y="2560112"/>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Engineering</a:t>
            </a:r>
            <a:endParaRPr lang="en-US" dirty="0">
              <a:solidFill>
                <a:srgbClr val="F0AF13"/>
              </a:solidFill>
            </a:endParaRPr>
          </a:p>
        </p:txBody>
      </p:sp>
      <p:sp>
        <p:nvSpPr>
          <p:cNvPr id="31" name="Rectangle 30"/>
          <p:cNvSpPr/>
          <p:nvPr/>
        </p:nvSpPr>
        <p:spPr bwMode="auto">
          <a:xfrm>
            <a:off x="304800" y="330273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Human Factors</a:t>
            </a:r>
          </a:p>
        </p:txBody>
      </p:sp>
      <p:sp>
        <p:nvSpPr>
          <p:cNvPr id="32" name="Rectangle 31"/>
          <p:cNvSpPr/>
          <p:nvPr/>
        </p:nvSpPr>
        <p:spPr bwMode="auto">
          <a:xfrm>
            <a:off x="304800" y="4045358"/>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Program</a:t>
            </a:r>
            <a:endParaRPr lang="en-US" dirty="0">
              <a:solidFill>
                <a:srgbClr val="F0AF13"/>
              </a:solidFill>
            </a:endParaRPr>
          </a:p>
        </p:txBody>
      </p:sp>
      <p:sp>
        <p:nvSpPr>
          <p:cNvPr id="33" name="Rectangle 32"/>
          <p:cNvSpPr/>
          <p:nvPr/>
        </p:nvSpPr>
        <p:spPr bwMode="auto">
          <a:xfrm>
            <a:off x="304800" y="4787983"/>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Conclusion</a:t>
            </a:r>
            <a:endParaRPr lang="en-US" dirty="0">
              <a:solidFill>
                <a:schemeClr val="accent6"/>
              </a:solidFill>
            </a:endParaRPr>
          </a:p>
        </p:txBody>
      </p:sp>
    </p:spTree>
    <p:extLst>
      <p:ext uri="{BB962C8B-B14F-4D97-AF65-F5344CB8AC3E}">
        <p14:creationId xmlns:p14="http://schemas.microsoft.com/office/powerpoint/2010/main" val="39070310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48</a:t>
            </a:fld>
            <a:endParaRPr lang="en-US"/>
          </a:p>
        </p:txBody>
      </p:sp>
      <p:sp>
        <p:nvSpPr>
          <p:cNvPr id="6" name="Content Placeholder 5"/>
          <p:cNvSpPr>
            <a:spLocks noGrp="1"/>
          </p:cNvSpPr>
          <p:nvPr>
            <p:ph idx="1"/>
          </p:nvPr>
        </p:nvSpPr>
        <p:spPr/>
        <p:txBody>
          <a:bodyPr>
            <a:normAutofit fontScale="62500" lnSpcReduction="20000"/>
          </a:bodyPr>
          <a:lstStyle/>
          <a:p>
            <a:pPr marL="0" indent="0">
              <a:buNone/>
            </a:pPr>
            <a:r>
              <a:rPr lang="en-US" b="1" dirty="0" smtClean="0"/>
              <a:t>CSC</a:t>
            </a:r>
            <a:endParaRPr lang="en-US" b="1" dirty="0"/>
          </a:p>
          <a:p>
            <a:r>
              <a:rPr lang="en-US" dirty="0" smtClean="0"/>
              <a:t>Hayden</a:t>
            </a:r>
            <a:endParaRPr lang="en-US" dirty="0"/>
          </a:p>
          <a:p>
            <a:r>
              <a:rPr lang="en-US" dirty="0" err="1" smtClean="0"/>
              <a:t>Niko</a:t>
            </a:r>
            <a:endParaRPr lang="en-US" dirty="0"/>
          </a:p>
          <a:p>
            <a:r>
              <a:rPr lang="en-US" dirty="0" smtClean="0"/>
              <a:t>Jay</a:t>
            </a:r>
          </a:p>
          <a:p>
            <a:r>
              <a:rPr lang="en-US" dirty="0" smtClean="0"/>
              <a:t>Dimity</a:t>
            </a:r>
            <a:endParaRPr lang="en-US" dirty="0"/>
          </a:p>
          <a:p>
            <a:endParaRPr lang="en-US" dirty="0" smtClean="0"/>
          </a:p>
          <a:p>
            <a:pPr marL="0" indent="0">
              <a:buNone/>
            </a:pPr>
            <a:r>
              <a:rPr lang="en-US" b="1" dirty="0"/>
              <a:t>Mentors</a:t>
            </a:r>
          </a:p>
          <a:p>
            <a:r>
              <a:rPr lang="en-US" dirty="0"/>
              <a:t>Steve Edberg (Asteroid Scientist)</a:t>
            </a:r>
          </a:p>
          <a:p>
            <a:r>
              <a:rPr lang="en-US" dirty="0"/>
              <a:t>John Elliott (Systems Engineer/ISRU)</a:t>
            </a:r>
          </a:p>
          <a:p>
            <a:r>
              <a:rPr lang="en-US" dirty="0"/>
              <a:t>Damon Landau (Mission Design/</a:t>
            </a:r>
            <a:r>
              <a:rPr lang="en-US" dirty="0" smtClean="0"/>
              <a:t>Trajectory </a:t>
            </a:r>
            <a:r>
              <a:rPr lang="en-US" dirty="0"/>
              <a:t>Planning)</a:t>
            </a:r>
          </a:p>
          <a:p>
            <a:r>
              <a:rPr lang="en-US" dirty="0"/>
              <a:t>Charles </a:t>
            </a:r>
            <a:r>
              <a:rPr lang="en-US" dirty="0" err="1"/>
              <a:t>Dandido</a:t>
            </a:r>
            <a:r>
              <a:rPr lang="en-US" dirty="0"/>
              <a:t> (Mechanical)</a:t>
            </a:r>
          </a:p>
          <a:p>
            <a:r>
              <a:rPr lang="en-US" dirty="0"/>
              <a:t>Paul </a:t>
            </a:r>
            <a:r>
              <a:rPr lang="en-US" dirty="0" err="1"/>
              <a:t>Woodmansee</a:t>
            </a:r>
            <a:r>
              <a:rPr lang="en-US" dirty="0"/>
              <a:t> (Propulsion)</a:t>
            </a:r>
          </a:p>
          <a:p>
            <a:r>
              <a:rPr lang="en-US" dirty="0"/>
              <a:t>Jackie Green (Planetary Scientist/A Team Lead)</a:t>
            </a:r>
          </a:p>
          <a:p>
            <a:r>
              <a:rPr lang="en-US" dirty="0" err="1"/>
              <a:t>Randii</a:t>
            </a:r>
            <a:r>
              <a:rPr lang="en-US" dirty="0"/>
              <a:t> </a:t>
            </a:r>
            <a:r>
              <a:rPr lang="en-US" dirty="0" err="1"/>
              <a:t>Wessen</a:t>
            </a:r>
            <a:r>
              <a:rPr lang="en-US" dirty="0"/>
              <a:t> (Astronautics System Engineer</a:t>
            </a:r>
            <a:r>
              <a:rPr lang="en-US" dirty="0" smtClean="0"/>
              <a:t>)</a:t>
            </a:r>
          </a:p>
          <a:p>
            <a:endParaRPr lang="en-US" dirty="0"/>
          </a:p>
          <a:p>
            <a:pPr marL="0" indent="0">
              <a:buNone/>
            </a:pPr>
            <a:r>
              <a:rPr lang="en-US" dirty="0" smtClean="0"/>
              <a:t>Michele Judd (Keck Institute for Space Studies)</a:t>
            </a:r>
            <a:endParaRPr lang="en-US" dirty="0"/>
          </a:p>
          <a:p>
            <a:endParaRPr lang="en-US" dirty="0"/>
          </a:p>
        </p:txBody>
      </p:sp>
      <p:pic>
        <p:nvPicPr>
          <p:cNvPr id="7" name="Picture 6" descr="sponsors_final.png"/>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228600"/>
            <a:ext cx="3581400" cy="4128135"/>
          </a:xfrm>
          <a:prstGeom prst="rect">
            <a:avLst/>
          </a:prstGeom>
          <a:noFill/>
          <a:ln>
            <a:noFill/>
          </a:ln>
        </p:spPr>
      </p:pic>
    </p:spTree>
    <p:extLst>
      <p:ext uri="{BB962C8B-B14F-4D97-AF65-F5344CB8AC3E}">
        <p14:creationId xmlns:p14="http://schemas.microsoft.com/office/powerpoint/2010/main" val="10432679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49</a:t>
            </a:fld>
            <a:endParaRPr lang="en-US"/>
          </a:p>
        </p:txBody>
      </p:sp>
      <p:sp>
        <p:nvSpPr>
          <p:cNvPr id="5" name="Content Placeholder 2"/>
          <p:cNvSpPr>
            <a:spLocks noGrp="1"/>
          </p:cNvSpPr>
          <p:nvPr>
            <p:ph idx="1"/>
          </p:nvPr>
        </p:nvSpPr>
        <p:spPr>
          <a:xfrm>
            <a:off x="2895600" y="1447802"/>
            <a:ext cx="11567160" cy="6038850"/>
          </a:xfrm>
        </p:spPr>
        <p:txBody>
          <a:bodyPr anchor="ctr"/>
          <a:lstStyle/>
          <a:p>
            <a:pPr marL="0" indent="0" algn="ctr">
              <a:buNone/>
            </a:pPr>
            <a:r>
              <a:rPr lang="en-US" sz="6000" i="1" dirty="0" smtClean="0">
                <a:solidFill>
                  <a:srgbClr val="EDAC09"/>
                </a:solidFill>
              </a:rPr>
              <a:t>Thank-you for listening!</a:t>
            </a:r>
            <a:endParaRPr lang="en-US" sz="6000" i="1" dirty="0">
              <a:solidFill>
                <a:srgbClr val="EDAC09"/>
              </a:solidFill>
            </a:endParaRPr>
          </a:p>
        </p:txBody>
      </p:sp>
    </p:spTree>
    <p:extLst>
      <p:ext uri="{BB962C8B-B14F-4D97-AF65-F5344CB8AC3E}">
        <p14:creationId xmlns:p14="http://schemas.microsoft.com/office/powerpoint/2010/main" val="3766431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a:t>
            </a:fld>
            <a:endParaRPr lang="en-US"/>
          </a:p>
        </p:txBody>
      </p:sp>
      <p:sp>
        <p:nvSpPr>
          <p:cNvPr id="18" name="Content Placeholder 7"/>
          <p:cNvSpPr>
            <a:spLocks noGrp="1"/>
          </p:cNvSpPr>
          <p:nvPr>
            <p:ph idx="1"/>
          </p:nvPr>
        </p:nvSpPr>
        <p:spPr>
          <a:xfrm>
            <a:off x="2819400" y="2286000"/>
            <a:ext cx="7924800" cy="3810000"/>
          </a:xfrm>
        </p:spPr>
        <p:txBody>
          <a:bodyPr>
            <a:noAutofit/>
          </a:bodyPr>
          <a:lstStyle/>
          <a:p>
            <a:pPr algn="just"/>
            <a:r>
              <a:rPr lang="en-US" sz="2800" dirty="0"/>
              <a:t>“Demonstrate </a:t>
            </a:r>
            <a:r>
              <a:rPr lang="en-US" sz="2800" dirty="0"/>
              <a:t>viability of ISRU via the production of materials beneficial to mankind from asteroid resources for extraterrestrial exploration</a:t>
            </a:r>
            <a:r>
              <a:rPr lang="en-US" sz="2800" dirty="0"/>
              <a:t>.”</a:t>
            </a:r>
            <a:endParaRPr lang="en-US" sz="2800" dirty="0"/>
          </a:p>
          <a:p>
            <a:pPr algn="just"/>
            <a:r>
              <a:rPr lang="en-US" sz="2800" dirty="0"/>
              <a:t>“Ascertain the content, origin, and evolution of the solar system and the potential for life elsewhere.</a:t>
            </a:r>
            <a:r>
              <a:rPr lang="en-US" sz="2800" dirty="0"/>
              <a:t>”</a:t>
            </a:r>
          </a:p>
          <a:p>
            <a:pPr algn="just"/>
            <a:r>
              <a:rPr lang="en-US" sz="2800" dirty="0"/>
              <a:t>“</a:t>
            </a:r>
            <a:r>
              <a:rPr lang="en-US" sz="2800" dirty="0"/>
              <a:t>Discover how the universe works, explore how it began and evolved, and search for life on planets around other stars.</a:t>
            </a:r>
            <a:r>
              <a:rPr lang="en-US" sz="2800" dirty="0"/>
              <a:t>”</a:t>
            </a:r>
          </a:p>
          <a:p>
            <a:pPr marL="653058" lvl="1" indent="0">
              <a:buNone/>
            </a:pPr>
            <a:endParaRPr lang="en-US" sz="2800" dirty="0"/>
          </a:p>
          <a:p>
            <a:pPr lvl="1"/>
            <a:endParaRPr lang="en-US" sz="2800" dirty="0"/>
          </a:p>
        </p:txBody>
      </p:sp>
      <p:sp>
        <p:nvSpPr>
          <p:cNvPr id="8" name="Rounded Rectangle 7"/>
          <p:cNvSpPr/>
          <p:nvPr/>
        </p:nvSpPr>
        <p:spPr bwMode="auto">
          <a:xfrm>
            <a:off x="4419600" y="1447800"/>
            <a:ext cx="8382000" cy="762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364"/>
            <a:r>
              <a:rPr lang="en-US" sz="2800" dirty="0">
                <a:solidFill>
                  <a:srgbClr val="002C56"/>
                </a:solidFill>
              </a:rPr>
              <a:t>Why this mission?</a:t>
            </a:r>
          </a:p>
        </p:txBody>
      </p:sp>
      <p:sp>
        <p:nvSpPr>
          <p:cNvPr id="23" name="Rounded Rectangle 22"/>
          <p:cNvSpPr/>
          <p:nvPr/>
        </p:nvSpPr>
        <p:spPr bwMode="auto">
          <a:xfrm>
            <a:off x="4191000" y="6934200"/>
            <a:ext cx="88392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364"/>
            <a:r>
              <a:rPr lang="en-US" sz="2400" dirty="0">
                <a:solidFill>
                  <a:srgbClr val="002C56"/>
                </a:solidFill>
              </a:rPr>
              <a:t>The outcome of this mission will guide the utilization of resources for future space exploration</a:t>
            </a:r>
          </a:p>
        </p:txBody>
      </p:sp>
      <p:pic>
        <p:nvPicPr>
          <p:cNvPr id="9" name="Picture 8"/>
          <p:cNvPicPr>
            <a:picLocks noChangeAspect="1"/>
          </p:cNvPicPr>
          <p:nvPr/>
        </p:nvPicPr>
        <p:blipFill rotWithShape="1">
          <a:blip r:embed="rId3"/>
          <a:srcRect t="5040" b="3197"/>
          <a:stretch/>
        </p:blipFill>
        <p:spPr>
          <a:xfrm>
            <a:off x="10744200" y="2895600"/>
            <a:ext cx="3810000" cy="3657600"/>
          </a:xfrm>
          <a:prstGeom prst="rect">
            <a:avLst/>
          </a:prstGeom>
        </p:spPr>
      </p:pic>
      <p:sp>
        <p:nvSpPr>
          <p:cNvPr id="19" name="Rectangle 18"/>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20" name="Rectangle 19"/>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21" name="Rectangle 20"/>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2" name="Rectangle 21"/>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4" name="Rectangle 23"/>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5" name="Rectangle 24"/>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6" name="Rectangle 25"/>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5528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br>
              <a:rPr lang="en-US" dirty="0" smtClean="0"/>
            </a:b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5F516E10-C60D-4133-B8F8-6BD272B558EB}" type="slidenum">
              <a:rPr lang="en-US" smtClean="0"/>
              <a:pPr/>
              <a:t>50</a:t>
            </a:fld>
            <a:endParaRPr lang="en-US"/>
          </a:p>
        </p:txBody>
      </p:sp>
    </p:spTree>
    <p:extLst>
      <p:ext uri="{BB962C8B-B14F-4D97-AF65-F5344CB8AC3E}">
        <p14:creationId xmlns:p14="http://schemas.microsoft.com/office/powerpoint/2010/main" val="21048111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51</a:t>
            </a:fld>
            <a:endParaRPr lang="en-US"/>
          </a:p>
        </p:txBody>
      </p:sp>
      <p:pic>
        <p:nvPicPr>
          <p:cNvPr id="8" name="Picture 7"/>
          <p:cNvPicPr>
            <a:picLocks noChangeAspect="1"/>
          </p:cNvPicPr>
          <p:nvPr/>
        </p:nvPicPr>
        <p:blipFill>
          <a:blip r:embed="rId2"/>
          <a:stretch>
            <a:fillRect/>
          </a:stretch>
        </p:blipFill>
        <p:spPr>
          <a:xfrm>
            <a:off x="4406901" y="1206501"/>
            <a:ext cx="8547100" cy="5816600"/>
          </a:xfrm>
          <a:prstGeom prst="rect">
            <a:avLst/>
          </a:prstGeom>
        </p:spPr>
      </p:pic>
      <p:sp>
        <p:nvSpPr>
          <p:cNvPr id="9" name="Content Placeholder 8"/>
          <p:cNvSpPr>
            <a:spLocks noGrp="1"/>
          </p:cNvSpPr>
          <p:nvPr>
            <p:ph idx="1"/>
          </p:nvPr>
        </p:nvSpPr>
        <p:spPr/>
        <p:txBody>
          <a:bodyPr/>
          <a:lstStyle/>
          <a:p>
            <a:endParaRPr lang="en-US" dirty="0"/>
          </a:p>
        </p:txBody>
      </p:sp>
    </p:spTree>
    <p:extLst>
      <p:ext uri="{BB962C8B-B14F-4D97-AF65-F5344CB8AC3E}">
        <p14:creationId xmlns:p14="http://schemas.microsoft.com/office/powerpoint/2010/main" val="1399677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52</a:t>
            </a:fld>
            <a:endParaRPr lang="en-US" dirty="0">
              <a:solidFill>
                <a:srgbClr val="FFFFFF">
                  <a:tint val="75000"/>
                </a:srgbClr>
              </a:solidFill>
            </a:endParaRPr>
          </a:p>
        </p:txBody>
      </p:sp>
      <p:sp>
        <p:nvSpPr>
          <p:cNvPr id="32" name="Rectangle 31"/>
          <p:cNvSpPr/>
          <p:nvPr/>
        </p:nvSpPr>
        <p:spPr bwMode="auto">
          <a:xfrm>
            <a:off x="304800" y="108872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33" name="Rectangle 32"/>
          <p:cNvSpPr/>
          <p:nvPr/>
        </p:nvSpPr>
        <p:spPr bwMode="auto">
          <a:xfrm>
            <a:off x="304800" y="381001"/>
            <a:ext cx="1981200" cy="590550"/>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a:solidFill>
                  <a:schemeClr val="accent1"/>
                </a:solidFill>
              </a:rPr>
              <a:t>Introduction</a:t>
            </a:r>
          </a:p>
        </p:txBody>
      </p:sp>
      <p:sp>
        <p:nvSpPr>
          <p:cNvPr id="34" name="Rectangle 33"/>
          <p:cNvSpPr/>
          <p:nvPr/>
        </p:nvSpPr>
        <p:spPr bwMode="auto">
          <a:xfrm>
            <a:off x="304800" y="2569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35" name="Rectangle 34"/>
          <p:cNvSpPr/>
          <p:nvPr/>
        </p:nvSpPr>
        <p:spPr bwMode="auto">
          <a:xfrm>
            <a:off x="304800" y="1830406"/>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Objectives</a:t>
            </a:r>
            <a:endParaRPr lang="en-US" dirty="0">
              <a:solidFill>
                <a:srgbClr val="F0AF13"/>
              </a:solidFill>
            </a:endParaRPr>
          </a:p>
        </p:txBody>
      </p:sp>
      <p:sp>
        <p:nvSpPr>
          <p:cNvPr id="36" name="Rectangle 35"/>
          <p:cNvSpPr/>
          <p:nvPr/>
        </p:nvSpPr>
        <p:spPr bwMode="auto">
          <a:xfrm>
            <a:off x="304800" y="3962401"/>
            <a:ext cx="1981200" cy="622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chemeClr val="accent2"/>
                </a:solidFill>
              </a:rPr>
              <a:t>Policy</a:t>
            </a:r>
            <a:endParaRPr lang="en-US" dirty="0">
              <a:solidFill>
                <a:schemeClr val="accent2"/>
              </a:solidFill>
            </a:endParaRPr>
          </a:p>
        </p:txBody>
      </p:sp>
      <p:sp>
        <p:nvSpPr>
          <p:cNvPr id="37" name="Rectangle 36"/>
          <p:cNvSpPr/>
          <p:nvPr/>
        </p:nvSpPr>
        <p:spPr bwMode="auto">
          <a:xfrm>
            <a:off x="304800" y="47017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Program </a:t>
            </a:r>
          </a:p>
        </p:txBody>
      </p:sp>
      <p:sp>
        <p:nvSpPr>
          <p:cNvPr id="38" name="Rectangle 37"/>
          <p:cNvSpPr/>
          <p:nvPr/>
        </p:nvSpPr>
        <p:spPr bwMode="auto">
          <a:xfrm>
            <a:off x="304800" y="5441188"/>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a:solidFill>
                  <a:srgbClr val="F0AF13"/>
                </a:solidFill>
              </a:rPr>
              <a:t>Conclusion</a:t>
            </a:r>
            <a:endParaRPr lang="en-US" dirty="0">
              <a:solidFill>
                <a:srgbClr val="F0AF13"/>
              </a:solidFill>
            </a:endParaRPr>
          </a:p>
        </p:txBody>
      </p:sp>
      <p:sp>
        <p:nvSpPr>
          <p:cNvPr id="14" name="Rectangle 13"/>
          <p:cNvSpPr/>
          <p:nvPr/>
        </p:nvSpPr>
        <p:spPr bwMode="auto">
          <a:xfrm>
            <a:off x="304800" y="32766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3" name="Content Placeholder 2"/>
          <p:cNvSpPr>
            <a:spLocks noGrp="1"/>
          </p:cNvSpPr>
          <p:nvPr>
            <p:ph idx="1"/>
          </p:nvPr>
        </p:nvSpPr>
        <p:spPr>
          <a:xfrm>
            <a:off x="2895600" y="1447800"/>
            <a:ext cx="7315200" cy="6172200"/>
          </a:xfrm>
        </p:spPr>
        <p:txBody>
          <a:bodyPr>
            <a:normAutofit/>
          </a:bodyPr>
          <a:lstStyle/>
          <a:p>
            <a:r>
              <a:rPr lang="en-US" sz="3200" dirty="0"/>
              <a:t>Continuous deliverables, ISS-based testing to show development progress</a:t>
            </a:r>
          </a:p>
          <a:p>
            <a:r>
              <a:rPr lang="en-US" sz="3200" dirty="0"/>
              <a:t>Innovative </a:t>
            </a:r>
            <a:r>
              <a:rPr lang="en-US" sz="3200" dirty="0"/>
              <a:t>new science outreach, including live HD, 3D, </a:t>
            </a:r>
            <a:r>
              <a:rPr lang="en-US" sz="3200" dirty="0"/>
              <a:t>360°broadcast </a:t>
            </a:r>
            <a:r>
              <a:rPr lang="en-US" sz="3200" dirty="0"/>
              <a:t>of spacewalks from helmet-mounted </a:t>
            </a:r>
            <a:r>
              <a:rPr lang="en-US" sz="3200" dirty="0"/>
              <a:t>cameras</a:t>
            </a:r>
          </a:p>
          <a:p>
            <a:endParaRPr lang="en-US" sz="3200" dirty="0"/>
          </a:p>
        </p:txBody>
      </p:sp>
      <p:sp>
        <p:nvSpPr>
          <p:cNvPr id="15" name="Slide Number Placeholder 3"/>
          <p:cNvSpPr txBox="1">
            <a:spLocks/>
          </p:cNvSpPr>
          <p:nvPr/>
        </p:nvSpPr>
        <p:spPr>
          <a:xfrm>
            <a:off x="8305801" y="7620001"/>
            <a:ext cx="609601" cy="438150"/>
          </a:xfrm>
          <a:prstGeom prst="rect">
            <a:avLst/>
          </a:prstGeom>
        </p:spPr>
        <p:txBody>
          <a:bodyPr vert="horz" lIns="91436" tIns="45718" rIns="91436" bIns="45718" rtlCol="0" anchor="ctr"/>
          <a:lstStyle>
            <a:defPPr>
              <a:defRPr lang="en-US"/>
            </a:defPPr>
            <a:lvl1pPr algn="ctr" rtl="0" fontAlgn="base">
              <a:spcBef>
                <a:spcPct val="0"/>
              </a:spcBef>
              <a:spcAft>
                <a:spcPct val="0"/>
              </a:spcAft>
              <a:defRPr sz="2000" b="1" kern="1200">
                <a:solidFill>
                  <a:schemeClr val="tx1">
                    <a:tint val="75000"/>
                  </a:schemeClr>
                </a:solidFill>
                <a:latin typeface="Arial" charset="0"/>
                <a:ea typeface="ＭＳ Ｐゴシック" pitchFamily="34" charset="-128"/>
                <a:cs typeface="+mn-cs"/>
              </a:defRPr>
            </a:lvl1pPr>
            <a:lvl2pPr marL="65311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130622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959331"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2612441"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3265551" algn="l" defTabSz="1306220" rtl="0" eaLnBrk="1" latinLnBrk="0" hangingPunct="1">
              <a:defRPr b="1" kern="1200">
                <a:solidFill>
                  <a:schemeClr val="tx1"/>
                </a:solidFill>
                <a:latin typeface="Arial" charset="0"/>
                <a:ea typeface="ＭＳ Ｐゴシック" pitchFamily="34" charset="-128"/>
                <a:cs typeface="+mn-cs"/>
              </a:defRPr>
            </a:lvl6pPr>
            <a:lvl7pPr marL="3918661" algn="l" defTabSz="1306220" rtl="0" eaLnBrk="1" latinLnBrk="0" hangingPunct="1">
              <a:defRPr b="1" kern="1200">
                <a:solidFill>
                  <a:schemeClr val="tx1"/>
                </a:solidFill>
                <a:latin typeface="Arial" charset="0"/>
                <a:ea typeface="ＭＳ Ｐゴシック" pitchFamily="34" charset="-128"/>
                <a:cs typeface="+mn-cs"/>
              </a:defRPr>
            </a:lvl7pPr>
            <a:lvl8pPr marL="4571771" algn="l" defTabSz="1306220" rtl="0" eaLnBrk="1" latinLnBrk="0" hangingPunct="1">
              <a:defRPr b="1" kern="1200">
                <a:solidFill>
                  <a:schemeClr val="tx1"/>
                </a:solidFill>
                <a:latin typeface="Arial" charset="0"/>
                <a:ea typeface="ＭＳ Ｐゴシック" pitchFamily="34" charset="-128"/>
                <a:cs typeface="+mn-cs"/>
              </a:defRPr>
            </a:lvl8pPr>
            <a:lvl9pPr marL="5224882" algn="l" defTabSz="1306220" rtl="0" eaLnBrk="1" latinLnBrk="0" hangingPunct="1">
              <a:defRPr b="1" kern="1200">
                <a:solidFill>
                  <a:schemeClr val="tx1"/>
                </a:solidFill>
                <a:latin typeface="Arial" charset="0"/>
                <a:ea typeface="ＭＳ Ｐゴシック" pitchFamily="34" charset="-128"/>
                <a:cs typeface="+mn-cs"/>
              </a:defRPr>
            </a:lvl9pPr>
          </a:lstStyle>
          <a:p>
            <a:endParaRPr lang="en-US" dirty="0"/>
          </a:p>
        </p:txBody>
      </p:sp>
      <p:pic>
        <p:nvPicPr>
          <p:cNvPr id="18" name="Picture 17"/>
          <p:cNvPicPr>
            <a:picLocks noChangeAspect="1"/>
          </p:cNvPicPr>
          <p:nvPr/>
        </p:nvPicPr>
        <p:blipFill>
          <a:blip r:embed="rId3"/>
          <a:stretch>
            <a:fillRect/>
          </a:stretch>
        </p:blipFill>
        <p:spPr>
          <a:xfrm>
            <a:off x="10185400" y="1447802"/>
            <a:ext cx="4445000" cy="2927195"/>
          </a:xfrm>
          <a:prstGeom prst="rect">
            <a:avLst/>
          </a:prstGeom>
        </p:spPr>
      </p:pic>
      <p:sp>
        <p:nvSpPr>
          <p:cNvPr id="2" name="Title 1"/>
          <p:cNvSpPr>
            <a:spLocks noGrp="1"/>
          </p:cNvSpPr>
          <p:nvPr>
            <p:ph type="title"/>
          </p:nvPr>
        </p:nvSpPr>
        <p:spPr/>
        <p:txBody>
          <a:bodyPr/>
          <a:lstStyle/>
          <a:p>
            <a:r>
              <a:rPr lang="en-US" dirty="0" smtClean="0"/>
              <a:t>Policy and Outreach</a:t>
            </a:r>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276"/>
          <a:stretch/>
        </p:blipFill>
        <p:spPr>
          <a:xfrm>
            <a:off x="10371875" y="4460934"/>
            <a:ext cx="4113354" cy="3692467"/>
          </a:xfrm>
          <a:prstGeom prst="rect">
            <a:avLst/>
          </a:prstGeom>
        </p:spPr>
      </p:pic>
    </p:spTree>
    <p:extLst>
      <p:ext uri="{BB962C8B-B14F-4D97-AF65-F5344CB8AC3E}">
        <p14:creationId xmlns:p14="http://schemas.microsoft.com/office/powerpoint/2010/main" val="128018195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and Volume</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53</a:t>
            </a:fld>
            <a:endParaRPr lang="en-US"/>
          </a:p>
        </p:txBody>
      </p:sp>
      <p:pic>
        <p:nvPicPr>
          <p:cNvPr id="12" name="Picture 2" descr="C:\Users\Michael\Desktop\LabeledAssemb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752601"/>
            <a:ext cx="4267200" cy="42418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560128257"/>
              </p:ext>
            </p:extLst>
          </p:nvPr>
        </p:nvGraphicFramePr>
        <p:xfrm>
          <a:off x="9677400" y="6248400"/>
          <a:ext cx="4267200" cy="1207008"/>
        </p:xfrm>
        <a:graphic>
          <a:graphicData uri="http://schemas.openxmlformats.org/drawingml/2006/table">
            <a:tbl>
              <a:tblPr firstRow="1" bandRow="1">
                <a:tableStyleId>{5C22544A-7EE6-4342-B048-85BDC9FD1C3A}</a:tableStyleId>
              </a:tblPr>
              <a:tblGrid>
                <a:gridCol w="2362200"/>
                <a:gridCol w="1905000"/>
              </a:tblGrid>
              <a:tr h="402336">
                <a:tc>
                  <a:txBody>
                    <a:bodyPr/>
                    <a:lstStyle/>
                    <a:p>
                      <a:r>
                        <a:rPr lang="en-US" sz="2000" dirty="0" smtClean="0">
                          <a:solidFill>
                            <a:schemeClr val="bg1"/>
                          </a:solidFill>
                        </a:rPr>
                        <a:t>Component</a:t>
                      </a:r>
                      <a:endParaRPr lang="en-US" sz="2000" dirty="0">
                        <a:solidFill>
                          <a:schemeClr val="bg1"/>
                        </a:solidFill>
                      </a:endParaRPr>
                    </a:p>
                  </a:txBody>
                  <a:tcPr/>
                </a:tc>
                <a:tc>
                  <a:txBody>
                    <a:bodyPr/>
                    <a:lstStyle/>
                    <a:p>
                      <a:r>
                        <a:rPr lang="en-US" sz="2000" dirty="0" smtClean="0">
                          <a:solidFill>
                            <a:schemeClr val="bg1"/>
                          </a:solidFill>
                        </a:rPr>
                        <a:t>Volume</a:t>
                      </a:r>
                      <a:r>
                        <a:rPr lang="en-US" sz="2000" baseline="0" dirty="0" smtClean="0">
                          <a:solidFill>
                            <a:schemeClr val="bg1"/>
                          </a:solidFill>
                        </a:rPr>
                        <a:t>/ m</a:t>
                      </a:r>
                      <a:r>
                        <a:rPr lang="en-US" sz="2000" baseline="30000" dirty="0" smtClean="0">
                          <a:solidFill>
                            <a:schemeClr val="bg1"/>
                          </a:solidFill>
                        </a:rPr>
                        <a:t>3</a:t>
                      </a:r>
                      <a:endParaRPr lang="en-US" sz="2000" dirty="0">
                        <a:solidFill>
                          <a:schemeClr val="bg1"/>
                        </a:solidFill>
                      </a:endParaRPr>
                    </a:p>
                  </a:txBody>
                  <a:tcPr/>
                </a:tc>
              </a:tr>
              <a:tr h="402336">
                <a:tc>
                  <a:txBody>
                    <a:bodyPr/>
                    <a:lstStyle/>
                    <a:p>
                      <a:r>
                        <a:rPr lang="en-US" sz="2000" dirty="0" smtClean="0">
                          <a:solidFill>
                            <a:schemeClr val="bg1"/>
                          </a:solidFill>
                        </a:rPr>
                        <a:t>Habitat</a:t>
                      </a:r>
                      <a:endParaRPr lang="en-US" sz="2000" dirty="0">
                        <a:solidFill>
                          <a:schemeClr val="bg1"/>
                        </a:solidFill>
                      </a:endParaRPr>
                    </a:p>
                  </a:txBody>
                  <a:tcPr/>
                </a:tc>
                <a:tc>
                  <a:txBody>
                    <a:bodyPr/>
                    <a:lstStyle/>
                    <a:p>
                      <a:r>
                        <a:rPr lang="en-US" sz="2000" dirty="0" smtClean="0">
                          <a:solidFill>
                            <a:schemeClr val="bg1"/>
                          </a:solidFill>
                        </a:rPr>
                        <a:t>201.8</a:t>
                      </a:r>
                      <a:endParaRPr lang="en-US" sz="2000" dirty="0">
                        <a:solidFill>
                          <a:schemeClr val="bg1"/>
                        </a:solidFill>
                      </a:endParaRPr>
                    </a:p>
                  </a:txBody>
                  <a:tcPr/>
                </a:tc>
              </a:tr>
              <a:tr h="402336">
                <a:tc>
                  <a:txBody>
                    <a:bodyPr/>
                    <a:lstStyle/>
                    <a:p>
                      <a:r>
                        <a:rPr lang="en-US" sz="2000" dirty="0" smtClean="0">
                          <a:solidFill>
                            <a:schemeClr val="bg1"/>
                          </a:solidFill>
                        </a:rPr>
                        <a:t>Docking Module</a:t>
                      </a:r>
                      <a:endParaRPr lang="en-US" sz="2000" dirty="0">
                        <a:solidFill>
                          <a:schemeClr val="bg1"/>
                        </a:solidFill>
                      </a:endParaRPr>
                    </a:p>
                  </a:txBody>
                  <a:tcPr/>
                </a:tc>
                <a:tc>
                  <a:txBody>
                    <a:bodyPr/>
                    <a:lstStyle/>
                    <a:p>
                      <a:r>
                        <a:rPr lang="en-US" sz="2000" dirty="0" smtClean="0">
                          <a:solidFill>
                            <a:schemeClr val="bg1"/>
                          </a:solidFill>
                        </a:rPr>
                        <a:t>77.83</a:t>
                      </a:r>
                      <a:endParaRPr lang="en-US" sz="2000" dirty="0">
                        <a:solidFill>
                          <a:schemeClr val="bg1"/>
                        </a:solidFill>
                      </a:endParaRP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593344221"/>
              </p:ext>
            </p:extLst>
          </p:nvPr>
        </p:nvGraphicFramePr>
        <p:xfrm>
          <a:off x="3124200" y="1524001"/>
          <a:ext cx="5715000" cy="6400801"/>
        </p:xfrm>
        <a:graphic>
          <a:graphicData uri="http://schemas.openxmlformats.org/drawingml/2006/table">
            <a:tbl>
              <a:tblPr firstRow="1" bandRow="1">
                <a:tableStyleId>{5C22544A-7EE6-4342-B048-85BDC9FD1C3A}</a:tableStyleId>
              </a:tblPr>
              <a:tblGrid>
                <a:gridCol w="2133600"/>
                <a:gridCol w="1676400"/>
                <a:gridCol w="1905000"/>
              </a:tblGrid>
              <a:tr h="713232">
                <a:tc>
                  <a:txBody>
                    <a:bodyPr/>
                    <a:lstStyle/>
                    <a:p>
                      <a:pPr algn="ctr"/>
                      <a:r>
                        <a:rPr lang="en-US" sz="2000" dirty="0" smtClean="0">
                          <a:solidFill>
                            <a:srgbClr val="002C56"/>
                          </a:solidFill>
                        </a:rPr>
                        <a:t>Equipment</a:t>
                      </a:r>
                      <a:endParaRPr lang="en-US" sz="2000" b="1" dirty="0">
                        <a:solidFill>
                          <a:srgbClr val="002C56"/>
                        </a:solidFill>
                      </a:endParaRPr>
                    </a:p>
                  </a:txBody>
                  <a:tcPr/>
                </a:tc>
                <a:tc>
                  <a:txBody>
                    <a:bodyPr/>
                    <a:lstStyle/>
                    <a:p>
                      <a:pPr algn="ctr"/>
                      <a:r>
                        <a:rPr lang="en-US" sz="2000" dirty="0" smtClean="0">
                          <a:solidFill>
                            <a:srgbClr val="002C56"/>
                          </a:solidFill>
                        </a:rPr>
                        <a:t>Launch</a:t>
                      </a:r>
                      <a:r>
                        <a:rPr lang="en-US" sz="2000" baseline="0" dirty="0" smtClean="0">
                          <a:solidFill>
                            <a:srgbClr val="002C56"/>
                          </a:solidFill>
                        </a:rPr>
                        <a:t> 1 </a:t>
                      </a:r>
                      <a:r>
                        <a:rPr lang="en-US" sz="2000" dirty="0" smtClean="0">
                          <a:solidFill>
                            <a:srgbClr val="002C56"/>
                          </a:solidFill>
                        </a:rPr>
                        <a:t>Mass</a:t>
                      </a:r>
                      <a:r>
                        <a:rPr lang="en-US" sz="2000" baseline="0" dirty="0" smtClean="0">
                          <a:solidFill>
                            <a:srgbClr val="002C56"/>
                          </a:solidFill>
                        </a:rPr>
                        <a:t> (T)</a:t>
                      </a:r>
                      <a:endParaRPr lang="en-US" sz="2000" b="1" dirty="0">
                        <a:solidFill>
                          <a:srgbClr val="002C56"/>
                        </a:solidFill>
                      </a:endParaRPr>
                    </a:p>
                  </a:txBody>
                  <a:tcPr/>
                </a:tc>
                <a:tc>
                  <a:txBody>
                    <a:bodyPr/>
                    <a:lstStyle/>
                    <a:p>
                      <a:pPr algn="ctr"/>
                      <a:r>
                        <a:rPr lang="en-US" sz="2000" b="1" dirty="0" smtClean="0">
                          <a:solidFill>
                            <a:srgbClr val="002C56"/>
                          </a:solidFill>
                        </a:rPr>
                        <a:t>Launch 2 Mass/ t</a:t>
                      </a:r>
                      <a:endParaRPr lang="en-US" sz="2000" b="1" dirty="0">
                        <a:solidFill>
                          <a:srgbClr val="002C56"/>
                        </a:solidFill>
                      </a:endParaRPr>
                    </a:p>
                  </a:txBody>
                  <a:tcPr/>
                </a:tc>
              </a:tr>
              <a:tr h="402336">
                <a:tc>
                  <a:txBody>
                    <a:bodyPr/>
                    <a:lstStyle/>
                    <a:p>
                      <a:pPr algn="ctr"/>
                      <a:r>
                        <a:rPr lang="en-US" sz="2000" dirty="0" smtClean="0">
                          <a:solidFill>
                            <a:srgbClr val="002C56"/>
                          </a:solidFill>
                        </a:rPr>
                        <a:t>Orion</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marL="0" marR="0" indent="0" algn="ctr" defTabSz="1306168" rtl="0" eaLnBrk="1" fontAlgn="auto" latinLnBrk="0" hangingPunct="1">
                        <a:lnSpc>
                          <a:spcPct val="100000"/>
                        </a:lnSpc>
                        <a:spcBef>
                          <a:spcPts val="0"/>
                        </a:spcBef>
                        <a:spcAft>
                          <a:spcPts val="0"/>
                        </a:spcAft>
                        <a:buClrTx/>
                        <a:buSzTx/>
                        <a:buFontTx/>
                        <a:buNone/>
                        <a:tabLst/>
                        <a:defRPr/>
                      </a:pPr>
                      <a:r>
                        <a:rPr lang="en-US" sz="2000" dirty="0" smtClean="0">
                          <a:solidFill>
                            <a:srgbClr val="002C56"/>
                          </a:solidFill>
                        </a:rPr>
                        <a:t>26</a:t>
                      </a:r>
                    </a:p>
                  </a:txBody>
                  <a:tcPr/>
                </a:tc>
              </a:tr>
              <a:tr h="402336">
                <a:tc>
                  <a:txBody>
                    <a:bodyPr/>
                    <a:lstStyle/>
                    <a:p>
                      <a:pPr algn="ctr"/>
                      <a:r>
                        <a:rPr lang="en-US" sz="2000" dirty="0" smtClean="0">
                          <a:solidFill>
                            <a:srgbClr val="002C56"/>
                          </a:solidFill>
                        </a:rPr>
                        <a:t>Science</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algn="ctr"/>
                      <a:r>
                        <a:rPr lang="en-US" sz="2000" dirty="0" smtClean="0">
                          <a:solidFill>
                            <a:srgbClr val="002C56"/>
                          </a:solidFill>
                        </a:rPr>
                        <a:t>1</a:t>
                      </a:r>
                      <a:endParaRPr lang="en-US" sz="2000" dirty="0">
                        <a:solidFill>
                          <a:srgbClr val="002C56"/>
                        </a:solidFill>
                      </a:endParaRPr>
                    </a:p>
                  </a:txBody>
                  <a:tcPr/>
                </a:tc>
              </a:tr>
              <a:tr h="402336">
                <a:tc>
                  <a:txBody>
                    <a:bodyPr/>
                    <a:lstStyle/>
                    <a:p>
                      <a:pPr algn="ctr"/>
                      <a:r>
                        <a:rPr lang="en-US" sz="2000" dirty="0" smtClean="0">
                          <a:solidFill>
                            <a:srgbClr val="002C56"/>
                          </a:solidFill>
                        </a:rPr>
                        <a:t>Habitat</a:t>
                      </a:r>
                      <a:endParaRPr lang="en-US" sz="2000" dirty="0">
                        <a:solidFill>
                          <a:srgbClr val="002C56"/>
                        </a:solidFill>
                      </a:endParaRPr>
                    </a:p>
                  </a:txBody>
                  <a:tcPr/>
                </a:tc>
                <a:tc>
                  <a:txBody>
                    <a:bodyPr/>
                    <a:lstStyle/>
                    <a:p>
                      <a:pPr algn="ctr"/>
                      <a:r>
                        <a:rPr lang="en-US" sz="2000" dirty="0" smtClean="0">
                          <a:solidFill>
                            <a:srgbClr val="002C56"/>
                          </a:solidFill>
                        </a:rPr>
                        <a:t>12</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Docking Module</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c>
                  <a:txBody>
                    <a:bodyPr/>
                    <a:lstStyle/>
                    <a:p>
                      <a:pPr algn="ctr"/>
                      <a:r>
                        <a:rPr lang="en-US" sz="2000" dirty="0" smtClean="0">
                          <a:solidFill>
                            <a:srgbClr val="002C56"/>
                          </a:solidFill>
                        </a:rPr>
                        <a:t>6</a:t>
                      </a:r>
                      <a:endParaRPr lang="en-US" sz="2000" dirty="0">
                        <a:solidFill>
                          <a:srgbClr val="002C56"/>
                        </a:solidFill>
                      </a:endParaRPr>
                    </a:p>
                  </a:txBody>
                  <a:tcPr/>
                </a:tc>
              </a:tr>
              <a:tr h="402336">
                <a:tc>
                  <a:txBody>
                    <a:bodyPr/>
                    <a:lstStyle/>
                    <a:p>
                      <a:pPr algn="ctr"/>
                      <a:r>
                        <a:rPr lang="en-US" sz="2000" dirty="0" smtClean="0">
                          <a:solidFill>
                            <a:srgbClr val="002C56"/>
                          </a:solidFill>
                        </a:rPr>
                        <a:t>Power</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713232">
                <a:tc>
                  <a:txBody>
                    <a:bodyPr/>
                    <a:lstStyle/>
                    <a:p>
                      <a:pPr algn="ctr"/>
                      <a:r>
                        <a:rPr lang="en-US" sz="2000" dirty="0" smtClean="0">
                          <a:solidFill>
                            <a:srgbClr val="002C56"/>
                          </a:solidFill>
                        </a:rPr>
                        <a:t>Propulsion + GNC</a:t>
                      </a:r>
                      <a:endParaRPr lang="en-US" sz="2000" dirty="0">
                        <a:solidFill>
                          <a:srgbClr val="002C56"/>
                        </a:solidFill>
                      </a:endParaRPr>
                    </a:p>
                  </a:txBody>
                  <a:tcPr/>
                </a:tc>
                <a:tc>
                  <a:txBody>
                    <a:bodyPr/>
                    <a:lstStyle/>
                    <a:p>
                      <a:pPr algn="ctr"/>
                      <a:r>
                        <a:rPr lang="en-US" sz="2000" dirty="0" smtClean="0">
                          <a:solidFill>
                            <a:srgbClr val="002C56"/>
                          </a:solidFill>
                        </a:rPr>
                        <a:t>2.1</a:t>
                      </a:r>
                      <a:r>
                        <a:rPr lang="en-US" sz="2000" baseline="0" dirty="0" smtClean="0">
                          <a:solidFill>
                            <a:srgbClr val="002C56"/>
                          </a:solidFill>
                        </a:rPr>
                        <a:t> (0.5+1.6)</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Avionics</a:t>
                      </a:r>
                      <a:endParaRPr lang="en-US" sz="2000" dirty="0">
                        <a:solidFill>
                          <a:srgbClr val="002C56"/>
                        </a:solidFill>
                      </a:endParaRPr>
                    </a:p>
                  </a:txBody>
                  <a:tcPr/>
                </a:tc>
                <a:tc>
                  <a:txBody>
                    <a:bodyPr/>
                    <a:lstStyle/>
                    <a:p>
                      <a:pPr algn="ctr"/>
                      <a:r>
                        <a:rPr lang="en-US" sz="2000" dirty="0" smtClean="0">
                          <a:solidFill>
                            <a:srgbClr val="002C56"/>
                          </a:solidFill>
                        </a:rPr>
                        <a:t>0.5</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Thermal</a:t>
                      </a:r>
                      <a:endParaRPr lang="en-US" sz="2000" dirty="0">
                        <a:solidFill>
                          <a:srgbClr val="002C56"/>
                        </a:solidFill>
                      </a:endParaRPr>
                    </a:p>
                  </a:txBody>
                  <a:tcPr/>
                </a:tc>
                <a:tc>
                  <a:txBody>
                    <a:bodyPr/>
                    <a:lstStyle/>
                    <a:p>
                      <a:pPr algn="ctr"/>
                      <a:r>
                        <a:rPr lang="en-US" sz="2000" dirty="0" smtClean="0">
                          <a:solidFill>
                            <a:srgbClr val="002C56"/>
                          </a:solidFill>
                        </a:rPr>
                        <a:t>0.5</a:t>
                      </a:r>
                      <a:endParaRPr lang="en-US" sz="2000" dirty="0">
                        <a:solidFill>
                          <a:srgbClr val="002C56"/>
                        </a:solidFill>
                      </a:endParaRPr>
                    </a:p>
                  </a:txBody>
                  <a:tcPr/>
                </a:tc>
                <a:tc>
                  <a:txBody>
                    <a:bodyPr/>
                    <a:lstStyle/>
                    <a:p>
                      <a:pPr algn="ctr"/>
                      <a:r>
                        <a:rPr lang="en-US" sz="2000" dirty="0" smtClean="0">
                          <a:solidFill>
                            <a:srgbClr val="002C56"/>
                          </a:solidFill>
                        </a:rPr>
                        <a:t>1.5</a:t>
                      </a:r>
                      <a:endParaRPr lang="en-US" sz="2000" dirty="0">
                        <a:solidFill>
                          <a:srgbClr val="002C56"/>
                        </a:solidFill>
                      </a:endParaRPr>
                    </a:p>
                  </a:txBody>
                  <a:tcPr/>
                </a:tc>
              </a:tr>
              <a:tr h="548641">
                <a:tc>
                  <a:txBody>
                    <a:bodyPr/>
                    <a:lstStyle/>
                    <a:p>
                      <a:pPr algn="ctr"/>
                      <a:r>
                        <a:rPr lang="en-US" sz="2000" dirty="0" smtClean="0">
                          <a:solidFill>
                            <a:srgbClr val="002C56"/>
                          </a:solidFill>
                        </a:rPr>
                        <a:t>Communications</a:t>
                      </a:r>
                      <a:endParaRPr lang="en-US" sz="2000" dirty="0">
                        <a:solidFill>
                          <a:srgbClr val="002C56"/>
                        </a:solidFill>
                      </a:endParaRPr>
                    </a:p>
                  </a:txBody>
                  <a:tcPr/>
                </a:tc>
                <a:tc>
                  <a:txBody>
                    <a:bodyPr/>
                    <a:lstStyle/>
                    <a:p>
                      <a:pPr algn="ctr"/>
                      <a:r>
                        <a:rPr lang="en-US" sz="2000" dirty="0" smtClean="0">
                          <a:solidFill>
                            <a:srgbClr val="002C56"/>
                          </a:solidFill>
                        </a:rPr>
                        <a:t>0.2</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Spares</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c>
                  <a:txBody>
                    <a:bodyPr/>
                    <a:lstStyle/>
                    <a:p>
                      <a:pPr algn="ctr"/>
                      <a:r>
                        <a:rPr lang="en-US" sz="2000" dirty="0" smtClean="0">
                          <a:solidFill>
                            <a:srgbClr val="002C56"/>
                          </a:solidFill>
                        </a:rPr>
                        <a:t>0.25</a:t>
                      </a:r>
                      <a:endParaRPr lang="en-US" sz="2000" dirty="0">
                        <a:solidFill>
                          <a:srgbClr val="002C56"/>
                        </a:solidFill>
                      </a:endParaRPr>
                    </a:p>
                  </a:txBody>
                  <a:tcPr/>
                </a:tc>
              </a:tr>
              <a:tr h="402336">
                <a:tc>
                  <a:txBody>
                    <a:bodyPr/>
                    <a:lstStyle/>
                    <a:p>
                      <a:pPr algn="ctr"/>
                      <a:r>
                        <a:rPr lang="en-US" sz="2000" dirty="0" smtClean="0">
                          <a:solidFill>
                            <a:srgbClr val="002C56"/>
                          </a:solidFill>
                        </a:rPr>
                        <a:t>ECLSS</a:t>
                      </a:r>
                      <a:endParaRPr lang="en-US" sz="2000" dirty="0">
                        <a:solidFill>
                          <a:srgbClr val="002C56"/>
                        </a:solidFill>
                      </a:endParaRPr>
                    </a:p>
                  </a:txBody>
                  <a:tcPr/>
                </a:tc>
                <a:tc>
                  <a:txBody>
                    <a:bodyPr/>
                    <a:lstStyle/>
                    <a:p>
                      <a:pPr algn="ctr"/>
                      <a:r>
                        <a:rPr lang="en-US" sz="2000" dirty="0" smtClean="0">
                          <a:solidFill>
                            <a:srgbClr val="002C56"/>
                          </a:solidFill>
                        </a:rPr>
                        <a:t>1.1</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Robotic Arm</a:t>
                      </a:r>
                      <a:endParaRPr lang="en-US" sz="2000" dirty="0">
                        <a:solidFill>
                          <a:srgbClr val="002C56"/>
                        </a:solidFill>
                      </a:endParaRPr>
                    </a:p>
                  </a:txBody>
                  <a:tcPr/>
                </a:tc>
                <a:tc>
                  <a:txBody>
                    <a:bodyPr/>
                    <a:lstStyle/>
                    <a:p>
                      <a:pPr algn="ctr"/>
                      <a:r>
                        <a:rPr lang="en-US" sz="2000" dirty="0" smtClean="0">
                          <a:solidFill>
                            <a:srgbClr val="002C56"/>
                          </a:solidFill>
                        </a:rPr>
                        <a:t>0.4</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r h="402336">
                <a:tc>
                  <a:txBody>
                    <a:bodyPr/>
                    <a:lstStyle/>
                    <a:p>
                      <a:pPr algn="ctr"/>
                      <a:r>
                        <a:rPr lang="en-US" sz="2000" dirty="0" smtClean="0">
                          <a:solidFill>
                            <a:srgbClr val="002C56"/>
                          </a:solidFill>
                        </a:rPr>
                        <a:t>Airlock</a:t>
                      </a:r>
                      <a:endParaRPr lang="en-US" sz="2000" dirty="0">
                        <a:solidFill>
                          <a:srgbClr val="002C56"/>
                        </a:solidFill>
                      </a:endParaRPr>
                    </a:p>
                  </a:txBody>
                  <a:tcPr/>
                </a:tc>
                <a:tc>
                  <a:txBody>
                    <a:bodyPr/>
                    <a:lstStyle/>
                    <a:p>
                      <a:pPr algn="ctr"/>
                      <a:r>
                        <a:rPr lang="en-US" sz="2000" dirty="0" smtClean="0">
                          <a:solidFill>
                            <a:srgbClr val="002C56"/>
                          </a:solidFill>
                        </a:rPr>
                        <a:t>0.4</a:t>
                      </a:r>
                      <a:endParaRPr lang="en-US" sz="2000" dirty="0">
                        <a:solidFill>
                          <a:srgbClr val="002C56"/>
                        </a:solidFill>
                      </a:endParaRPr>
                    </a:p>
                  </a:txBody>
                  <a:tcPr/>
                </a:tc>
                <a:tc>
                  <a:txBody>
                    <a:bodyPr/>
                    <a:lstStyle/>
                    <a:p>
                      <a:pPr algn="ctr"/>
                      <a:r>
                        <a:rPr lang="en-US" sz="2000" dirty="0" smtClean="0">
                          <a:solidFill>
                            <a:srgbClr val="002C56"/>
                          </a:solidFill>
                        </a:rPr>
                        <a:t>-</a:t>
                      </a:r>
                      <a:endParaRPr lang="en-US" sz="2000" dirty="0">
                        <a:solidFill>
                          <a:srgbClr val="002C56"/>
                        </a:solidFill>
                      </a:endParaRPr>
                    </a:p>
                  </a:txBody>
                  <a:tcPr/>
                </a:tc>
              </a:tr>
            </a:tbl>
          </a:graphicData>
        </a:graphic>
      </p:graphicFrame>
    </p:spTree>
    <p:extLst>
      <p:ext uri="{BB962C8B-B14F-4D97-AF65-F5344CB8AC3E}">
        <p14:creationId xmlns:p14="http://schemas.microsoft.com/office/powerpoint/2010/main" val="1200797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Architecture</a:t>
            </a:r>
            <a:endParaRPr lang="en-US" dirty="0"/>
          </a:p>
        </p:txBody>
      </p:sp>
      <p:sp>
        <p:nvSpPr>
          <p:cNvPr id="3" name="Content Placeholder 2"/>
          <p:cNvSpPr>
            <a:spLocks noGrp="1"/>
          </p:cNvSpPr>
          <p:nvPr>
            <p:ph idx="1"/>
          </p:nvPr>
        </p:nvSpPr>
        <p:spPr/>
        <p:txBody>
          <a:bodyPr/>
          <a:lstStyle/>
          <a:p>
            <a:r>
              <a:rPr lang="en-US" dirty="0" smtClean="0"/>
              <a:t>Phase 1</a:t>
            </a:r>
          </a:p>
          <a:p>
            <a:pPr marL="1167413" lvl="1" indent="-514330">
              <a:buFont typeface="+mj-lt"/>
              <a:buAutoNum type="arabicPeriod"/>
            </a:pPr>
            <a:r>
              <a:rPr lang="en-US" sz="2400" dirty="0"/>
              <a:t>Launch of </a:t>
            </a:r>
            <a:r>
              <a:rPr lang="en-US" sz="2400" dirty="0" err="1"/>
              <a:t>Labitat</a:t>
            </a:r>
            <a:r>
              <a:rPr lang="en-US" sz="2400" dirty="0"/>
              <a:t> &amp; Propulsion module with a Falcon Heavy</a:t>
            </a:r>
          </a:p>
          <a:p>
            <a:pPr marL="1167413" lvl="1" indent="-514330">
              <a:buFont typeface="+mj-lt"/>
              <a:buAutoNum type="arabicPeriod"/>
            </a:pPr>
            <a:r>
              <a:rPr lang="en-US" sz="2400" dirty="0"/>
              <a:t>Place in 300 km circular parking orbit</a:t>
            </a:r>
          </a:p>
          <a:p>
            <a:pPr marL="1167413" lvl="1" indent="-514330">
              <a:buFont typeface="+mj-lt"/>
              <a:buAutoNum type="arabicPeriod"/>
            </a:pPr>
            <a:r>
              <a:rPr lang="en-US" sz="2400" dirty="0"/>
              <a:t>Verify readiness of spacecraft systems </a:t>
            </a:r>
            <a:r>
              <a:rPr lang="en-US" sz="2400" dirty="0"/>
              <a:t>(1-2 orbits)</a:t>
            </a:r>
          </a:p>
          <a:p>
            <a:pPr marL="1167413" lvl="1" indent="-514330">
              <a:buFont typeface="+mj-lt"/>
              <a:buAutoNum type="arabicPeriod"/>
            </a:pPr>
            <a:r>
              <a:rPr lang="en-US" sz="2400" dirty="0"/>
              <a:t>Trans-lunar injection in a ballistic (low-energy) </a:t>
            </a:r>
            <a:r>
              <a:rPr lang="en-US" sz="2400" dirty="0"/>
              <a:t>trajectory</a:t>
            </a:r>
          </a:p>
          <a:p>
            <a:pPr marL="1167413" lvl="1" indent="-514330">
              <a:buFont typeface="+mj-lt"/>
              <a:buAutoNum type="arabicPeriod"/>
            </a:pPr>
            <a:r>
              <a:rPr lang="en-US" sz="2400" dirty="0"/>
              <a:t>Inflate </a:t>
            </a:r>
            <a:r>
              <a:rPr lang="en-US" sz="2400" dirty="0" err="1"/>
              <a:t>Labitat</a:t>
            </a:r>
            <a:r>
              <a:rPr lang="en-US" sz="2400" dirty="0"/>
              <a:t> </a:t>
            </a:r>
          </a:p>
          <a:p>
            <a:pPr marL="1167413" lvl="1" indent="-514330">
              <a:buFont typeface="+mj-lt"/>
              <a:buAutoNum type="arabicPeriod"/>
            </a:pPr>
            <a:r>
              <a:rPr lang="en-US" sz="2400" dirty="0"/>
              <a:t>Verify readiness of spacecraft systems</a:t>
            </a:r>
          </a:p>
          <a:p>
            <a:pPr marL="1167413" lvl="1" indent="-514330">
              <a:buFont typeface="+mj-lt"/>
              <a:buAutoNum type="arabicPeriod"/>
            </a:pPr>
            <a:r>
              <a:rPr lang="en-US" sz="2400" dirty="0"/>
              <a:t>Insert into a parking Lunar Distant Retrograde Orbit (DRO)</a:t>
            </a:r>
          </a:p>
          <a:p>
            <a:pPr marL="1167413" lvl="1" indent="-514330">
              <a:buFont typeface="+mj-lt"/>
              <a:buAutoNum type="arabicPeriod"/>
            </a:pPr>
            <a:r>
              <a:rPr lang="en-US" sz="2400" dirty="0"/>
              <a:t>Verify readiness of spacecraft systems</a:t>
            </a:r>
          </a:p>
          <a:p>
            <a:pPr marL="1167413" lvl="1" indent="-514330">
              <a:buFont typeface="+mj-lt"/>
              <a:buAutoNum type="arabicPeriod"/>
            </a:pPr>
            <a:r>
              <a:rPr lang="en-US" sz="2400" dirty="0"/>
              <a:t>Proceed to Phase 2</a:t>
            </a:r>
            <a:endParaRPr lang="en-US" sz="2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54</a:t>
            </a:fld>
            <a:endParaRPr lang="en-US"/>
          </a:p>
        </p:txBody>
      </p:sp>
    </p:spTree>
    <p:extLst>
      <p:ext uri="{BB962C8B-B14F-4D97-AF65-F5344CB8AC3E}">
        <p14:creationId xmlns:p14="http://schemas.microsoft.com/office/powerpoint/2010/main" val="3013547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Mission Architecture</a:t>
            </a:r>
            <a:endParaRPr lang="en-US" dirty="0"/>
          </a:p>
        </p:txBody>
      </p:sp>
      <p:sp>
        <p:nvSpPr>
          <p:cNvPr id="3" name="Content Placeholder 2"/>
          <p:cNvSpPr>
            <a:spLocks noGrp="1"/>
          </p:cNvSpPr>
          <p:nvPr>
            <p:ph idx="1"/>
          </p:nvPr>
        </p:nvSpPr>
        <p:spPr>
          <a:xfrm>
            <a:off x="2895600" y="1447800"/>
            <a:ext cx="11567160" cy="6172200"/>
          </a:xfrm>
        </p:spPr>
        <p:txBody>
          <a:bodyPr/>
          <a:lstStyle/>
          <a:p>
            <a:r>
              <a:rPr lang="en-US" dirty="0" smtClean="0"/>
              <a:t>Phase 2</a:t>
            </a:r>
          </a:p>
          <a:p>
            <a:pPr marL="1110265" lvl="1" indent="-457182">
              <a:buFont typeface="+mj-lt"/>
              <a:buAutoNum type="arabicPeriod"/>
            </a:pPr>
            <a:r>
              <a:rPr lang="en-US" sz="2200" dirty="0"/>
              <a:t>Launch of Orion &amp; Multi-Purpose Docking Module (MPDM) with a SLS Block 1B</a:t>
            </a:r>
          </a:p>
          <a:p>
            <a:pPr marL="1110265" lvl="1" indent="-457182">
              <a:buFont typeface="+mj-lt"/>
              <a:buAutoNum type="arabicPeriod"/>
            </a:pPr>
            <a:r>
              <a:rPr lang="en-US" sz="2200" dirty="0"/>
              <a:t>Place in 1806 km by 185 km elliptical parking orbit</a:t>
            </a:r>
          </a:p>
          <a:p>
            <a:pPr marL="1110265" lvl="1" indent="-457182">
              <a:buFont typeface="+mj-lt"/>
              <a:buAutoNum type="arabicPeriod"/>
            </a:pPr>
            <a:r>
              <a:rPr lang="en-US" sz="2200" dirty="0"/>
              <a:t>Verify readiness of spacecraft systems (1-2 orbits)</a:t>
            </a:r>
          </a:p>
          <a:p>
            <a:pPr marL="1110265" lvl="1" indent="-457182">
              <a:buFont typeface="+mj-lt"/>
              <a:buAutoNum type="arabicPeriod"/>
            </a:pPr>
            <a:r>
              <a:rPr lang="en-US" sz="2200" dirty="0"/>
              <a:t>Trans-lunar injection (TLI) in a flyby outbound trajectory</a:t>
            </a:r>
          </a:p>
          <a:p>
            <a:pPr marL="1110265" lvl="1" indent="-457182">
              <a:buFont typeface="+mj-lt"/>
              <a:buAutoNum type="arabicPeriod"/>
            </a:pPr>
            <a:r>
              <a:rPr lang="en-US" sz="2200" dirty="0"/>
              <a:t>Transposition, docking, and extraction (TD&amp;E) maneuver to dock Orion to MPDM</a:t>
            </a:r>
          </a:p>
          <a:p>
            <a:pPr marL="1110265" lvl="1" indent="-457182">
              <a:buFont typeface="+mj-lt"/>
              <a:buAutoNum type="arabicPeriod"/>
            </a:pPr>
            <a:r>
              <a:rPr lang="en-US" sz="2200" dirty="0"/>
              <a:t>Verify readiness of spacecraft systems</a:t>
            </a:r>
          </a:p>
          <a:p>
            <a:pPr marL="1110265" lvl="1" indent="-457182">
              <a:buFont typeface="+mj-lt"/>
              <a:buAutoNum type="arabicPeriod"/>
            </a:pPr>
            <a:r>
              <a:rPr lang="en-US" sz="2200" dirty="0"/>
              <a:t>Insertion into DRO</a:t>
            </a:r>
          </a:p>
          <a:p>
            <a:pPr marL="1110265" lvl="1" indent="-457182">
              <a:buFont typeface="+mj-lt"/>
              <a:buAutoNum type="arabicPeriod"/>
            </a:pPr>
            <a:r>
              <a:rPr lang="en-US" sz="2200" dirty="0"/>
              <a:t>Dock with ARM</a:t>
            </a:r>
          </a:p>
          <a:p>
            <a:pPr marL="1110265" lvl="1" indent="-457182">
              <a:buFont typeface="+mj-lt"/>
              <a:buAutoNum type="arabicPeriod"/>
            </a:pPr>
            <a:r>
              <a:rPr lang="en-US" sz="2200" dirty="0"/>
              <a:t>Verify readiness of spacecraft systems</a:t>
            </a:r>
          </a:p>
          <a:p>
            <a:pPr marL="1110265" lvl="1" indent="-457182">
              <a:buFont typeface="+mj-lt"/>
              <a:buAutoNum type="arabicPeriod"/>
            </a:pPr>
            <a:r>
              <a:rPr lang="en-US" sz="2200" dirty="0"/>
              <a:t>Proceed to Phase 3</a:t>
            </a:r>
            <a:endParaRPr lang="en-US" sz="22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55</a:t>
            </a:fld>
            <a:endParaRPr lang="en-US"/>
          </a:p>
        </p:txBody>
      </p:sp>
    </p:spTree>
    <p:extLst>
      <p:ext uri="{BB962C8B-B14F-4D97-AF65-F5344CB8AC3E}">
        <p14:creationId xmlns:p14="http://schemas.microsoft.com/office/powerpoint/2010/main" val="2152359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Mission Architecture</a:t>
            </a:r>
            <a:endParaRPr lang="en-US" dirty="0"/>
          </a:p>
        </p:txBody>
      </p:sp>
      <p:sp>
        <p:nvSpPr>
          <p:cNvPr id="3" name="Content Placeholder 2"/>
          <p:cNvSpPr>
            <a:spLocks noGrp="1"/>
          </p:cNvSpPr>
          <p:nvPr>
            <p:ph idx="1"/>
          </p:nvPr>
        </p:nvSpPr>
        <p:spPr>
          <a:xfrm>
            <a:off x="2895600" y="1447800"/>
            <a:ext cx="11567160" cy="6172200"/>
          </a:xfrm>
        </p:spPr>
        <p:txBody>
          <a:bodyPr/>
          <a:lstStyle/>
          <a:p>
            <a:r>
              <a:rPr lang="en-US" dirty="0" smtClean="0"/>
              <a:t>Phase 3</a:t>
            </a:r>
          </a:p>
          <a:p>
            <a:pPr marL="1110265" lvl="1" indent="-457182">
              <a:buFont typeface="+mj-lt"/>
              <a:buAutoNum type="arabicPeriod"/>
            </a:pPr>
            <a:r>
              <a:rPr lang="en-US" sz="2400" dirty="0"/>
              <a:t>Use Canadarm3 to undock Orion from the side of the MPDM and dock it to the bottom of the MPDM, making way for </a:t>
            </a:r>
            <a:r>
              <a:rPr lang="en-US" sz="2400" dirty="0" err="1"/>
              <a:t>Labitat</a:t>
            </a:r>
            <a:r>
              <a:rPr lang="en-US" sz="2400" dirty="0"/>
              <a:t>.</a:t>
            </a:r>
          </a:p>
          <a:p>
            <a:pPr marL="1110265" lvl="1" indent="-457182">
              <a:buFont typeface="+mj-lt"/>
              <a:buAutoNum type="arabicPeriod"/>
            </a:pPr>
            <a:r>
              <a:rPr lang="en-US" sz="2400" dirty="0"/>
              <a:t>Verify readiness of spacecraft </a:t>
            </a:r>
            <a:r>
              <a:rPr lang="en-US" sz="2400" dirty="0"/>
              <a:t>systems</a:t>
            </a:r>
          </a:p>
          <a:p>
            <a:pPr marL="1110265" lvl="1" indent="-457182">
              <a:buFont typeface="+mj-lt"/>
              <a:buAutoNum type="arabicPeriod"/>
            </a:pPr>
            <a:r>
              <a:rPr lang="en-US" sz="2400" dirty="0" err="1"/>
              <a:t>Labitat</a:t>
            </a:r>
            <a:r>
              <a:rPr lang="en-US" sz="2400" dirty="0"/>
              <a:t> &amp; Propulsion module approaches for docking</a:t>
            </a:r>
          </a:p>
          <a:p>
            <a:pPr marL="1110265" lvl="1" indent="-457182">
              <a:buFont typeface="+mj-lt"/>
              <a:buAutoNum type="arabicPeriod"/>
            </a:pPr>
            <a:r>
              <a:rPr lang="en-US" sz="2400" dirty="0"/>
              <a:t>Docking of </a:t>
            </a:r>
            <a:r>
              <a:rPr lang="en-US" sz="2400" dirty="0" err="1"/>
              <a:t>Labitat</a:t>
            </a:r>
            <a:r>
              <a:rPr lang="en-US" sz="2400" dirty="0"/>
              <a:t> with MPDM</a:t>
            </a:r>
          </a:p>
          <a:p>
            <a:pPr marL="1110265" lvl="1" indent="-457182">
              <a:buFont typeface="+mj-lt"/>
              <a:buAutoNum type="arabicPeriod"/>
            </a:pPr>
            <a:r>
              <a:rPr lang="en-US" sz="2400" dirty="0"/>
              <a:t>Verify readiness of spacecraft systems </a:t>
            </a:r>
          </a:p>
          <a:p>
            <a:pPr marL="1110265" lvl="1" indent="-457182">
              <a:buFont typeface="+mj-lt"/>
              <a:buAutoNum type="arabicPeriod"/>
            </a:pPr>
            <a:r>
              <a:rPr lang="en-US" sz="2400" dirty="0"/>
              <a:t>Start nominal operations, phase 4.</a:t>
            </a:r>
          </a:p>
          <a:p>
            <a:pPr marL="1110265" lvl="1" indent="-457182">
              <a:buFont typeface="+mj-lt"/>
              <a:buAutoNum type="arabicPeriod"/>
            </a:pPr>
            <a:endParaRPr lang="en-US" sz="2400" dirty="0"/>
          </a:p>
          <a:p>
            <a:pPr marL="1110265" lvl="1" indent="-457182">
              <a:buFont typeface="+mj-lt"/>
              <a:buAutoNum type="arabicPeriod"/>
            </a:pPr>
            <a:endParaRPr lang="en-US" sz="2400" dirty="0"/>
          </a:p>
          <a:p>
            <a:pPr marL="1110265" lvl="1" indent="-457182">
              <a:buFont typeface="+mj-lt"/>
              <a:buAutoNum type="arabicPeriod"/>
            </a:pPr>
            <a:endParaRPr lang="en-US" sz="2400" dirty="0"/>
          </a:p>
          <a:p>
            <a:pPr marL="653084" lvl="1" indent="0">
              <a:buNone/>
            </a:pPr>
            <a:r>
              <a:rPr lang="en-US" sz="2400" dirty="0">
                <a:solidFill>
                  <a:schemeClr val="accent1"/>
                </a:solidFill>
              </a:rPr>
              <a:t>Note: </a:t>
            </a:r>
            <a:r>
              <a:rPr lang="en-US" sz="2400" dirty="0"/>
              <a:t>At the end of mission and in case of emergency, move to Phase 5.</a:t>
            </a:r>
            <a:endParaRPr lang="en-US" sz="2400"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56</a:t>
            </a:fld>
            <a:endParaRPr lang="en-US"/>
          </a:p>
        </p:txBody>
      </p:sp>
    </p:spTree>
    <p:extLst>
      <p:ext uri="{BB962C8B-B14F-4D97-AF65-F5344CB8AC3E}">
        <p14:creationId xmlns:p14="http://schemas.microsoft.com/office/powerpoint/2010/main" val="16129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OASIS </a:t>
            </a:r>
            <a:r>
              <a:rPr lang="en-US" dirty="0"/>
              <a:t>F</a:t>
            </a:r>
            <a:r>
              <a:rPr lang="en-US" dirty="0" smtClean="0"/>
              <a:t>inal </a:t>
            </a:r>
            <a:r>
              <a:rPr lang="en-US" dirty="0"/>
              <a:t>C</a:t>
            </a:r>
            <a:r>
              <a:rPr lang="en-US" dirty="0" smtClean="0"/>
              <a:t>onfiguration</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57</a:t>
            </a:fld>
            <a:endParaRPr lang="en-US"/>
          </a:p>
        </p:txBody>
      </p:sp>
      <p:grpSp>
        <p:nvGrpSpPr>
          <p:cNvPr id="5" name="Group 4"/>
          <p:cNvGrpSpPr/>
          <p:nvPr/>
        </p:nvGrpSpPr>
        <p:grpSpPr>
          <a:xfrm>
            <a:off x="3505200" y="228600"/>
            <a:ext cx="9782107" cy="7391400"/>
            <a:chOff x="2410504" y="453136"/>
            <a:chExt cx="7024453" cy="530770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467" r="29825"/>
            <a:stretch/>
          </p:blipFill>
          <p:spPr>
            <a:xfrm rot="19163620">
              <a:off x="3642459" y="453136"/>
              <a:ext cx="4836695" cy="5307705"/>
            </a:xfrm>
            <a:prstGeom prst="rect">
              <a:avLst/>
            </a:prstGeom>
          </p:spPr>
        </p:pic>
        <p:grpSp>
          <p:nvGrpSpPr>
            <p:cNvPr id="7" name="Group 6"/>
            <p:cNvGrpSpPr/>
            <p:nvPr/>
          </p:nvGrpSpPr>
          <p:grpSpPr>
            <a:xfrm>
              <a:off x="2410504" y="3788677"/>
              <a:ext cx="1174646" cy="1156705"/>
              <a:chOff x="2727190" y="2931686"/>
              <a:chExt cx="1174646" cy="1156705"/>
            </a:xfrm>
          </p:grpSpPr>
          <p:cxnSp>
            <p:nvCxnSpPr>
              <p:cNvPr id="16" name="Straight Arrow Connector 15"/>
              <p:cNvCxnSpPr/>
              <p:nvPr/>
            </p:nvCxnSpPr>
            <p:spPr>
              <a:xfrm rot="19041377" flipV="1">
                <a:off x="3084066" y="3135310"/>
                <a:ext cx="428882" cy="479234"/>
              </a:xfrm>
              <a:prstGeom prst="straightConnector1">
                <a:avLst/>
              </a:prstGeom>
              <a:ln>
                <a:solidFill>
                  <a:srgbClr val="0070C0"/>
                </a:solidFill>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a:xfrm rot="19041377">
                <a:off x="3436711" y="3502522"/>
                <a:ext cx="363238" cy="536258"/>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rot="19041377" flipH="1">
                <a:off x="2814075" y="3887332"/>
                <a:ext cx="568867" cy="1368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2727190" y="3823177"/>
                <a:ext cx="233904" cy="265214"/>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sp>
            <p:nvSpPr>
              <p:cNvPr id="20" name="TextBox 19"/>
              <p:cNvSpPr txBox="1"/>
              <p:nvPr/>
            </p:nvSpPr>
            <p:spPr>
              <a:xfrm>
                <a:off x="3649514" y="3768458"/>
                <a:ext cx="252322" cy="265214"/>
              </a:xfrm>
              <a:prstGeom prst="rect">
                <a:avLst/>
              </a:prstGeom>
              <a:noFill/>
            </p:spPr>
            <p:txBody>
              <a:bodyPr wrap="none" rtlCol="0">
                <a:spAutoFit/>
              </a:bodyPr>
              <a:lstStyle/>
              <a:p>
                <a:r>
                  <a:rPr lang="en-US" dirty="0">
                    <a:solidFill>
                      <a:srgbClr val="00B050"/>
                    </a:solidFill>
                  </a:rPr>
                  <a:t>y</a:t>
                </a:r>
              </a:p>
            </p:txBody>
          </p:sp>
          <p:sp>
            <p:nvSpPr>
              <p:cNvPr id="21" name="TextBox 20"/>
              <p:cNvSpPr txBox="1"/>
              <p:nvPr/>
            </p:nvSpPr>
            <p:spPr>
              <a:xfrm>
                <a:off x="3055502" y="2931686"/>
                <a:ext cx="215486" cy="265214"/>
              </a:xfrm>
              <a:prstGeom prst="rect">
                <a:avLst/>
              </a:prstGeom>
              <a:noFill/>
            </p:spPr>
            <p:txBody>
              <a:bodyPr wrap="none" rtlCol="0">
                <a:spAutoFit/>
              </a:bodyPr>
              <a:lstStyle/>
              <a:p>
                <a:r>
                  <a:rPr lang="en-US" dirty="0" smtClean="0">
                    <a:solidFill>
                      <a:srgbClr val="0070C0"/>
                    </a:solidFill>
                  </a:rPr>
                  <a:t>z</a:t>
                </a:r>
                <a:endParaRPr lang="en-US" dirty="0">
                  <a:solidFill>
                    <a:srgbClr val="0070C0"/>
                  </a:solidFill>
                </a:endParaRPr>
              </a:p>
            </p:txBody>
          </p:sp>
        </p:grpSp>
        <p:sp>
          <p:nvSpPr>
            <p:cNvPr id="8" name="Rectangle 7"/>
            <p:cNvSpPr/>
            <p:nvPr/>
          </p:nvSpPr>
          <p:spPr>
            <a:xfrm>
              <a:off x="3256153" y="1847479"/>
              <a:ext cx="2952798" cy="2561124"/>
            </a:xfrm>
            <a:prstGeom prst="rect">
              <a:avLst/>
            </a:prstGeom>
            <a:no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31469" y="2942771"/>
              <a:ext cx="2603488" cy="1941162"/>
            </a:xfrm>
            <a:prstGeom prst="rect">
              <a:avLst/>
            </a:prstGeom>
            <a:noFill/>
            <a:ln w="190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53490" y="2536153"/>
              <a:ext cx="1000660" cy="1367567"/>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17823" y="3948826"/>
              <a:ext cx="1211872" cy="1455325"/>
            </a:xfrm>
            <a:prstGeom prst="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97469" y="1607293"/>
              <a:ext cx="2138288" cy="221012"/>
            </a:xfrm>
            <a:prstGeom prst="rect">
              <a:avLst/>
            </a:prstGeom>
            <a:noFill/>
          </p:spPr>
          <p:txBody>
            <a:bodyPr wrap="none" rtlCol="0">
              <a:spAutoFit/>
            </a:bodyPr>
            <a:lstStyle/>
            <a:p>
              <a:r>
                <a:rPr lang="en-US" sz="1400" dirty="0">
                  <a:solidFill>
                    <a:schemeClr val="accent4"/>
                  </a:solidFill>
                </a:rPr>
                <a:t>Asteroid Redirect Mission (ARM)</a:t>
              </a:r>
              <a:endParaRPr lang="en-US" sz="1400" dirty="0">
                <a:solidFill>
                  <a:schemeClr val="accent4"/>
                </a:solidFill>
              </a:endParaRPr>
            </a:p>
          </p:txBody>
        </p:sp>
        <p:sp>
          <p:nvSpPr>
            <p:cNvPr id="13" name="TextBox 12"/>
            <p:cNvSpPr txBox="1"/>
            <p:nvPr/>
          </p:nvSpPr>
          <p:spPr>
            <a:xfrm>
              <a:off x="7057768" y="4905878"/>
              <a:ext cx="2232220" cy="221012"/>
            </a:xfrm>
            <a:prstGeom prst="rect">
              <a:avLst/>
            </a:prstGeom>
            <a:noFill/>
          </p:spPr>
          <p:txBody>
            <a:bodyPr wrap="none" rtlCol="0">
              <a:spAutoFit/>
            </a:bodyPr>
            <a:lstStyle/>
            <a:p>
              <a:r>
                <a:rPr lang="en-US" sz="1400" dirty="0" err="1">
                  <a:solidFill>
                    <a:srgbClr val="00B0F0"/>
                  </a:solidFill>
                </a:rPr>
                <a:t>Labitat</a:t>
              </a:r>
              <a:r>
                <a:rPr lang="en-US" sz="1400" dirty="0">
                  <a:solidFill>
                    <a:srgbClr val="00B0F0"/>
                  </a:solidFill>
                </a:rPr>
                <a:t> with its propulsion module</a:t>
              </a:r>
              <a:endParaRPr lang="en-US" sz="1400" dirty="0">
                <a:solidFill>
                  <a:srgbClr val="00B0F0"/>
                </a:solidFill>
              </a:endParaRPr>
            </a:p>
          </p:txBody>
        </p:sp>
        <p:sp>
          <p:nvSpPr>
            <p:cNvPr id="14" name="TextBox 13"/>
            <p:cNvSpPr txBox="1"/>
            <p:nvPr/>
          </p:nvSpPr>
          <p:spPr>
            <a:xfrm>
              <a:off x="5474746" y="5398345"/>
              <a:ext cx="2103297" cy="221012"/>
            </a:xfrm>
            <a:prstGeom prst="rect">
              <a:avLst/>
            </a:prstGeom>
            <a:noFill/>
          </p:spPr>
          <p:txBody>
            <a:bodyPr wrap="none" rtlCol="0">
              <a:spAutoFit/>
            </a:bodyPr>
            <a:lstStyle/>
            <a:p>
              <a:r>
                <a:rPr lang="en-US" sz="1400" dirty="0">
                  <a:solidFill>
                    <a:srgbClr val="00B050"/>
                  </a:solidFill>
                </a:rPr>
                <a:t>Orion and Orion Service Module</a:t>
              </a:r>
              <a:endParaRPr lang="en-US" sz="1400" dirty="0">
                <a:solidFill>
                  <a:srgbClr val="00B050"/>
                </a:solidFill>
              </a:endParaRPr>
            </a:p>
          </p:txBody>
        </p:sp>
        <p:sp>
          <p:nvSpPr>
            <p:cNvPr id="15" name="TextBox 14"/>
            <p:cNvSpPr txBox="1"/>
            <p:nvPr/>
          </p:nvSpPr>
          <p:spPr>
            <a:xfrm>
              <a:off x="6216849" y="2243185"/>
              <a:ext cx="2029626" cy="221012"/>
            </a:xfrm>
            <a:prstGeom prst="rect">
              <a:avLst/>
            </a:prstGeom>
            <a:noFill/>
          </p:spPr>
          <p:txBody>
            <a:bodyPr wrap="none" rtlCol="0">
              <a:spAutoFit/>
            </a:bodyPr>
            <a:lstStyle/>
            <a:p>
              <a:r>
                <a:rPr lang="en-US" sz="1400" dirty="0">
                  <a:solidFill>
                    <a:srgbClr val="FF0000"/>
                  </a:solidFill>
                </a:rPr>
                <a:t>Multi-Purpose Docking Module</a:t>
              </a:r>
              <a:endParaRPr lang="en-US" sz="1400" dirty="0">
                <a:solidFill>
                  <a:srgbClr val="FF0000"/>
                </a:solidFill>
              </a:endParaRPr>
            </a:p>
          </p:txBody>
        </p:sp>
      </p:grpSp>
    </p:spTree>
    <p:extLst>
      <p:ext uri="{BB962C8B-B14F-4D97-AF65-F5344CB8AC3E}">
        <p14:creationId xmlns:p14="http://schemas.microsoft.com/office/powerpoint/2010/main" val="2092233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4606" y="-28604"/>
            <a:ext cx="11567160" cy="1371600"/>
          </a:xfrm>
        </p:spPr>
        <p:txBody>
          <a:bodyPr/>
          <a:lstStyle/>
          <a:p>
            <a:r>
              <a:rPr lang="el-GR" dirty="0" smtClean="0">
                <a:latin typeface="Times New Roman" pitchFamily="18" charset="0"/>
                <a:cs typeface="Times New Roman" pitchFamily="18" charset="0"/>
              </a:rPr>
              <a:t>Δ</a:t>
            </a:r>
            <a:r>
              <a:rPr lang="de-DE" dirty="0" smtClean="0">
                <a:latin typeface="Times New Roman" pitchFamily="18" charset="0"/>
                <a:cs typeface="Times New Roman" pitchFamily="18" charset="0"/>
              </a:rPr>
              <a:t>V </a:t>
            </a:r>
            <a:r>
              <a:rPr lang="de-DE" dirty="0" err="1" smtClean="0">
                <a:latin typeface="Times New Roman" pitchFamily="18" charset="0"/>
                <a:cs typeface="Times New Roman" pitchFamily="18" charset="0"/>
              </a:rPr>
              <a:t>destribution</a:t>
            </a:r>
            <a:endParaRPr lang="de-DE" dirty="0">
              <a:latin typeface="Times New Roman" pitchFamily="18" charset="0"/>
              <a:cs typeface="Times New Roman" pitchFamily="18" charset="0"/>
            </a:endParaRPr>
          </a:p>
        </p:txBody>
      </p:sp>
      <p:sp>
        <p:nvSpPr>
          <p:cNvPr id="4" name="Foliennummernplatzhalter 3"/>
          <p:cNvSpPr>
            <a:spLocks noGrp="1"/>
          </p:cNvSpPr>
          <p:nvPr>
            <p:ph type="sldNum" sz="quarter" idx="10"/>
          </p:nvPr>
        </p:nvSpPr>
        <p:spPr/>
        <p:txBody>
          <a:bodyPr/>
          <a:lstStyle/>
          <a:p>
            <a:fld id="{5F516E10-C60D-4133-B8F8-6BD272B558EB}" type="slidenum">
              <a:rPr lang="en-US" smtClean="0"/>
              <a:pPr/>
              <a:t>58</a:t>
            </a:fld>
            <a:endParaRPr lang="en-US"/>
          </a:p>
        </p:txBody>
      </p:sp>
      <p:graphicFrame>
        <p:nvGraphicFramePr>
          <p:cNvPr id="5" name="Tabelle 4"/>
          <p:cNvGraphicFramePr>
            <a:graphicFrameLocks noGrp="1"/>
          </p:cNvGraphicFramePr>
          <p:nvPr/>
        </p:nvGraphicFramePr>
        <p:xfrm>
          <a:off x="4957747" y="1564159"/>
          <a:ext cx="7299054" cy="5438414"/>
        </p:xfrm>
        <a:graphic>
          <a:graphicData uri="http://schemas.openxmlformats.org/drawingml/2006/table">
            <a:tbl>
              <a:tblPr/>
              <a:tblGrid>
                <a:gridCol w="2649708"/>
                <a:gridCol w="1949728"/>
                <a:gridCol w="2699618"/>
              </a:tblGrid>
              <a:tr h="738060">
                <a:tc>
                  <a:txBody>
                    <a:bodyPr/>
                    <a:lstStyle/>
                    <a:p>
                      <a:pPr algn="ctr" fontAlgn="t"/>
                      <a:r>
                        <a:rPr lang="de-DE" sz="2400" dirty="0"/>
                        <a:t/>
                      </a:r>
                      <a:br>
                        <a:rPr lang="de-DE" sz="2400" dirty="0"/>
                      </a:br>
                      <a:endParaRPr lang="de-DE" sz="2400" dirty="0"/>
                    </a:p>
                  </a:txBody>
                  <a:tcPr marL="3270" marR="3270" marT="3270" marB="3270" anchor="b">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algn="ctr" rtl="0" fontAlgn="t">
                        <a:spcBef>
                          <a:spcPts val="0"/>
                        </a:spcBef>
                        <a:spcAft>
                          <a:spcPts val="0"/>
                        </a:spcAft>
                      </a:pPr>
                      <a:r>
                        <a:rPr lang="de-DE" sz="2400" b="1" i="0" u="none" strike="noStrike" dirty="0">
                          <a:solidFill>
                            <a:srgbClr val="000000"/>
                          </a:solidFill>
                          <a:latin typeface="Times New Roman"/>
                        </a:rPr>
                        <a:t>Falcon Heavy</a:t>
                      </a:r>
                      <a:endParaRPr lang="de-DE" sz="2400" b="1" dirty="0"/>
                    </a:p>
                  </a:txBody>
                  <a:tcPr marL="3270" marR="3270" marT="3270" marB="3270" anchor="b">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algn="ctr" rtl="0" fontAlgn="t">
                        <a:spcBef>
                          <a:spcPts val="0"/>
                        </a:spcBef>
                        <a:spcAft>
                          <a:spcPts val="0"/>
                        </a:spcAft>
                      </a:pPr>
                      <a:r>
                        <a:rPr lang="de-DE" sz="2400" b="1" i="0" u="none" strike="noStrike" dirty="0">
                          <a:solidFill>
                            <a:srgbClr val="000000"/>
                          </a:solidFill>
                          <a:latin typeface="Times New Roman"/>
                        </a:rPr>
                        <a:t>SLS</a:t>
                      </a:r>
                      <a:endParaRPr lang="de-DE" sz="2400" b="1" dirty="0"/>
                    </a:p>
                  </a:txBody>
                  <a:tcPr marL="3270" marR="3270" marT="3270" marB="3270" anchor="b">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280860">
                <a:tc>
                  <a:txBody>
                    <a:bodyPr/>
                    <a:lstStyle/>
                    <a:p>
                      <a:pPr rtl="0" fontAlgn="t">
                        <a:spcBef>
                          <a:spcPts val="0"/>
                        </a:spcBef>
                        <a:spcAft>
                          <a:spcPts val="0"/>
                        </a:spcAft>
                      </a:pPr>
                      <a:r>
                        <a:rPr lang="de-DE" sz="1800" b="0" i="0" u="none" strike="noStrike" dirty="0">
                          <a:solidFill>
                            <a:srgbClr val="000000"/>
                          </a:solidFill>
                          <a:latin typeface="Times New Roman"/>
                        </a:rPr>
                        <a:t>Earth </a:t>
                      </a:r>
                      <a:r>
                        <a:rPr lang="de-DE" sz="1800" b="0" i="0" u="none" strike="noStrike" dirty="0" err="1">
                          <a:solidFill>
                            <a:srgbClr val="000000"/>
                          </a:solidFill>
                          <a:latin typeface="Times New Roman"/>
                        </a:rPr>
                        <a:t>to</a:t>
                      </a:r>
                      <a:r>
                        <a:rPr lang="de-DE" sz="1800" b="0" i="0" u="none" strike="noStrike" dirty="0">
                          <a:solidFill>
                            <a:srgbClr val="000000"/>
                          </a:solidFill>
                          <a:latin typeface="Times New Roman"/>
                        </a:rPr>
                        <a:t> LEO (LV)</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9.3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9.3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300198">
                <a:tc>
                  <a:txBody>
                    <a:bodyPr/>
                    <a:lstStyle/>
                    <a:p>
                      <a:pPr rtl="0" fontAlgn="t">
                        <a:spcBef>
                          <a:spcPts val="0"/>
                        </a:spcBef>
                        <a:spcAft>
                          <a:spcPts val="0"/>
                        </a:spcAft>
                      </a:pPr>
                      <a:r>
                        <a:rPr lang="de-DE" sz="1800" b="0" i="0" u="none" strike="noStrike" dirty="0">
                          <a:solidFill>
                            <a:srgbClr val="000000"/>
                          </a:solidFill>
                          <a:latin typeface="Times New Roman"/>
                        </a:rPr>
                        <a:t>LEO </a:t>
                      </a:r>
                      <a:r>
                        <a:rPr lang="de-DE" sz="1800" b="0" i="0" u="none" strike="noStrike" dirty="0" err="1">
                          <a:solidFill>
                            <a:srgbClr val="000000"/>
                          </a:solidFill>
                          <a:latin typeface="Times New Roman"/>
                        </a:rPr>
                        <a:t>to</a:t>
                      </a:r>
                      <a:r>
                        <a:rPr lang="de-DE" sz="1800" b="0" i="0" u="none" strike="noStrike" dirty="0">
                          <a:solidFill>
                            <a:srgbClr val="000000"/>
                          </a:solidFill>
                          <a:latin typeface="Times New Roman"/>
                        </a:rPr>
                        <a:t> DRO </a:t>
                      </a:r>
                      <a:r>
                        <a:rPr lang="de-DE" sz="1800" b="0" i="0" u="none" strike="noStrike" dirty="0" err="1">
                          <a:solidFill>
                            <a:srgbClr val="000000"/>
                          </a:solidFill>
                          <a:latin typeface="Times New Roman"/>
                        </a:rPr>
                        <a:t>transfer</a:t>
                      </a:r>
                      <a:r>
                        <a:rPr lang="de-DE" sz="1800" b="0" i="0" u="none" strike="noStrike" dirty="0">
                          <a:solidFill>
                            <a:srgbClr val="000000"/>
                          </a:solidFill>
                          <a:latin typeface="Times New Roman"/>
                        </a:rPr>
                        <a:t> (LV)</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3.1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3.37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393130">
                <a:tc>
                  <a:txBody>
                    <a:bodyPr/>
                    <a:lstStyle/>
                    <a:p>
                      <a:pPr rtl="0" fontAlgn="t">
                        <a:spcBef>
                          <a:spcPts val="0"/>
                        </a:spcBef>
                        <a:spcAft>
                          <a:spcPts val="0"/>
                        </a:spcAft>
                      </a:pPr>
                      <a:r>
                        <a:rPr lang="de-DE" sz="1800" b="1" i="0" u="none" strike="noStrike" dirty="0">
                          <a:solidFill>
                            <a:srgbClr val="000000"/>
                          </a:solidFill>
                          <a:latin typeface="Times New Roman"/>
                        </a:rPr>
                        <a:t>Total LV </a:t>
                      </a:r>
                      <a:r>
                        <a:rPr lang="el-GR" sz="1800" b="1" i="0" u="none" strike="noStrike" dirty="0">
                          <a:solidFill>
                            <a:srgbClr val="000000"/>
                          </a:solidFill>
                          <a:latin typeface="Times New Roman"/>
                        </a:rPr>
                        <a:t>Δ</a:t>
                      </a:r>
                      <a:r>
                        <a:rPr lang="de-DE" sz="1800" b="1" i="0" u="none" strike="noStrike" dirty="0">
                          <a:solidFill>
                            <a:srgbClr val="000000"/>
                          </a:solidFill>
                          <a:latin typeface="Times New Roman"/>
                        </a:rPr>
                        <a:t>v</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12.4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12.67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555180">
                <a:tc>
                  <a:txBody>
                    <a:bodyPr/>
                    <a:lstStyle/>
                    <a:p>
                      <a:pPr rtl="0" fontAlgn="t">
                        <a:spcBef>
                          <a:spcPts val="0"/>
                        </a:spcBef>
                        <a:spcAft>
                          <a:spcPts val="0"/>
                        </a:spcAft>
                      </a:pPr>
                      <a:r>
                        <a:rPr lang="de-DE" sz="1800" b="0" i="0" u="none" strike="noStrike">
                          <a:solidFill>
                            <a:srgbClr val="000000"/>
                          </a:solidFill>
                          <a:latin typeface="Times New Roman"/>
                        </a:rPr>
                        <a:t>Payload Propulsion</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MMH/N</a:t>
                      </a:r>
                      <a:r>
                        <a:rPr lang="de-DE" sz="1800" b="0" i="0" u="none" strike="noStrike" baseline="-25000" dirty="0">
                          <a:solidFill>
                            <a:srgbClr val="000000"/>
                          </a:solidFill>
                          <a:latin typeface="Times New Roman"/>
                        </a:rPr>
                        <a:t>2</a:t>
                      </a:r>
                      <a:r>
                        <a:rPr lang="de-DE" sz="1800" b="0" i="0" u="none" strike="noStrike" dirty="0">
                          <a:solidFill>
                            <a:srgbClr val="000000"/>
                          </a:solidFill>
                          <a:latin typeface="Times New Roman"/>
                        </a:rPr>
                        <a:t>O</a:t>
                      </a:r>
                      <a:r>
                        <a:rPr lang="de-DE" sz="1800" b="0" i="0" u="none" strike="noStrike" baseline="-25000" dirty="0">
                          <a:solidFill>
                            <a:srgbClr val="000000"/>
                          </a:solidFill>
                          <a:latin typeface="Times New Roman"/>
                        </a:rPr>
                        <a:t>4</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Orion &amp; Draco </a:t>
                      </a:r>
                      <a:r>
                        <a:rPr lang="de-DE" sz="1800" b="0" i="0" u="none" strike="noStrike" dirty="0" err="1">
                          <a:solidFill>
                            <a:srgbClr val="000000"/>
                          </a:solidFill>
                          <a:latin typeface="Times New Roman"/>
                        </a:rPr>
                        <a:t>system</a:t>
                      </a:r>
                      <a:r>
                        <a:rPr lang="de-DE" sz="1800" b="0" i="0" u="none" strike="noStrike" dirty="0">
                          <a:solidFill>
                            <a:srgbClr val="000000"/>
                          </a:solidFill>
                          <a:latin typeface="Times New Roman"/>
                        </a:rPr>
                        <a:t>: MMH/N</a:t>
                      </a:r>
                      <a:r>
                        <a:rPr lang="de-DE" sz="1800" b="0" i="0" u="none" strike="noStrike" baseline="-25000" dirty="0">
                          <a:solidFill>
                            <a:srgbClr val="000000"/>
                          </a:solidFill>
                          <a:latin typeface="Times New Roman"/>
                        </a:rPr>
                        <a:t>2</a:t>
                      </a:r>
                      <a:r>
                        <a:rPr lang="de-DE" sz="1800" b="0" i="0" u="none" strike="noStrike" dirty="0">
                          <a:solidFill>
                            <a:srgbClr val="000000"/>
                          </a:solidFill>
                          <a:latin typeface="Times New Roman"/>
                        </a:rPr>
                        <a:t>O</a:t>
                      </a:r>
                      <a:r>
                        <a:rPr lang="de-DE" sz="1800" b="0" i="0" u="none" strike="noStrike" baseline="-25000" dirty="0">
                          <a:solidFill>
                            <a:srgbClr val="000000"/>
                          </a:solidFill>
                          <a:latin typeface="Times New Roman"/>
                        </a:rPr>
                        <a:t>4</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555180">
                <a:tc>
                  <a:txBody>
                    <a:bodyPr/>
                    <a:lstStyle/>
                    <a:p>
                      <a:pPr rtl="0" fontAlgn="t">
                        <a:spcBef>
                          <a:spcPts val="0"/>
                        </a:spcBef>
                        <a:spcAft>
                          <a:spcPts val="0"/>
                        </a:spcAft>
                      </a:pPr>
                      <a:r>
                        <a:rPr lang="de-DE" sz="1800" b="0" i="0" u="none" strike="noStrike" dirty="0">
                          <a:solidFill>
                            <a:srgbClr val="000000"/>
                          </a:solidFill>
                          <a:latin typeface="Times New Roman"/>
                        </a:rPr>
                        <a:t>Payload </a:t>
                      </a:r>
                      <a:r>
                        <a:rPr lang="de-DE" sz="1800" b="0" i="0" u="none" strike="noStrike" dirty="0" err="1">
                          <a:solidFill>
                            <a:srgbClr val="000000"/>
                          </a:solidFill>
                          <a:latin typeface="Times New Roman"/>
                        </a:rPr>
                        <a:t>Prop</a:t>
                      </a:r>
                      <a:r>
                        <a:rPr lang="de-DE" sz="1800" b="0" i="0" u="none" strike="noStrike" dirty="0">
                          <a:solidFill>
                            <a:srgbClr val="000000"/>
                          </a:solidFill>
                          <a:latin typeface="Times New Roman"/>
                        </a:rPr>
                        <a:t>. Max </a:t>
                      </a:r>
                      <a:r>
                        <a:rPr lang="el-GR" sz="1800" b="0" i="0" u="none" strike="noStrike" dirty="0">
                          <a:solidFill>
                            <a:srgbClr val="000000"/>
                          </a:solidFill>
                          <a:latin typeface="Times New Roman"/>
                        </a:rPr>
                        <a:t>Δ</a:t>
                      </a:r>
                      <a:r>
                        <a:rPr lang="de-DE" sz="1800" b="0" i="0" u="none" strike="noStrike" dirty="0">
                          <a:solidFill>
                            <a:srgbClr val="000000"/>
                          </a:solidFill>
                          <a:latin typeface="Times New Roman"/>
                        </a:rPr>
                        <a:t>v</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.150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pt-BR" sz="1800" b="0" i="0" u="none" strike="noStrike" dirty="0">
                          <a:solidFill>
                            <a:srgbClr val="000000"/>
                          </a:solidFill>
                          <a:latin typeface="Times New Roman"/>
                        </a:rPr>
                        <a:t>Orion: 1.1 km/s</a:t>
                      </a:r>
                      <a:endParaRPr lang="pt-BR" sz="1800" dirty="0"/>
                    </a:p>
                    <a:p>
                      <a:pPr rtl="0" fontAlgn="t">
                        <a:spcBef>
                          <a:spcPts val="0"/>
                        </a:spcBef>
                        <a:spcAft>
                          <a:spcPts val="0"/>
                        </a:spcAft>
                      </a:pPr>
                      <a:r>
                        <a:rPr lang="pt-BR" sz="1800" b="0" i="0" u="none" strike="noStrike" dirty="0">
                          <a:solidFill>
                            <a:srgbClr val="000000"/>
                          </a:solidFill>
                          <a:latin typeface="Times New Roman"/>
                        </a:rPr>
                        <a:t>Draco: .252 km/s</a:t>
                      </a:r>
                      <a:endParaRPr lang="pt-BR"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431788">
                <a:tc>
                  <a:txBody>
                    <a:bodyPr/>
                    <a:lstStyle/>
                    <a:p>
                      <a:pPr rtl="0" fontAlgn="t">
                        <a:spcBef>
                          <a:spcPts val="0"/>
                        </a:spcBef>
                        <a:spcAft>
                          <a:spcPts val="0"/>
                        </a:spcAft>
                      </a:pPr>
                      <a:r>
                        <a:rPr lang="de-DE" sz="1800" b="0" i="0" u="none" strike="noStrike">
                          <a:solidFill>
                            <a:srgbClr val="000000"/>
                          </a:solidFill>
                          <a:latin typeface="Times New Roman"/>
                        </a:rPr>
                        <a:t>Payload Insertion correction</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0.02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0.02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555180">
                <a:tc>
                  <a:txBody>
                    <a:bodyPr/>
                    <a:lstStyle/>
                    <a:p>
                      <a:pPr rtl="0" fontAlgn="t">
                        <a:spcBef>
                          <a:spcPts val="0"/>
                        </a:spcBef>
                        <a:spcAft>
                          <a:spcPts val="0"/>
                        </a:spcAft>
                      </a:pPr>
                      <a:r>
                        <a:rPr lang="fr-FR" sz="1800" b="0" i="0" u="none" strike="noStrike">
                          <a:solidFill>
                            <a:srgbClr val="000000"/>
                          </a:solidFill>
                          <a:latin typeface="Times New Roman"/>
                        </a:rPr>
                        <a:t>Targeting, Rendezvous, Orbit trim maneuvers</a:t>
                      </a:r>
                      <a:endParaRPr lang="fr-FR"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0.015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0.015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354470">
                <a:tc>
                  <a:txBody>
                    <a:bodyPr/>
                    <a:lstStyle/>
                    <a:p>
                      <a:pPr rtl="0" fontAlgn="t">
                        <a:spcBef>
                          <a:spcPts val="0"/>
                        </a:spcBef>
                        <a:spcAft>
                          <a:spcPts val="0"/>
                        </a:spcAft>
                      </a:pPr>
                      <a:r>
                        <a:rPr lang="de-DE" sz="1800" b="0" i="0" u="none" strike="noStrike">
                          <a:solidFill>
                            <a:srgbClr val="000000"/>
                          </a:solidFill>
                          <a:latin typeface="Times New Roman"/>
                        </a:rPr>
                        <a:t>Insertion</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.480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431788">
                <a:tc>
                  <a:txBody>
                    <a:bodyPr/>
                    <a:lstStyle/>
                    <a:p>
                      <a:pPr rtl="0" fontAlgn="t">
                        <a:spcBef>
                          <a:spcPts val="0"/>
                        </a:spcBef>
                        <a:spcAft>
                          <a:spcPts val="0"/>
                        </a:spcAft>
                      </a:pPr>
                      <a:r>
                        <a:rPr lang="de-DE" sz="1800" b="0" i="0" u="none" strike="noStrike">
                          <a:solidFill>
                            <a:srgbClr val="000000"/>
                          </a:solidFill>
                          <a:latin typeface="Times New Roman"/>
                        </a:rPr>
                        <a:t>Phasing</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0.05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0.05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280860">
                <a:tc>
                  <a:txBody>
                    <a:bodyPr/>
                    <a:lstStyle/>
                    <a:p>
                      <a:pPr rtl="0" fontAlgn="t">
                        <a:spcBef>
                          <a:spcPts val="0"/>
                        </a:spcBef>
                        <a:spcAft>
                          <a:spcPts val="0"/>
                        </a:spcAft>
                      </a:pPr>
                      <a:r>
                        <a:rPr lang="de-DE" sz="1800" b="0" i="0" u="none" strike="noStrike">
                          <a:solidFill>
                            <a:srgbClr val="000000"/>
                          </a:solidFill>
                          <a:latin typeface="Times New Roman"/>
                        </a:rPr>
                        <a:t>DRO Orbit Corrections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0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280860">
                <a:tc>
                  <a:txBody>
                    <a:bodyPr/>
                    <a:lstStyle/>
                    <a:p>
                      <a:pPr rtl="0" fontAlgn="t">
                        <a:spcBef>
                          <a:spcPts val="0"/>
                        </a:spcBef>
                        <a:spcAft>
                          <a:spcPts val="0"/>
                        </a:spcAft>
                      </a:pPr>
                      <a:r>
                        <a:rPr lang="de-DE" sz="1800" b="0" i="0" u="none" strike="noStrike">
                          <a:solidFill>
                            <a:srgbClr val="000000"/>
                          </a:solidFill>
                          <a:latin typeface="Times New Roman"/>
                        </a:rPr>
                        <a:t>Departure</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0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.750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r h="280860">
                <a:tc>
                  <a:txBody>
                    <a:bodyPr/>
                    <a:lstStyle/>
                    <a:p>
                      <a:pPr rtl="0" fontAlgn="t">
                        <a:spcBef>
                          <a:spcPts val="0"/>
                        </a:spcBef>
                        <a:spcAft>
                          <a:spcPts val="0"/>
                        </a:spcAft>
                      </a:pPr>
                      <a:r>
                        <a:rPr lang="de-DE" sz="1800" b="0" i="0" u="none" strike="noStrike">
                          <a:solidFill>
                            <a:srgbClr val="000000"/>
                          </a:solidFill>
                          <a:latin typeface="Times New Roman"/>
                        </a:rPr>
                        <a:t>Total Payload </a:t>
                      </a:r>
                      <a:r>
                        <a:rPr lang="el-GR" sz="1800" b="0" i="0" u="none" strike="noStrike">
                          <a:solidFill>
                            <a:srgbClr val="000000"/>
                          </a:solidFill>
                          <a:latin typeface="Times New Roman"/>
                        </a:rPr>
                        <a:t>Δ</a:t>
                      </a:r>
                      <a:r>
                        <a:rPr lang="de-DE" sz="1800" b="0" i="0" u="none" strike="noStrike">
                          <a:solidFill>
                            <a:srgbClr val="000000"/>
                          </a:solidFill>
                          <a:latin typeface="Times New Roman"/>
                        </a:rPr>
                        <a:t>v Required</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a:solidFill>
                            <a:srgbClr val="000000"/>
                          </a:solidFill>
                          <a:latin typeface="Times New Roman"/>
                        </a:rPr>
                        <a:t>0.04 km/s</a:t>
                      </a:r>
                      <a:endParaRPr lang="de-DE" sz="180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de-DE" sz="1800" b="0" i="0" u="none" strike="noStrike" dirty="0">
                          <a:solidFill>
                            <a:srgbClr val="000000"/>
                          </a:solidFill>
                          <a:latin typeface="Times New Roman"/>
                        </a:rPr>
                        <a:t>1.270 km/s</a:t>
                      </a:r>
                      <a:endParaRPr lang="de-DE" sz="1800" dirty="0"/>
                    </a:p>
                  </a:txBody>
                  <a:tcPr marL="3270" marR="3270" marT="3270" marB="3270">
                    <a:lnL w="4787" cap="flat" cmpd="sng" algn="ctr">
                      <a:solidFill>
                        <a:srgbClr val="000000"/>
                      </a:solidFill>
                      <a:prstDash val="solid"/>
                      <a:round/>
                      <a:headEnd type="none" w="med" len="med"/>
                      <a:tailEnd type="none" w="med" len="med"/>
                    </a:lnL>
                    <a:lnR w="4787" cap="flat" cmpd="sng" algn="ctr">
                      <a:solidFill>
                        <a:srgbClr val="000000"/>
                      </a:solidFill>
                      <a:prstDash val="solid"/>
                      <a:round/>
                      <a:headEnd type="none" w="med" len="med"/>
                      <a:tailEnd type="none" w="med" len="med"/>
                    </a:lnR>
                    <a:lnT w="4787" cap="flat" cmpd="sng" algn="ctr">
                      <a:solidFill>
                        <a:srgbClr val="000000"/>
                      </a:solidFill>
                      <a:prstDash val="solid"/>
                      <a:round/>
                      <a:headEnd type="none" w="med" len="med"/>
                      <a:tailEnd type="none" w="med" len="med"/>
                    </a:lnT>
                    <a:lnB w="4787" cap="flat" cmpd="sng" algn="ctr">
                      <a:solidFill>
                        <a:srgbClr val="000000"/>
                      </a:solidFill>
                      <a:prstDash val="solid"/>
                      <a:round/>
                      <a:headEnd type="none" w="med" len="med"/>
                      <a:tailEnd type="none" w="med" len="med"/>
                    </a:lnB>
                    <a:solidFill>
                      <a:schemeClr val="tx1"/>
                    </a:solidFill>
                  </a:tcPr>
                </a:tc>
              </a:tr>
            </a:tbl>
          </a:graphicData>
        </a:graphic>
      </p:graphicFrame>
      <p:sp>
        <p:nvSpPr>
          <p:cNvPr id="22529" name="Rectangle 1"/>
          <p:cNvSpPr>
            <a:spLocks noChangeArrowheads="1"/>
          </p:cNvSpPr>
          <p:nvPr/>
        </p:nvSpPr>
        <p:spPr bwMode="auto">
          <a:xfrm>
            <a:off x="0" y="-461661"/>
            <a:ext cx="184658" cy="923324"/>
          </a:xfrm>
          <a:prstGeom prst="rect">
            <a:avLst/>
          </a:prstGeom>
          <a:noFill/>
          <a:ln w="9525">
            <a:noFill/>
            <a:miter lim="800000"/>
            <a:headEnd/>
            <a:tailEnd/>
          </a:ln>
          <a:effectLst/>
        </p:spPr>
        <p:txBody>
          <a:bodyPr vert="horz" wrap="none" lIns="91436" tIns="45718" rIns="91436" bIns="45718" numCol="1" anchor="ctr" anchorCtr="0" compatLnSpc="1">
            <a:prstTxWarp prst="textNoShape">
              <a:avLst/>
            </a:prstTxWarp>
            <a:spAutoFit/>
          </a:bodyPr>
          <a:lstStyle/>
          <a:p>
            <a:pPr defTabSz="914364"/>
            <a:r>
              <a:rPr lang="de-DE" b="0">
                <a:latin typeface="Arial" pitchFamily="34" charset="0"/>
                <a:cs typeface="Arial" pitchFamily="34" charset="0"/>
              </a:rPr>
              <a:t/>
            </a:r>
            <a:br>
              <a:rPr lang="de-DE" b="0">
                <a:latin typeface="Arial" pitchFamily="34" charset="0"/>
                <a:cs typeface="Arial" pitchFamily="34" charset="0"/>
              </a:rPr>
            </a:br>
            <a:endParaRPr lang="de-DE" b="0">
              <a:latin typeface="Arial" pitchFamily="34" charset="0"/>
              <a:cs typeface="Arial" pitchFamily="34" charset="0"/>
            </a:endParaRPr>
          </a:p>
          <a:p>
            <a:pPr defTabSz="914364" eaLnBrk="0" hangingPunct="0"/>
            <a:endParaRPr lang="de-DE" b="0">
              <a:latin typeface="Arial" pitchFamily="34" charset="0"/>
              <a:cs typeface="Arial" pitchFamily="34" charset="0"/>
            </a:endParaRPr>
          </a:p>
        </p:txBody>
      </p:sp>
    </p:spTree>
    <p:extLst>
      <p:ext uri="{BB962C8B-B14F-4D97-AF65-F5344CB8AC3E}">
        <p14:creationId xmlns:p14="http://schemas.microsoft.com/office/powerpoint/2010/main" val="938367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5" tIns="65317" rIns="130595" bIns="65317" anchor="ctr" anchorCtr="0">
            <a:noAutofit/>
          </a:bodyPr>
          <a:lstStyle/>
          <a:p>
            <a:pPr lvl="0" rtl="0">
              <a:buSzPct val="39285"/>
              <a:buNone/>
            </a:pPr>
            <a:r>
              <a:rPr lang="en-US" dirty="0" smtClean="0">
                <a:solidFill>
                  <a:srgbClr val="FFFFFF"/>
                </a:solidFill>
              </a:rPr>
              <a:t>Abort scenarios</a:t>
            </a:r>
            <a:endParaRPr lang="en" dirty="0">
              <a:solidFill>
                <a:srgbClr val="FFFFFF"/>
              </a:solidFill>
            </a:endParaRPr>
          </a:p>
        </p:txBody>
      </p:sp>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59</a:t>
            </a:fld>
            <a:endParaRPr lang="en-US" dirty="0">
              <a:solidFill>
                <a:srgbClr val="FFFFFF">
                  <a:tint val="75000"/>
                </a:srgbClr>
              </a:solidFill>
            </a:endParaRPr>
          </a:p>
        </p:txBody>
      </p:sp>
      <p:sp>
        <p:nvSpPr>
          <p:cNvPr id="32" name="Rectangle 31"/>
          <p:cNvSpPr/>
          <p:nvPr/>
        </p:nvSpPr>
        <p:spPr bwMode="auto">
          <a:xfrm>
            <a:off x="304800" y="108872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33" name="Rectangle 32"/>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a:solidFill>
                  <a:schemeClr val="accent6"/>
                </a:solidFill>
              </a:rPr>
              <a:t>Introduction</a:t>
            </a:r>
          </a:p>
        </p:txBody>
      </p:sp>
      <p:sp>
        <p:nvSpPr>
          <p:cNvPr id="34" name="Rectangle 33"/>
          <p:cNvSpPr/>
          <p:nvPr/>
        </p:nvSpPr>
        <p:spPr bwMode="auto">
          <a:xfrm>
            <a:off x="304800" y="2569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35" name="Rectangle 34"/>
          <p:cNvSpPr/>
          <p:nvPr/>
        </p:nvSpPr>
        <p:spPr bwMode="auto">
          <a:xfrm>
            <a:off x="304800" y="1830406"/>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Objectives</a:t>
            </a:r>
            <a:endParaRPr lang="en-US" dirty="0">
              <a:solidFill>
                <a:srgbClr val="F0AF13"/>
              </a:solidFill>
            </a:endParaRPr>
          </a:p>
        </p:txBody>
      </p:sp>
      <p:sp>
        <p:nvSpPr>
          <p:cNvPr id="36" name="Rectangle 35"/>
          <p:cNvSpPr/>
          <p:nvPr/>
        </p:nvSpPr>
        <p:spPr bwMode="auto">
          <a:xfrm>
            <a:off x="304800" y="39624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Policy</a:t>
            </a:r>
            <a:endParaRPr lang="en-US" dirty="0">
              <a:solidFill>
                <a:srgbClr val="F0AF13"/>
              </a:solidFill>
            </a:endParaRPr>
          </a:p>
        </p:txBody>
      </p:sp>
      <p:sp>
        <p:nvSpPr>
          <p:cNvPr id="37" name="Rectangle 36"/>
          <p:cNvSpPr/>
          <p:nvPr/>
        </p:nvSpPr>
        <p:spPr bwMode="auto">
          <a:xfrm>
            <a:off x="304800" y="47017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Program </a:t>
            </a:r>
          </a:p>
        </p:txBody>
      </p:sp>
      <p:sp>
        <p:nvSpPr>
          <p:cNvPr id="38" name="Rectangle 37"/>
          <p:cNvSpPr/>
          <p:nvPr/>
        </p:nvSpPr>
        <p:spPr bwMode="auto">
          <a:xfrm>
            <a:off x="304800" y="5441188"/>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a:solidFill>
                  <a:srgbClr val="F0AF13"/>
                </a:solidFill>
              </a:rPr>
              <a:t>Conclusion</a:t>
            </a:r>
            <a:endParaRPr lang="en-US" dirty="0">
              <a:solidFill>
                <a:srgbClr val="F0AF13"/>
              </a:solidFill>
            </a:endParaRPr>
          </a:p>
        </p:txBody>
      </p:sp>
      <p:sp>
        <p:nvSpPr>
          <p:cNvPr id="14" name="Rectangle 13"/>
          <p:cNvSpPr/>
          <p:nvPr/>
        </p:nvSpPr>
        <p:spPr bwMode="auto">
          <a:xfrm>
            <a:off x="304800" y="32766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3" name="Rechteck 12"/>
          <p:cNvSpPr/>
          <p:nvPr/>
        </p:nvSpPr>
        <p:spPr bwMode="auto">
          <a:xfrm>
            <a:off x="6386506" y="1543032"/>
            <a:ext cx="4357718" cy="607223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t" anchorCtr="0" compatLnSpc="1">
            <a:prstTxWarp prst="textNoShape">
              <a:avLst/>
            </a:prstTxWarp>
          </a:bodyPr>
          <a:lstStyle/>
          <a:p>
            <a:pPr defTabSz="914364"/>
            <a:endParaRPr lang="de-DE"/>
          </a:p>
        </p:txBody>
      </p:sp>
      <p:pic>
        <p:nvPicPr>
          <p:cNvPr id="1028" name="Picture 4" descr="D:\Dropbox\Diagram1.png"/>
          <p:cNvPicPr>
            <a:picLocks noChangeAspect="1" noChangeArrowheads="1"/>
          </p:cNvPicPr>
          <p:nvPr/>
        </p:nvPicPr>
        <p:blipFill>
          <a:blip r:embed="rId3"/>
          <a:srcRect/>
          <a:stretch>
            <a:fillRect/>
          </a:stretch>
        </p:blipFill>
        <p:spPr bwMode="auto">
          <a:xfrm>
            <a:off x="6386507" y="1554689"/>
            <a:ext cx="4351738" cy="6060574"/>
          </a:xfrm>
          <a:prstGeom prst="rect">
            <a:avLst/>
          </a:prstGeom>
          <a:noFill/>
        </p:spPr>
      </p:pic>
    </p:spTree>
    <p:extLst>
      <p:ext uri="{BB962C8B-B14F-4D97-AF65-F5344CB8AC3E}">
        <p14:creationId xmlns:p14="http://schemas.microsoft.com/office/powerpoint/2010/main" val="41456879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6</a:t>
            </a:fld>
            <a:endParaRPr lang="en-US"/>
          </a:p>
        </p:txBody>
      </p:sp>
      <p:sp>
        <p:nvSpPr>
          <p:cNvPr id="18" name="Content Placeholder 7"/>
          <p:cNvSpPr>
            <a:spLocks noGrp="1"/>
          </p:cNvSpPr>
          <p:nvPr>
            <p:ph idx="1"/>
          </p:nvPr>
        </p:nvSpPr>
        <p:spPr>
          <a:xfrm>
            <a:off x="2743200" y="2590800"/>
            <a:ext cx="7086600" cy="3810000"/>
          </a:xfrm>
        </p:spPr>
        <p:txBody>
          <a:bodyPr>
            <a:normAutofit/>
          </a:bodyPr>
          <a:lstStyle/>
          <a:p>
            <a:r>
              <a:rPr lang="en-US" sz="2800" dirty="0"/>
              <a:t>“Expand the frontiers of knowledge, capability, and opportunity in space.</a:t>
            </a:r>
            <a:r>
              <a:rPr lang="en-US" sz="2800" dirty="0"/>
              <a:t>”</a:t>
            </a:r>
          </a:p>
          <a:p>
            <a:endParaRPr lang="en-US" sz="2800" dirty="0"/>
          </a:p>
          <a:p>
            <a:r>
              <a:rPr lang="en-US" sz="2800" dirty="0"/>
              <a:t>“Expand human presence into the solar system and to the surface of Mars to advance exploration, science, innovation, benefits to humanity, and international collaboration.”</a:t>
            </a:r>
          </a:p>
          <a:p>
            <a:pPr marL="653058" lvl="1" indent="0">
              <a:buNone/>
            </a:pPr>
            <a:endParaRPr lang="en-US" sz="4000" dirty="0"/>
          </a:p>
          <a:p>
            <a:pPr lvl="1"/>
            <a:endParaRPr lang="en-US" sz="4000" dirty="0"/>
          </a:p>
        </p:txBody>
      </p:sp>
      <p:pic>
        <p:nvPicPr>
          <p:cNvPr id="3" name="Picture 2"/>
          <p:cNvPicPr>
            <a:picLocks noChangeAspect="1"/>
          </p:cNvPicPr>
          <p:nvPr/>
        </p:nvPicPr>
        <p:blipFill>
          <a:blip r:embed="rId3"/>
          <a:stretch>
            <a:fillRect/>
          </a:stretch>
        </p:blipFill>
        <p:spPr>
          <a:xfrm>
            <a:off x="10058401" y="2667000"/>
            <a:ext cx="4064000" cy="3688080"/>
          </a:xfrm>
          <a:prstGeom prst="rect">
            <a:avLst/>
          </a:prstGeom>
        </p:spPr>
      </p:pic>
      <p:sp>
        <p:nvSpPr>
          <p:cNvPr id="8" name="Rounded Rectangle 7"/>
          <p:cNvSpPr/>
          <p:nvPr/>
        </p:nvSpPr>
        <p:spPr bwMode="auto">
          <a:xfrm>
            <a:off x="5562600" y="1524000"/>
            <a:ext cx="59436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364"/>
            <a:r>
              <a:rPr lang="en-US" sz="2800" dirty="0">
                <a:solidFill>
                  <a:srgbClr val="002C56"/>
                </a:solidFill>
              </a:rPr>
              <a:t>Why send humans?</a:t>
            </a:r>
          </a:p>
        </p:txBody>
      </p:sp>
      <p:sp>
        <p:nvSpPr>
          <p:cNvPr id="23" name="Rounded Rectangle 22"/>
          <p:cNvSpPr/>
          <p:nvPr/>
        </p:nvSpPr>
        <p:spPr bwMode="auto">
          <a:xfrm>
            <a:off x="4343400" y="6553200"/>
            <a:ext cx="8382000" cy="914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364"/>
            <a:r>
              <a:rPr lang="en-US" sz="2800" dirty="0">
                <a:solidFill>
                  <a:srgbClr val="002C56"/>
                </a:solidFill>
              </a:rPr>
              <a:t>The outcome of this mission will guide the future manned mission to Mars</a:t>
            </a:r>
          </a:p>
        </p:txBody>
      </p:sp>
      <p:sp>
        <p:nvSpPr>
          <p:cNvPr id="17" name="Rectangle 16"/>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19" name="Rectangle 18"/>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20" name="Rectangle 19"/>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21" name="Rectangle 20"/>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22" name="Rectangle 21"/>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4" name="Rectangle 23"/>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5" name="Rectangle 24"/>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156500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Return </a:t>
            </a:r>
            <a:r>
              <a:rPr lang="de-DE" dirty="0" err="1" smtClean="0"/>
              <a:t>trajectories</a:t>
            </a:r>
            <a:r>
              <a:rPr lang="de-DE" dirty="0" smtClean="0"/>
              <a:t> in a non-</a:t>
            </a:r>
            <a:r>
              <a:rPr lang="de-DE" dirty="0" err="1" smtClean="0"/>
              <a:t>rotating</a:t>
            </a:r>
            <a:r>
              <a:rPr lang="de-DE" dirty="0" smtClean="0"/>
              <a:t> </a:t>
            </a:r>
            <a:r>
              <a:rPr lang="de-DE" dirty="0" err="1" smtClean="0"/>
              <a:t>frame</a:t>
            </a:r>
            <a:endParaRPr lang="de-DE" dirty="0"/>
          </a:p>
        </p:txBody>
      </p:sp>
      <p:sp>
        <p:nvSpPr>
          <p:cNvPr id="4" name="Foliennummernplatzhalter 3"/>
          <p:cNvSpPr>
            <a:spLocks noGrp="1"/>
          </p:cNvSpPr>
          <p:nvPr>
            <p:ph type="sldNum" sz="quarter" idx="10"/>
          </p:nvPr>
        </p:nvSpPr>
        <p:spPr/>
        <p:txBody>
          <a:bodyPr/>
          <a:lstStyle/>
          <a:p>
            <a:fld id="{5F516E10-C60D-4133-B8F8-6BD272B558EB}" type="slidenum">
              <a:rPr lang="en-US" smtClean="0"/>
              <a:pPr/>
              <a:t>60</a:t>
            </a:fld>
            <a:endParaRPr lang="en-US"/>
          </a:p>
        </p:txBody>
      </p:sp>
      <p:pic>
        <p:nvPicPr>
          <p:cNvPr id="2050" name="Picture 2" descr="https://lh5.googleusercontent.com/RfXSye4PaESGEyTCUkz4OaiD2zg7qiFx-0Pip4y0E8XmtyjrgUx_vixMKMFppCb2DGTBQJYDIbtJ0ndP1fmKo33veEJI8l-dc3kFTopfT0YuaMJQImrL8h4uXphlIJBFPM1RY6A"/>
          <p:cNvPicPr>
            <a:picLocks noChangeAspect="1" noChangeArrowheads="1"/>
          </p:cNvPicPr>
          <p:nvPr/>
        </p:nvPicPr>
        <p:blipFill>
          <a:blip r:embed="rId2"/>
          <a:srcRect/>
          <a:stretch>
            <a:fillRect/>
          </a:stretch>
        </p:blipFill>
        <p:spPr bwMode="auto">
          <a:xfrm>
            <a:off x="5529250" y="1543031"/>
            <a:ext cx="6072230" cy="5880604"/>
          </a:xfrm>
          <a:prstGeom prst="rect">
            <a:avLst/>
          </a:prstGeom>
          <a:noFill/>
        </p:spPr>
      </p:pic>
    </p:spTree>
    <p:extLst>
      <p:ext uri="{BB962C8B-B14F-4D97-AF65-F5344CB8AC3E}">
        <p14:creationId xmlns:p14="http://schemas.microsoft.com/office/powerpoint/2010/main" val="3794470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Poincare </a:t>
            </a:r>
            <a:r>
              <a:rPr lang="de-DE" dirty="0" err="1" smtClean="0"/>
              <a:t>phase</a:t>
            </a:r>
            <a:r>
              <a:rPr lang="de-DE" dirty="0" smtClean="0"/>
              <a:t> </a:t>
            </a:r>
            <a:r>
              <a:rPr lang="de-DE" dirty="0" err="1" smtClean="0"/>
              <a:t>recurrence</a:t>
            </a:r>
            <a:r>
              <a:rPr lang="de-DE" dirty="0" smtClean="0"/>
              <a:t> </a:t>
            </a:r>
            <a:r>
              <a:rPr lang="de-DE" dirty="0" err="1" smtClean="0"/>
              <a:t>diagram</a:t>
            </a:r>
            <a:endParaRPr lang="de-DE" dirty="0"/>
          </a:p>
        </p:txBody>
      </p:sp>
      <p:sp>
        <p:nvSpPr>
          <p:cNvPr id="4" name="Foliennummernplatzhalter 3"/>
          <p:cNvSpPr>
            <a:spLocks noGrp="1"/>
          </p:cNvSpPr>
          <p:nvPr>
            <p:ph type="sldNum" sz="quarter" idx="10"/>
          </p:nvPr>
        </p:nvSpPr>
        <p:spPr/>
        <p:txBody>
          <a:bodyPr/>
          <a:lstStyle/>
          <a:p>
            <a:fld id="{5F516E10-C60D-4133-B8F8-6BD272B558EB}" type="slidenum">
              <a:rPr lang="en-US" smtClean="0"/>
              <a:pPr/>
              <a:t>61</a:t>
            </a:fld>
            <a:endParaRPr lang="en-US"/>
          </a:p>
        </p:txBody>
      </p:sp>
      <p:pic>
        <p:nvPicPr>
          <p:cNvPr id="20482" name="Picture 2" descr="https://lh4.googleusercontent.com/JHInjliJHFnkPM4vvV6DM4YX7bSKBRRJHx5EzSBxr1eQIQZsP0fRhMvUNWprH50CTR98SFbmeuXqlIVfOnJpZgRjFIMaExQJ3h0dlvNBPaj-sOS5EV6rwRzFu9Y7_DZPGcCD5So"/>
          <p:cNvPicPr>
            <a:picLocks noChangeAspect="1" noChangeArrowheads="1"/>
          </p:cNvPicPr>
          <p:nvPr/>
        </p:nvPicPr>
        <p:blipFill>
          <a:blip r:embed="rId2"/>
          <a:srcRect/>
          <a:stretch>
            <a:fillRect/>
          </a:stretch>
        </p:blipFill>
        <p:spPr bwMode="auto">
          <a:xfrm>
            <a:off x="4206418" y="1614470"/>
            <a:ext cx="8966699" cy="5572164"/>
          </a:xfrm>
          <a:prstGeom prst="rect">
            <a:avLst/>
          </a:prstGeom>
          <a:noFill/>
        </p:spPr>
      </p:pic>
    </p:spTree>
    <p:extLst>
      <p:ext uri="{BB962C8B-B14F-4D97-AF65-F5344CB8AC3E}">
        <p14:creationId xmlns:p14="http://schemas.microsoft.com/office/powerpoint/2010/main" val="1741566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Reentry</a:t>
            </a:r>
            <a:endParaRPr lang="de-DE" dirty="0"/>
          </a:p>
        </p:txBody>
      </p:sp>
      <p:sp>
        <p:nvSpPr>
          <p:cNvPr id="4" name="Foliennummernplatzhalter 3"/>
          <p:cNvSpPr>
            <a:spLocks noGrp="1"/>
          </p:cNvSpPr>
          <p:nvPr>
            <p:ph type="sldNum" sz="quarter" idx="10"/>
          </p:nvPr>
        </p:nvSpPr>
        <p:spPr/>
        <p:txBody>
          <a:bodyPr/>
          <a:lstStyle/>
          <a:p>
            <a:fld id="{5F516E10-C60D-4133-B8F8-6BD272B558EB}" type="slidenum">
              <a:rPr lang="en-US" smtClean="0"/>
              <a:pPr/>
              <a:t>62</a:t>
            </a:fld>
            <a:endParaRPr lang="en-US"/>
          </a:p>
        </p:txBody>
      </p:sp>
      <p:pic>
        <p:nvPicPr>
          <p:cNvPr id="21506" name="Picture 2" descr="Orion_reentry_load_vs_time2.png"/>
          <p:cNvPicPr>
            <a:picLocks noChangeAspect="1" noChangeArrowheads="1"/>
          </p:cNvPicPr>
          <p:nvPr/>
        </p:nvPicPr>
        <p:blipFill>
          <a:blip r:embed="rId2"/>
          <a:srcRect/>
          <a:stretch>
            <a:fillRect/>
          </a:stretch>
        </p:blipFill>
        <p:spPr bwMode="auto">
          <a:xfrm>
            <a:off x="4602060" y="1614471"/>
            <a:ext cx="8070991" cy="5795947"/>
          </a:xfrm>
          <a:prstGeom prst="rect">
            <a:avLst/>
          </a:prstGeom>
          <a:noFill/>
        </p:spPr>
      </p:pic>
    </p:spTree>
    <p:extLst>
      <p:ext uri="{BB962C8B-B14F-4D97-AF65-F5344CB8AC3E}">
        <p14:creationId xmlns:p14="http://schemas.microsoft.com/office/powerpoint/2010/main" val="3896794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smtClean="0">
                <a:latin typeface="Times New Roman" pitchFamily="18" charset="0"/>
                <a:cs typeface="Times New Roman" pitchFamily="18" charset="0"/>
              </a:rPr>
              <a:t>Δ</a:t>
            </a:r>
            <a:r>
              <a:rPr lang="de-DE" dirty="0" smtClean="0">
                <a:latin typeface="Times New Roman" pitchFamily="18" charset="0"/>
                <a:cs typeface="Times New Roman" pitchFamily="18" charset="0"/>
              </a:rPr>
              <a:t>V </a:t>
            </a:r>
            <a:r>
              <a:rPr lang="de-DE" dirty="0" err="1" smtClean="0">
                <a:latin typeface="Times New Roman" pitchFamily="18" charset="0"/>
                <a:cs typeface="Times New Roman" pitchFamily="18" charset="0"/>
              </a:rPr>
              <a:t>and</a:t>
            </a:r>
            <a:r>
              <a:rPr lang="de-DE" dirty="0" smtClean="0">
                <a:latin typeface="Times New Roman" pitchFamily="18" charset="0"/>
                <a:cs typeface="Times New Roman" pitchFamily="18" charset="0"/>
              </a:rPr>
              <a:t> time </a:t>
            </a:r>
            <a:r>
              <a:rPr lang="de-DE" dirty="0" err="1" smtClean="0">
                <a:latin typeface="Times New Roman" pitchFamily="18" charset="0"/>
                <a:cs typeface="Times New Roman" pitchFamily="18" charset="0"/>
              </a:rPr>
              <a:t>of</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flight</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for</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orbit</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abort</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trajectories</a:t>
            </a:r>
            <a:endParaRPr lang="de-DE" dirty="0"/>
          </a:p>
        </p:txBody>
      </p:sp>
      <p:sp>
        <p:nvSpPr>
          <p:cNvPr id="4" name="Foliennummernplatzhalter 3"/>
          <p:cNvSpPr>
            <a:spLocks noGrp="1"/>
          </p:cNvSpPr>
          <p:nvPr>
            <p:ph type="sldNum" sz="quarter" idx="10"/>
          </p:nvPr>
        </p:nvSpPr>
        <p:spPr/>
        <p:txBody>
          <a:bodyPr/>
          <a:lstStyle/>
          <a:p>
            <a:fld id="{5F516E10-C60D-4133-B8F8-6BD272B558EB}" type="slidenum">
              <a:rPr lang="en-US" smtClean="0"/>
              <a:pPr/>
              <a:t>63</a:t>
            </a:fld>
            <a:endParaRPr lang="en-US"/>
          </a:p>
        </p:txBody>
      </p:sp>
      <p:pic>
        <p:nvPicPr>
          <p:cNvPr id="23554" name="Picture 2" descr="D:\Dropbox\Screen Shot 2015-03-27 at 09.31.10.png"/>
          <p:cNvPicPr>
            <a:picLocks noChangeAspect="1" noChangeArrowheads="1"/>
          </p:cNvPicPr>
          <p:nvPr/>
        </p:nvPicPr>
        <p:blipFill>
          <a:blip r:embed="rId2"/>
          <a:srcRect/>
          <a:stretch>
            <a:fillRect/>
          </a:stretch>
        </p:blipFill>
        <p:spPr bwMode="auto">
          <a:xfrm>
            <a:off x="3886176" y="1543032"/>
            <a:ext cx="9423706" cy="6072230"/>
          </a:xfrm>
          <a:prstGeom prst="rect">
            <a:avLst/>
          </a:prstGeom>
          <a:noFill/>
        </p:spPr>
      </p:pic>
    </p:spTree>
    <p:extLst>
      <p:ext uri="{BB962C8B-B14F-4D97-AF65-F5344CB8AC3E}">
        <p14:creationId xmlns:p14="http://schemas.microsoft.com/office/powerpoint/2010/main" val="124780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Free </a:t>
            </a:r>
            <a:r>
              <a:rPr lang="de-DE" dirty="0" err="1" smtClean="0"/>
              <a:t>return</a:t>
            </a:r>
            <a:r>
              <a:rPr lang="de-DE" dirty="0" smtClean="0"/>
              <a:t> </a:t>
            </a:r>
            <a:r>
              <a:rPr lang="de-DE" dirty="0" err="1" smtClean="0"/>
              <a:t>trajectory</a:t>
            </a:r>
            <a:endParaRPr lang="de-DE" dirty="0"/>
          </a:p>
        </p:txBody>
      </p:sp>
      <p:sp>
        <p:nvSpPr>
          <p:cNvPr id="4" name="Foliennummernplatzhalter 3"/>
          <p:cNvSpPr>
            <a:spLocks noGrp="1"/>
          </p:cNvSpPr>
          <p:nvPr>
            <p:ph type="sldNum" sz="quarter" idx="10"/>
          </p:nvPr>
        </p:nvSpPr>
        <p:spPr/>
        <p:txBody>
          <a:bodyPr/>
          <a:lstStyle/>
          <a:p>
            <a:fld id="{5F516E10-C60D-4133-B8F8-6BD272B558EB}" type="slidenum">
              <a:rPr lang="en-US" smtClean="0"/>
              <a:pPr/>
              <a:t>64</a:t>
            </a:fld>
            <a:endParaRPr lang="en-US"/>
          </a:p>
        </p:txBody>
      </p:sp>
      <p:pic>
        <p:nvPicPr>
          <p:cNvPr id="24578" name="Picture 2" descr="D:\Dropbox\transferfreedoc.png"/>
          <p:cNvPicPr>
            <a:picLocks noChangeAspect="1" noChangeArrowheads="1"/>
          </p:cNvPicPr>
          <p:nvPr/>
        </p:nvPicPr>
        <p:blipFill>
          <a:blip r:embed="rId2"/>
          <a:srcRect/>
          <a:stretch>
            <a:fillRect/>
          </a:stretch>
        </p:blipFill>
        <p:spPr bwMode="auto">
          <a:xfrm>
            <a:off x="4886308" y="1471596"/>
            <a:ext cx="7358114" cy="6107281"/>
          </a:xfrm>
          <a:prstGeom prst="rect">
            <a:avLst/>
          </a:prstGeom>
          <a:noFill/>
        </p:spPr>
      </p:pic>
    </p:spTree>
    <p:extLst>
      <p:ext uri="{BB962C8B-B14F-4D97-AF65-F5344CB8AC3E}">
        <p14:creationId xmlns:p14="http://schemas.microsoft.com/office/powerpoint/2010/main" val="2166895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Planetary Protection</a:t>
            </a:r>
            <a:endParaRPr lang="en-US" dirty="0"/>
          </a:p>
        </p:txBody>
      </p:sp>
      <p:sp>
        <p:nvSpPr>
          <p:cNvPr id="3" name="Content Placeholder 2"/>
          <p:cNvSpPr>
            <a:spLocks noGrp="1"/>
          </p:cNvSpPr>
          <p:nvPr>
            <p:ph idx="1"/>
          </p:nvPr>
        </p:nvSpPr>
        <p:spPr/>
        <p:txBody>
          <a:bodyPr/>
          <a:lstStyle/>
          <a:p>
            <a:r>
              <a:rPr lang="en-US" dirty="0"/>
              <a:t>Planetary Protection Provisions for Robotic Extraterrestrial </a:t>
            </a:r>
            <a:r>
              <a:rPr lang="en-US" dirty="0" smtClean="0"/>
              <a:t>Missions</a:t>
            </a:r>
          </a:p>
          <a:p>
            <a:r>
              <a:rPr lang="en-US" dirty="0" smtClean="0"/>
              <a:t>NASA </a:t>
            </a:r>
            <a:r>
              <a:rPr lang="en-US" dirty="0"/>
              <a:t>Policy on Planetary Protection Requirements for Human Extraterrestrial Missions </a:t>
            </a:r>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65</a:t>
            </a:fld>
            <a:endParaRPr lang="en-US">
              <a:solidFill>
                <a:srgbClr val="FFFFFF">
                  <a:tint val="75000"/>
                </a:srgbClr>
              </a:solidFill>
            </a:endParaRPr>
          </a:p>
        </p:txBody>
      </p:sp>
      <p:sp>
        <p:nvSpPr>
          <p:cNvPr id="6" name="TextBox 5"/>
          <p:cNvSpPr txBox="1"/>
          <p:nvPr/>
        </p:nvSpPr>
        <p:spPr>
          <a:xfrm>
            <a:off x="3900882" y="4606316"/>
            <a:ext cx="2615064" cy="664797"/>
          </a:xfrm>
          <a:prstGeom prst="rect">
            <a:avLst/>
          </a:prstGeom>
          <a:solidFill>
            <a:srgbClr val="FA9500"/>
          </a:solidFill>
        </p:spPr>
        <p:txBody>
          <a:bodyPr wrap="square" lIns="109728" tIns="54864" rIns="109728" bIns="54864" rtlCol="0">
            <a:spAutoFit/>
          </a:bodyPr>
          <a:lstStyle/>
          <a:p>
            <a:pPr algn="ctr"/>
            <a:r>
              <a:rPr lang="en-US" b="1" dirty="0">
                <a:solidFill>
                  <a:srgbClr val="002B4C"/>
                </a:solidFill>
              </a:rPr>
              <a:t>Extract, </a:t>
            </a:r>
            <a:r>
              <a:rPr lang="en-US" b="1" dirty="0" smtClean="0">
                <a:solidFill>
                  <a:srgbClr val="002B4C"/>
                </a:solidFill>
              </a:rPr>
              <a:t>Process </a:t>
            </a:r>
            <a:r>
              <a:rPr lang="en-US" b="1" dirty="0">
                <a:solidFill>
                  <a:srgbClr val="002B4C"/>
                </a:solidFill>
              </a:rPr>
              <a:t>and </a:t>
            </a:r>
            <a:r>
              <a:rPr lang="en-US" b="1" dirty="0" smtClean="0">
                <a:solidFill>
                  <a:srgbClr val="002B4C"/>
                </a:solidFill>
              </a:rPr>
              <a:t>Utilization</a:t>
            </a:r>
            <a:endParaRPr lang="en-US" b="1" dirty="0"/>
          </a:p>
        </p:txBody>
      </p:sp>
      <p:sp>
        <p:nvSpPr>
          <p:cNvPr id="7" name="TextBox 6"/>
          <p:cNvSpPr txBox="1"/>
          <p:nvPr/>
        </p:nvSpPr>
        <p:spPr>
          <a:xfrm>
            <a:off x="3900882" y="5632943"/>
            <a:ext cx="2615064" cy="387798"/>
          </a:xfrm>
          <a:prstGeom prst="rect">
            <a:avLst/>
          </a:prstGeom>
          <a:solidFill>
            <a:srgbClr val="FA9500"/>
          </a:solidFill>
        </p:spPr>
        <p:txBody>
          <a:bodyPr wrap="square" lIns="109728" tIns="54864" rIns="109728" bIns="54864" rtlCol="0">
            <a:spAutoFit/>
          </a:bodyPr>
          <a:lstStyle/>
          <a:p>
            <a:pPr algn="ctr"/>
            <a:r>
              <a:rPr lang="en-US" b="1" dirty="0" smtClean="0">
                <a:solidFill>
                  <a:srgbClr val="002B4C"/>
                </a:solidFill>
              </a:rPr>
              <a:t>Storage/transport</a:t>
            </a:r>
            <a:endParaRPr lang="en-US" b="1" dirty="0"/>
          </a:p>
        </p:txBody>
      </p:sp>
      <p:sp>
        <p:nvSpPr>
          <p:cNvPr id="8" name="TextBox 7"/>
          <p:cNvSpPr txBox="1"/>
          <p:nvPr/>
        </p:nvSpPr>
        <p:spPr>
          <a:xfrm>
            <a:off x="3900882" y="6423256"/>
            <a:ext cx="2615064" cy="387798"/>
          </a:xfrm>
          <a:prstGeom prst="rect">
            <a:avLst/>
          </a:prstGeom>
          <a:solidFill>
            <a:srgbClr val="FA9500"/>
          </a:solidFill>
        </p:spPr>
        <p:txBody>
          <a:bodyPr wrap="square" lIns="109728" tIns="54864" rIns="109728" bIns="54864" rtlCol="0">
            <a:spAutoFit/>
          </a:bodyPr>
          <a:lstStyle/>
          <a:p>
            <a:pPr algn="ctr"/>
            <a:r>
              <a:rPr lang="en-US" b="1" dirty="0" err="1" smtClean="0">
                <a:solidFill>
                  <a:srgbClr val="002B4C"/>
                </a:solidFill>
              </a:rPr>
              <a:t>Curation</a:t>
            </a:r>
            <a:endParaRPr lang="en-US" b="1"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23242" r="18750" b="8050"/>
          <a:stretch/>
        </p:blipFill>
        <p:spPr bwMode="auto">
          <a:xfrm>
            <a:off x="8690273" y="3886851"/>
            <a:ext cx="5463251" cy="349218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806021" y="7538279"/>
            <a:ext cx="2958488" cy="333350"/>
          </a:xfrm>
          <a:prstGeom prst="rect">
            <a:avLst/>
          </a:prstGeom>
          <a:noFill/>
        </p:spPr>
        <p:txBody>
          <a:bodyPr wrap="square" lIns="109728" tIns="54864" rIns="109728" bIns="54864" rtlCol="0">
            <a:spAutoFit/>
          </a:bodyPr>
          <a:lstStyle/>
          <a:p>
            <a:r>
              <a:rPr lang="en-US" sz="1400" dirty="0"/>
              <a:t>Courtesy of </a:t>
            </a:r>
            <a:r>
              <a:rPr lang="en-US" sz="1400" dirty="0" err="1"/>
              <a:t>HoneyBee</a:t>
            </a:r>
            <a:r>
              <a:rPr lang="en-US" sz="1400" dirty="0"/>
              <a:t> Robotics</a:t>
            </a:r>
            <a:endParaRPr lang="en-US" sz="1400" dirty="0"/>
          </a:p>
        </p:txBody>
      </p:sp>
    </p:spTree>
    <p:extLst>
      <p:ext uri="{BB962C8B-B14F-4D97-AF65-F5344CB8AC3E}">
        <p14:creationId xmlns:p14="http://schemas.microsoft.com/office/powerpoint/2010/main" val="1416830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and Overall Mission </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66</a:t>
            </a:fld>
            <a:endParaRPr lang="en-US">
              <a:solidFill>
                <a:srgbClr val="FFFFFF">
                  <a:tint val="75000"/>
                </a:srgbClr>
              </a:solidFill>
            </a:endParaRPr>
          </a:p>
        </p:txBody>
      </p:sp>
      <p:sp>
        <p:nvSpPr>
          <p:cNvPr id="8" name="TextBox 7"/>
          <p:cNvSpPr txBox="1"/>
          <p:nvPr/>
        </p:nvSpPr>
        <p:spPr>
          <a:xfrm>
            <a:off x="3426984" y="5865865"/>
            <a:ext cx="2625331" cy="1218795"/>
          </a:xfrm>
          <a:prstGeom prst="rect">
            <a:avLst/>
          </a:prstGeom>
          <a:solidFill>
            <a:srgbClr val="FA9500"/>
          </a:solidFill>
        </p:spPr>
        <p:txBody>
          <a:bodyPr wrap="square" lIns="109728" tIns="54864" rIns="109728" bIns="54864" rtlCol="0">
            <a:spAutoFit/>
          </a:bodyPr>
          <a:lstStyle/>
          <a:p>
            <a:pPr algn="ctr"/>
            <a:r>
              <a:rPr lang="en-US" b="1" dirty="0" smtClean="0">
                <a:solidFill>
                  <a:srgbClr val="002B4C"/>
                </a:solidFill>
              </a:rPr>
              <a:t>Demonstrate human independent </a:t>
            </a:r>
            <a:r>
              <a:rPr lang="en-US" b="1" dirty="0">
                <a:solidFill>
                  <a:srgbClr val="002B4C"/>
                </a:solidFill>
              </a:rPr>
              <a:t>decision making in deep space.</a:t>
            </a:r>
          </a:p>
        </p:txBody>
      </p:sp>
      <p:cxnSp>
        <p:nvCxnSpPr>
          <p:cNvPr id="11" name="Elbow Connector 10"/>
          <p:cNvCxnSpPr/>
          <p:nvPr/>
        </p:nvCxnSpPr>
        <p:spPr bwMode="auto">
          <a:xfrm rot="16200000" flipH="1">
            <a:off x="14493026" y="6790848"/>
            <a:ext cx="1887665" cy="208788"/>
          </a:xfrm>
          <a:prstGeom prst="bentConnector4">
            <a:avLst>
              <a:gd name="adj1" fmla="val 33858"/>
              <a:gd name="adj2" fmla="val 231387"/>
            </a:avLst>
          </a:prstGeom>
          <a:solidFill>
            <a:schemeClr val="accent1"/>
          </a:solidFill>
          <a:ln w="57150" cap="flat" cmpd="sng" algn="ctr">
            <a:solidFill>
              <a:schemeClr val="tx1"/>
            </a:solidFill>
            <a:prstDash val="solid"/>
            <a:round/>
            <a:headEnd type="none" w="med" len="med"/>
            <a:tailEnd type="triangle"/>
          </a:ln>
          <a:effectLst/>
        </p:spPr>
      </p:cxnSp>
      <p:cxnSp>
        <p:nvCxnSpPr>
          <p:cNvPr id="23" name="Elbow Connector 22"/>
          <p:cNvCxnSpPr>
            <a:stCxn id="28" idx="2"/>
          </p:cNvCxnSpPr>
          <p:nvPr/>
        </p:nvCxnSpPr>
        <p:spPr bwMode="auto">
          <a:xfrm rot="16200000" flipH="1">
            <a:off x="4573249" y="2902764"/>
            <a:ext cx="1291631" cy="958826"/>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sp>
        <p:nvSpPr>
          <p:cNvPr id="26" name="TextBox 25"/>
          <p:cNvSpPr txBox="1"/>
          <p:nvPr/>
        </p:nvSpPr>
        <p:spPr>
          <a:xfrm>
            <a:off x="5698475" y="3387017"/>
            <a:ext cx="5996585" cy="2326790"/>
          </a:xfrm>
          <a:prstGeom prst="rect">
            <a:avLst/>
          </a:prstGeom>
          <a:solidFill>
            <a:srgbClr val="FFAC33"/>
          </a:solidFill>
        </p:spPr>
        <p:txBody>
          <a:bodyPr wrap="square" lIns="109728" tIns="54864" rIns="109728" bIns="54864" rtlCol="0">
            <a:spAutoFit/>
          </a:bodyPr>
          <a:lstStyle/>
          <a:p>
            <a:pPr algn="ctr"/>
            <a:r>
              <a:rPr lang="en-US" sz="2400" dirty="0">
                <a:solidFill>
                  <a:schemeClr val="tx1">
                    <a:lumMod val="50000"/>
                  </a:schemeClr>
                </a:solidFill>
              </a:rPr>
              <a:t>The mission will demonstrate the capability for </a:t>
            </a:r>
            <a:r>
              <a:rPr lang="en-US" sz="2400" dirty="0">
                <a:solidFill>
                  <a:srgbClr val="2400FE"/>
                </a:solidFill>
              </a:rPr>
              <a:t>humans to live and work </a:t>
            </a:r>
            <a:r>
              <a:rPr lang="en-US" sz="2400" dirty="0">
                <a:solidFill>
                  <a:srgbClr val="2400FE"/>
                </a:solidFill>
              </a:rPr>
              <a:t>independently </a:t>
            </a:r>
            <a:r>
              <a:rPr lang="en-US" sz="2400" dirty="0">
                <a:solidFill>
                  <a:schemeClr val="tx1">
                    <a:lumMod val="50000"/>
                  </a:schemeClr>
                </a:solidFill>
              </a:rPr>
              <a:t>in deep space through the creation of </a:t>
            </a:r>
            <a:r>
              <a:rPr lang="en-US" sz="2400" dirty="0">
                <a:solidFill>
                  <a:srgbClr val="2400FE"/>
                </a:solidFill>
              </a:rPr>
              <a:t>a long-term platform </a:t>
            </a:r>
            <a:r>
              <a:rPr lang="en-US" sz="2400" dirty="0">
                <a:solidFill>
                  <a:schemeClr val="tx1">
                    <a:lumMod val="50000"/>
                  </a:schemeClr>
                </a:solidFill>
              </a:rPr>
              <a:t>and </a:t>
            </a:r>
            <a:r>
              <a:rPr lang="en-US" sz="2400" dirty="0">
                <a:solidFill>
                  <a:srgbClr val="2400FE"/>
                </a:solidFill>
              </a:rPr>
              <a:t>in-situ resource utilization</a:t>
            </a:r>
            <a:r>
              <a:rPr lang="en-US" sz="2400" dirty="0">
                <a:solidFill>
                  <a:schemeClr val="tx1">
                    <a:lumMod val="50000"/>
                  </a:schemeClr>
                </a:solidFill>
              </a:rPr>
              <a:t> of an asteroid.</a:t>
            </a:r>
          </a:p>
        </p:txBody>
      </p:sp>
      <p:sp>
        <p:nvSpPr>
          <p:cNvPr id="28" name="TextBox 27"/>
          <p:cNvSpPr txBox="1"/>
          <p:nvPr/>
        </p:nvSpPr>
        <p:spPr>
          <a:xfrm>
            <a:off x="3426985" y="1794566"/>
            <a:ext cx="2625331" cy="941796"/>
          </a:xfrm>
          <a:prstGeom prst="rect">
            <a:avLst/>
          </a:prstGeom>
          <a:solidFill>
            <a:srgbClr val="FA9500">
              <a:alpha val="87843"/>
            </a:srgbClr>
          </a:solidFill>
        </p:spPr>
        <p:txBody>
          <a:bodyPr wrap="square" lIns="109728" tIns="54864" rIns="109728" bIns="54864" rtlCol="0">
            <a:spAutoFit/>
          </a:bodyPr>
          <a:lstStyle/>
          <a:p>
            <a:pPr lvl="0" algn="ctr"/>
            <a:r>
              <a:rPr lang="en-US" b="1" dirty="0">
                <a:solidFill>
                  <a:srgbClr val="002060"/>
                </a:solidFill>
              </a:rPr>
              <a:t>Study human health and psychology in </a:t>
            </a:r>
            <a:r>
              <a:rPr lang="en-US" b="1" dirty="0" smtClean="0">
                <a:solidFill>
                  <a:srgbClr val="002060"/>
                </a:solidFill>
              </a:rPr>
              <a:t>deep </a:t>
            </a:r>
            <a:r>
              <a:rPr lang="en-US" b="1" dirty="0">
                <a:solidFill>
                  <a:srgbClr val="002060"/>
                </a:solidFill>
              </a:rPr>
              <a:t>space</a:t>
            </a:r>
          </a:p>
        </p:txBody>
      </p:sp>
      <p:cxnSp>
        <p:nvCxnSpPr>
          <p:cNvPr id="38" name="Elbow Connector 37"/>
          <p:cNvCxnSpPr/>
          <p:nvPr/>
        </p:nvCxnSpPr>
        <p:spPr bwMode="auto">
          <a:xfrm rot="5400000" flipH="1" flipV="1">
            <a:off x="4822546" y="4989937"/>
            <a:ext cx="793033" cy="958825"/>
          </a:xfrm>
          <a:prstGeom prst="bentConnector2">
            <a:avLst/>
          </a:prstGeom>
          <a:solidFill>
            <a:schemeClr val="accent1"/>
          </a:solidFill>
          <a:ln w="57150" cap="flat" cmpd="sng" algn="ctr">
            <a:solidFill>
              <a:schemeClr val="tx1"/>
            </a:solidFill>
            <a:prstDash val="solid"/>
            <a:round/>
            <a:headEnd type="none" w="med" len="med"/>
            <a:tailEnd type="triangle"/>
          </a:ln>
          <a:effectLst/>
        </p:spPr>
      </p:cxnSp>
      <p:sp>
        <p:nvSpPr>
          <p:cNvPr id="40" name="TextBox 39"/>
          <p:cNvSpPr txBox="1"/>
          <p:nvPr/>
        </p:nvSpPr>
        <p:spPr>
          <a:xfrm>
            <a:off x="10843979" y="6112906"/>
            <a:ext cx="3451080" cy="941796"/>
          </a:xfrm>
          <a:prstGeom prst="rect">
            <a:avLst/>
          </a:prstGeom>
          <a:solidFill>
            <a:srgbClr val="FA9500"/>
          </a:solidFill>
        </p:spPr>
        <p:txBody>
          <a:bodyPr wrap="square" lIns="109728" tIns="54864" rIns="109728" bIns="54864" rtlCol="0">
            <a:spAutoFit/>
          </a:bodyPr>
          <a:lstStyle/>
          <a:p>
            <a:pPr algn="ctr"/>
            <a:r>
              <a:rPr lang="en-US" b="1" dirty="0">
                <a:solidFill>
                  <a:srgbClr val="002B4C"/>
                </a:solidFill>
              </a:rPr>
              <a:t>Extract, process and demonstrate use of resources</a:t>
            </a:r>
            <a:endParaRPr lang="en-US" b="1" dirty="0"/>
          </a:p>
        </p:txBody>
      </p:sp>
      <p:sp>
        <p:nvSpPr>
          <p:cNvPr id="41" name="TextBox 40"/>
          <p:cNvSpPr txBox="1"/>
          <p:nvPr/>
        </p:nvSpPr>
        <p:spPr>
          <a:xfrm>
            <a:off x="10843979" y="1794566"/>
            <a:ext cx="3451080" cy="941796"/>
          </a:xfrm>
          <a:prstGeom prst="rect">
            <a:avLst/>
          </a:prstGeom>
          <a:solidFill>
            <a:srgbClr val="FA9500"/>
          </a:solidFill>
        </p:spPr>
        <p:txBody>
          <a:bodyPr wrap="square" lIns="109728" tIns="54864" rIns="109728" bIns="54864" rtlCol="0">
            <a:spAutoFit/>
          </a:bodyPr>
          <a:lstStyle/>
          <a:p>
            <a:pPr algn="ctr"/>
            <a:r>
              <a:rPr lang="en-US" b="1" dirty="0">
                <a:solidFill>
                  <a:srgbClr val="002B4C"/>
                </a:solidFill>
              </a:rPr>
              <a:t>Characterize the internal structure </a:t>
            </a:r>
            <a:r>
              <a:rPr lang="en-US" b="1" dirty="0" smtClean="0">
                <a:solidFill>
                  <a:srgbClr val="002B4C"/>
                </a:solidFill>
              </a:rPr>
              <a:t>/composition </a:t>
            </a:r>
            <a:r>
              <a:rPr lang="en-US" b="1" dirty="0">
                <a:solidFill>
                  <a:srgbClr val="002B4C"/>
                </a:solidFill>
              </a:rPr>
              <a:t>and space environment around</a:t>
            </a:r>
          </a:p>
        </p:txBody>
      </p:sp>
      <p:cxnSp>
        <p:nvCxnSpPr>
          <p:cNvPr id="42" name="Elbow Connector 41"/>
          <p:cNvCxnSpPr>
            <a:stCxn id="40" idx="0"/>
          </p:cNvCxnSpPr>
          <p:nvPr/>
        </p:nvCxnSpPr>
        <p:spPr bwMode="auto">
          <a:xfrm rot="16200000" flipV="1">
            <a:off x="11612253" y="5155640"/>
            <a:ext cx="1040074" cy="874458"/>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45" name="Elbow Connector 44"/>
          <p:cNvCxnSpPr/>
          <p:nvPr/>
        </p:nvCxnSpPr>
        <p:spPr bwMode="auto">
          <a:xfrm rot="16200000" flipH="1" flipV="1">
            <a:off x="11571025" y="3305025"/>
            <a:ext cx="1040074" cy="874458"/>
          </a:xfrm>
          <a:prstGeom prst="bentConnector3">
            <a:avLst>
              <a:gd name="adj1" fmla="val 100747"/>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95642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Science Con-Op</a:t>
            </a:r>
            <a:endParaRPr lang="en-US" sz="4000" dirty="0"/>
          </a:p>
        </p:txBody>
      </p:sp>
      <p:sp>
        <p:nvSpPr>
          <p:cNvPr id="4" name="Slide Number Placeholder 3"/>
          <p:cNvSpPr>
            <a:spLocks noGrp="1"/>
          </p:cNvSpPr>
          <p:nvPr>
            <p:ph type="sldNum" sz="quarter" idx="10"/>
          </p:nvPr>
        </p:nvSpPr>
        <p:spPr/>
        <p:txBody>
          <a:bodyPr/>
          <a:lstStyle/>
          <a:p>
            <a:fld id="{5F516E10-C60D-4133-B8F8-6BD272B558EB}" type="slidenum">
              <a:rPr lang="en-US" sz="2500">
                <a:solidFill>
                  <a:srgbClr val="FFFFFF">
                    <a:tint val="75000"/>
                  </a:srgbClr>
                </a:solidFill>
              </a:rPr>
              <a:pPr/>
              <a:t>67</a:t>
            </a:fld>
            <a:endParaRPr lang="en-US" sz="2500" dirty="0">
              <a:solidFill>
                <a:srgbClr val="FFFFFF">
                  <a:tint val="75000"/>
                </a:srgbClr>
              </a:solidFill>
            </a:endParaRPr>
          </a:p>
        </p:txBody>
      </p:sp>
      <p:sp>
        <p:nvSpPr>
          <p:cNvPr id="5" name="Rectangle 4"/>
          <p:cNvSpPr/>
          <p:nvPr/>
        </p:nvSpPr>
        <p:spPr>
          <a:xfrm>
            <a:off x="2923677" y="2150669"/>
            <a:ext cx="3557590" cy="5469331"/>
          </a:xfrm>
          <a:prstGeom prst="rect">
            <a:avLst/>
          </a:prstGeom>
          <a:solidFill>
            <a:schemeClr val="bg2">
              <a:lumMod val="75000"/>
              <a:alpha val="5490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endParaRPr lang="en-US" sz="2500"/>
          </a:p>
        </p:txBody>
      </p:sp>
      <p:sp>
        <p:nvSpPr>
          <p:cNvPr id="6" name="TextBox 5"/>
          <p:cNvSpPr txBox="1"/>
          <p:nvPr/>
        </p:nvSpPr>
        <p:spPr>
          <a:xfrm>
            <a:off x="3062491" y="2414873"/>
            <a:ext cx="3184691" cy="1218796"/>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Characterize the internal structure and composition</a:t>
            </a:r>
          </a:p>
        </p:txBody>
      </p:sp>
      <p:sp>
        <p:nvSpPr>
          <p:cNvPr id="7" name="TextBox 6"/>
          <p:cNvSpPr txBox="1"/>
          <p:nvPr/>
        </p:nvSpPr>
        <p:spPr>
          <a:xfrm>
            <a:off x="3062491" y="4302534"/>
            <a:ext cx="3184691" cy="1218796"/>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Characterize </a:t>
            </a:r>
            <a:r>
              <a:rPr lang="en-US" sz="2400" dirty="0">
                <a:solidFill>
                  <a:srgbClr val="002B4C"/>
                </a:solidFill>
              </a:rPr>
              <a:t>the space </a:t>
            </a:r>
            <a:r>
              <a:rPr lang="en-US" sz="2400" dirty="0">
                <a:solidFill>
                  <a:srgbClr val="002B4C"/>
                </a:solidFill>
              </a:rPr>
              <a:t>environment </a:t>
            </a:r>
            <a:r>
              <a:rPr lang="en-US" sz="2400" dirty="0">
                <a:solidFill>
                  <a:srgbClr val="002B4C"/>
                </a:solidFill>
              </a:rPr>
              <a:t>around</a:t>
            </a:r>
            <a:endParaRPr lang="en-US" sz="2400" dirty="0">
              <a:solidFill>
                <a:srgbClr val="002B4C"/>
              </a:solidFill>
            </a:endParaRPr>
          </a:p>
        </p:txBody>
      </p:sp>
      <p:sp>
        <p:nvSpPr>
          <p:cNvPr id="8" name="Rectangle 7"/>
          <p:cNvSpPr/>
          <p:nvPr/>
        </p:nvSpPr>
        <p:spPr>
          <a:xfrm>
            <a:off x="3062491" y="6096861"/>
            <a:ext cx="3184691" cy="1218796"/>
          </a:xfrm>
          <a:prstGeom prst="rect">
            <a:avLst/>
          </a:prstGeom>
          <a:solidFill>
            <a:srgbClr val="FFAC33"/>
          </a:solidFill>
        </p:spPr>
        <p:txBody>
          <a:bodyPr wrap="square" lIns="109728" tIns="54864" rIns="109728" bIns="54864">
            <a:spAutoFit/>
          </a:bodyPr>
          <a:lstStyle/>
          <a:p>
            <a:pPr algn="just"/>
            <a:r>
              <a:rPr lang="en-US" sz="2400" dirty="0">
                <a:solidFill>
                  <a:srgbClr val="002B4C"/>
                </a:solidFill>
              </a:rPr>
              <a:t>Extract, process </a:t>
            </a:r>
            <a:r>
              <a:rPr lang="en-US" sz="2400" dirty="0">
                <a:solidFill>
                  <a:srgbClr val="002B4C"/>
                </a:solidFill>
              </a:rPr>
              <a:t>and demonstrate </a:t>
            </a:r>
            <a:r>
              <a:rPr lang="en-US" sz="2400" dirty="0">
                <a:solidFill>
                  <a:srgbClr val="002B4C"/>
                </a:solidFill>
              </a:rPr>
              <a:t>use of resources</a:t>
            </a:r>
            <a:endParaRPr lang="en-US" sz="2400" dirty="0"/>
          </a:p>
        </p:txBody>
      </p:sp>
      <p:sp>
        <p:nvSpPr>
          <p:cNvPr id="9" name="TextBox 8"/>
          <p:cNvSpPr txBox="1"/>
          <p:nvPr/>
        </p:nvSpPr>
        <p:spPr>
          <a:xfrm>
            <a:off x="2923677" y="1591445"/>
            <a:ext cx="3557590" cy="498598"/>
          </a:xfrm>
          <a:prstGeom prst="rect">
            <a:avLst/>
          </a:prstGeom>
          <a:noFill/>
        </p:spPr>
        <p:txBody>
          <a:bodyPr wrap="square" lIns="109728" tIns="54864" rIns="109728" bIns="54864" rtlCol="0">
            <a:spAutoFit/>
          </a:bodyPr>
          <a:lstStyle/>
          <a:p>
            <a:pPr algn="ctr"/>
            <a:r>
              <a:rPr lang="en-US" sz="2500" dirty="0"/>
              <a:t>Science Objectives </a:t>
            </a:r>
            <a:endParaRPr lang="en-US" sz="2500" dirty="0"/>
          </a:p>
        </p:txBody>
      </p:sp>
      <p:sp>
        <p:nvSpPr>
          <p:cNvPr id="10" name="TextBox 9"/>
          <p:cNvSpPr txBox="1"/>
          <p:nvPr/>
        </p:nvSpPr>
        <p:spPr>
          <a:xfrm>
            <a:off x="6802918" y="5912194"/>
            <a:ext cx="3543005" cy="1957459"/>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- 3 kg Raw Material </a:t>
            </a:r>
          </a:p>
          <a:p>
            <a:pPr lvl="0" algn="just"/>
            <a:r>
              <a:rPr lang="en-US" sz="2400" dirty="0">
                <a:solidFill>
                  <a:srgbClr val="002B4C"/>
                </a:solidFill>
              </a:rPr>
              <a:t>- Water </a:t>
            </a:r>
          </a:p>
          <a:p>
            <a:pPr lvl="0" algn="just"/>
            <a:r>
              <a:rPr lang="en-US" sz="2400" dirty="0">
                <a:solidFill>
                  <a:srgbClr val="002B4C"/>
                </a:solidFill>
              </a:rPr>
              <a:t>- Propellant – methanol </a:t>
            </a:r>
          </a:p>
          <a:p>
            <a:pPr lvl="0" algn="just"/>
            <a:r>
              <a:rPr lang="en-US" sz="2400" dirty="0">
                <a:solidFill>
                  <a:srgbClr val="002B4C"/>
                </a:solidFill>
              </a:rPr>
              <a:t>- Radiation Shield</a:t>
            </a:r>
            <a:endParaRPr lang="en-US" sz="1700" dirty="0">
              <a:solidFill>
                <a:srgbClr val="002B4C"/>
              </a:solidFill>
            </a:endParaRPr>
          </a:p>
        </p:txBody>
      </p:sp>
      <p:sp>
        <p:nvSpPr>
          <p:cNvPr id="11" name="TextBox 10"/>
          <p:cNvSpPr txBox="1"/>
          <p:nvPr/>
        </p:nvSpPr>
        <p:spPr>
          <a:xfrm>
            <a:off x="6781930" y="1591445"/>
            <a:ext cx="3511672" cy="498598"/>
          </a:xfrm>
          <a:prstGeom prst="rect">
            <a:avLst/>
          </a:prstGeom>
          <a:noFill/>
        </p:spPr>
        <p:txBody>
          <a:bodyPr wrap="square" lIns="109728" tIns="54864" rIns="109728" bIns="54864" rtlCol="0">
            <a:spAutoFit/>
          </a:bodyPr>
          <a:lstStyle/>
          <a:p>
            <a:pPr algn="ctr"/>
            <a:r>
              <a:rPr lang="en-US" sz="2500" dirty="0"/>
              <a:t>Science Product</a:t>
            </a:r>
            <a:endParaRPr lang="en-US" sz="2500" dirty="0"/>
          </a:p>
        </p:txBody>
      </p:sp>
      <p:sp>
        <p:nvSpPr>
          <p:cNvPr id="12" name="TextBox 11"/>
          <p:cNvSpPr txBox="1"/>
          <p:nvPr/>
        </p:nvSpPr>
        <p:spPr>
          <a:xfrm>
            <a:off x="6788130" y="4302534"/>
            <a:ext cx="3543005" cy="1218796"/>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 Dust, Micrometeoroid </a:t>
            </a:r>
          </a:p>
          <a:p>
            <a:pPr lvl="0" algn="just"/>
            <a:r>
              <a:rPr lang="en-US" sz="2400" dirty="0">
                <a:solidFill>
                  <a:srgbClr val="002B4C"/>
                </a:solidFill>
              </a:rPr>
              <a:t>- Radiation &amp; Plasma</a:t>
            </a:r>
          </a:p>
          <a:p>
            <a:pPr lvl="0" algn="just"/>
            <a:r>
              <a:rPr lang="en-US" sz="2400" dirty="0">
                <a:solidFill>
                  <a:srgbClr val="002B4C"/>
                </a:solidFill>
              </a:rPr>
              <a:t>- Outgassing </a:t>
            </a:r>
            <a:endParaRPr lang="en-US" sz="2400" dirty="0">
              <a:solidFill>
                <a:srgbClr val="002B4C"/>
              </a:solidFill>
            </a:endParaRPr>
          </a:p>
        </p:txBody>
      </p:sp>
      <p:sp>
        <p:nvSpPr>
          <p:cNvPr id="13" name="TextBox 12"/>
          <p:cNvSpPr txBox="1"/>
          <p:nvPr/>
        </p:nvSpPr>
        <p:spPr>
          <a:xfrm>
            <a:off x="6781930" y="2285607"/>
            <a:ext cx="3543004" cy="1311128"/>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3D Geological Model</a:t>
            </a:r>
          </a:p>
          <a:p>
            <a:pPr marL="411480" indent="-411480" algn="just">
              <a:buFontTx/>
              <a:buChar char="-"/>
            </a:pPr>
            <a:r>
              <a:rPr lang="en-US" dirty="0" smtClean="0">
                <a:solidFill>
                  <a:srgbClr val="002B4C"/>
                </a:solidFill>
              </a:rPr>
              <a:t>Composition &amp; Strength </a:t>
            </a:r>
          </a:p>
          <a:p>
            <a:pPr marL="411480" indent="-411480" algn="just">
              <a:buFontTx/>
              <a:buChar char="-"/>
            </a:pPr>
            <a:r>
              <a:rPr lang="en-US" dirty="0" smtClean="0">
                <a:solidFill>
                  <a:srgbClr val="002B4C"/>
                </a:solidFill>
              </a:rPr>
              <a:t>Internal Structure</a:t>
            </a:r>
          </a:p>
          <a:p>
            <a:pPr marL="411480" indent="-411480" algn="just">
              <a:buFontTx/>
              <a:buChar char="-"/>
            </a:pPr>
            <a:r>
              <a:rPr lang="en-US" dirty="0" smtClean="0">
                <a:solidFill>
                  <a:srgbClr val="002B4C"/>
                </a:solidFill>
              </a:rPr>
              <a:t>Thermal &amp; Radiation</a:t>
            </a:r>
          </a:p>
        </p:txBody>
      </p:sp>
      <p:sp>
        <p:nvSpPr>
          <p:cNvPr id="14" name="TextBox 13"/>
          <p:cNvSpPr txBox="1"/>
          <p:nvPr/>
        </p:nvSpPr>
        <p:spPr>
          <a:xfrm>
            <a:off x="10972798" y="1591445"/>
            <a:ext cx="3374909" cy="498598"/>
          </a:xfrm>
          <a:prstGeom prst="rect">
            <a:avLst/>
          </a:prstGeom>
          <a:noFill/>
        </p:spPr>
        <p:txBody>
          <a:bodyPr wrap="square" lIns="109728" tIns="54864" rIns="109728" bIns="54864" rtlCol="0">
            <a:spAutoFit/>
          </a:bodyPr>
          <a:lstStyle/>
          <a:p>
            <a:pPr algn="ctr"/>
            <a:r>
              <a:rPr lang="en-US" sz="2500" dirty="0"/>
              <a:t>Instrument</a:t>
            </a:r>
            <a:endParaRPr lang="en-US" sz="2500" dirty="0"/>
          </a:p>
        </p:txBody>
      </p:sp>
      <p:sp>
        <p:nvSpPr>
          <p:cNvPr id="17" name="TextBox 16"/>
          <p:cNvSpPr txBox="1"/>
          <p:nvPr/>
        </p:nvSpPr>
        <p:spPr>
          <a:xfrm>
            <a:off x="10972798" y="6096861"/>
            <a:ext cx="3374909" cy="1034129"/>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OASIS-RUD</a:t>
            </a:r>
          </a:p>
          <a:p>
            <a:pPr lvl="0" algn="just"/>
            <a:r>
              <a:rPr lang="en-US" dirty="0" smtClean="0">
                <a:solidFill>
                  <a:srgbClr val="002B4C"/>
                </a:solidFill>
              </a:rPr>
              <a:t>(Resource Utilization </a:t>
            </a:r>
            <a:r>
              <a:rPr lang="en-US" dirty="0">
                <a:solidFill>
                  <a:srgbClr val="002B4C"/>
                </a:solidFill>
              </a:rPr>
              <a:t>Demonstrator </a:t>
            </a:r>
            <a:r>
              <a:rPr lang="en-US" dirty="0" smtClean="0">
                <a:solidFill>
                  <a:srgbClr val="002B4C"/>
                </a:solidFill>
              </a:rPr>
              <a:t>Module) </a:t>
            </a:r>
            <a:endParaRPr lang="en-US" dirty="0">
              <a:solidFill>
                <a:srgbClr val="002B4C"/>
              </a:solidFill>
            </a:endParaRPr>
          </a:p>
        </p:txBody>
      </p:sp>
      <p:sp>
        <p:nvSpPr>
          <p:cNvPr id="18" name="TextBox 17"/>
          <p:cNvSpPr txBox="1"/>
          <p:nvPr/>
        </p:nvSpPr>
        <p:spPr>
          <a:xfrm>
            <a:off x="10972799" y="4302534"/>
            <a:ext cx="3374908" cy="1218796"/>
          </a:xfrm>
          <a:prstGeom prst="rect">
            <a:avLst/>
          </a:prstGeom>
          <a:solidFill>
            <a:srgbClr val="FFAC33"/>
          </a:solidFill>
        </p:spPr>
        <p:txBody>
          <a:bodyPr wrap="square" lIns="109728" tIns="54864" rIns="109728" bIns="54864" rtlCol="0">
            <a:spAutoFit/>
          </a:bodyPr>
          <a:lstStyle/>
          <a:p>
            <a:pPr lvl="0" algn="just"/>
            <a:r>
              <a:rPr lang="en-US" sz="2400" dirty="0">
                <a:solidFill>
                  <a:srgbClr val="002B4C"/>
                </a:solidFill>
              </a:rPr>
              <a:t>OASIS- </a:t>
            </a:r>
            <a:r>
              <a:rPr lang="en-US" sz="2400" dirty="0" err="1">
                <a:solidFill>
                  <a:srgbClr val="002B4C"/>
                </a:solidFill>
              </a:rPr>
              <a:t>SEnV</a:t>
            </a:r>
            <a:endParaRPr lang="en-US" sz="2400" dirty="0">
              <a:solidFill>
                <a:srgbClr val="002B4C"/>
              </a:solidFill>
            </a:endParaRPr>
          </a:p>
          <a:p>
            <a:pPr lvl="0" algn="just"/>
            <a:r>
              <a:rPr lang="en-US" sz="2400" dirty="0">
                <a:solidFill>
                  <a:srgbClr val="002B4C"/>
                </a:solidFill>
              </a:rPr>
              <a:t>(Space Environment Monitoring Module)</a:t>
            </a:r>
            <a:endParaRPr lang="en-US" sz="2400" dirty="0">
              <a:solidFill>
                <a:srgbClr val="002B4C"/>
              </a:solidFill>
            </a:endParaRPr>
          </a:p>
        </p:txBody>
      </p:sp>
      <p:sp>
        <p:nvSpPr>
          <p:cNvPr id="19" name="TextBox 18"/>
          <p:cNvSpPr txBox="1"/>
          <p:nvPr/>
        </p:nvSpPr>
        <p:spPr>
          <a:xfrm>
            <a:off x="10972798" y="2193273"/>
            <a:ext cx="3374910" cy="1834348"/>
          </a:xfrm>
          <a:prstGeom prst="rect">
            <a:avLst/>
          </a:prstGeom>
          <a:solidFill>
            <a:srgbClr val="FFAC33"/>
          </a:solidFill>
        </p:spPr>
        <p:txBody>
          <a:bodyPr wrap="square" lIns="109728" tIns="54864" rIns="109728" bIns="54864" rtlCol="0">
            <a:spAutoFit/>
          </a:bodyPr>
          <a:lstStyle/>
          <a:p>
            <a:pPr lvl="0" algn="just"/>
            <a:r>
              <a:rPr lang="en-US" b="1" dirty="0" smtClean="0">
                <a:solidFill>
                  <a:srgbClr val="002B4C"/>
                </a:solidFill>
              </a:rPr>
              <a:t>OASIS-SMM</a:t>
            </a:r>
          </a:p>
          <a:p>
            <a:pPr algn="just"/>
            <a:r>
              <a:rPr lang="en-US" sz="1900" dirty="0">
                <a:solidFill>
                  <a:srgbClr val="002B4C"/>
                </a:solidFill>
              </a:rPr>
              <a:t>(</a:t>
            </a:r>
            <a:r>
              <a:rPr lang="en-US" sz="1900" dirty="0">
                <a:solidFill>
                  <a:srgbClr val="002B4C"/>
                </a:solidFill>
              </a:rPr>
              <a:t>Seismic </a:t>
            </a:r>
            <a:r>
              <a:rPr lang="en-US" sz="1900" dirty="0">
                <a:solidFill>
                  <a:srgbClr val="002B4C"/>
                </a:solidFill>
              </a:rPr>
              <a:t>Monitoring Module)</a:t>
            </a:r>
          </a:p>
          <a:p>
            <a:pPr algn="just"/>
            <a:r>
              <a:rPr lang="en-US" b="1" dirty="0" smtClean="0">
                <a:solidFill>
                  <a:srgbClr val="002B4C"/>
                </a:solidFill>
              </a:rPr>
              <a:t>OASIS- SDCAU</a:t>
            </a:r>
          </a:p>
          <a:p>
            <a:pPr algn="just"/>
            <a:r>
              <a:rPr lang="en-US" sz="1900" dirty="0">
                <a:solidFill>
                  <a:srgbClr val="002B4C"/>
                </a:solidFill>
              </a:rPr>
              <a:t>(</a:t>
            </a:r>
            <a:r>
              <a:rPr lang="en-US" sz="1900" dirty="0">
                <a:solidFill>
                  <a:srgbClr val="002B4C"/>
                </a:solidFill>
              </a:rPr>
              <a:t>Subsurface Drill </a:t>
            </a:r>
            <a:r>
              <a:rPr lang="en-US" sz="1900" dirty="0">
                <a:solidFill>
                  <a:srgbClr val="002B4C"/>
                </a:solidFill>
              </a:rPr>
              <a:t>&amp; Composition Analysis Unit)</a:t>
            </a:r>
          </a:p>
        </p:txBody>
      </p:sp>
      <p:cxnSp>
        <p:nvCxnSpPr>
          <p:cNvPr id="21" name="Elbow Connector 20"/>
          <p:cNvCxnSpPr>
            <a:stCxn id="19" idx="1"/>
            <a:endCxn id="10" idx="3"/>
          </p:cNvCxnSpPr>
          <p:nvPr/>
        </p:nvCxnSpPr>
        <p:spPr bwMode="auto">
          <a:xfrm rot="10800000" flipV="1">
            <a:off x="10345924" y="3110446"/>
            <a:ext cx="626875" cy="3780477"/>
          </a:xfrm>
          <a:prstGeom prst="bentConnector3">
            <a:avLst/>
          </a:prstGeom>
          <a:solidFill>
            <a:schemeClr val="accent1"/>
          </a:solidFill>
          <a:ln w="57150" cap="flat" cmpd="sng" algn="ctr">
            <a:solidFill>
              <a:schemeClr val="tx1"/>
            </a:solidFill>
            <a:prstDash val="solid"/>
            <a:round/>
            <a:headEnd type="none" w="med" len="med"/>
            <a:tailEnd type="triangle"/>
          </a:ln>
          <a:effectLst/>
        </p:spPr>
      </p:cxnSp>
      <p:cxnSp>
        <p:nvCxnSpPr>
          <p:cNvPr id="22" name="Elbow Connector 21"/>
          <p:cNvCxnSpPr/>
          <p:nvPr/>
        </p:nvCxnSpPr>
        <p:spPr bwMode="auto">
          <a:xfrm flipH="1">
            <a:off x="10329585" y="2594996"/>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26" name="Elbow Connector 25"/>
          <p:cNvCxnSpPr/>
          <p:nvPr/>
        </p:nvCxnSpPr>
        <p:spPr bwMode="auto">
          <a:xfrm flipH="1">
            <a:off x="10293601" y="4838160"/>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27" name="Elbow Connector 26"/>
          <p:cNvCxnSpPr/>
          <p:nvPr/>
        </p:nvCxnSpPr>
        <p:spPr bwMode="auto">
          <a:xfrm flipH="1">
            <a:off x="10285691" y="7103349"/>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28" name="Elbow Connector 27"/>
          <p:cNvCxnSpPr>
            <a:stCxn id="13" idx="1"/>
            <a:endCxn id="7" idx="3"/>
          </p:cNvCxnSpPr>
          <p:nvPr/>
        </p:nvCxnSpPr>
        <p:spPr bwMode="auto">
          <a:xfrm rot="10800000" flipV="1">
            <a:off x="6247182" y="2941170"/>
            <a:ext cx="534748" cy="197076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34" name="Elbow Connector 33"/>
          <p:cNvCxnSpPr/>
          <p:nvPr/>
        </p:nvCxnSpPr>
        <p:spPr bwMode="auto">
          <a:xfrm>
            <a:off x="6239056" y="6699258"/>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36" name="Elbow Connector 35"/>
          <p:cNvCxnSpPr/>
          <p:nvPr/>
        </p:nvCxnSpPr>
        <p:spPr bwMode="auto">
          <a:xfrm>
            <a:off x="6230843" y="2796163"/>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cxnSp>
        <p:nvCxnSpPr>
          <p:cNvPr id="37" name="Elbow Connector 36"/>
          <p:cNvCxnSpPr/>
          <p:nvPr/>
        </p:nvCxnSpPr>
        <p:spPr bwMode="auto">
          <a:xfrm>
            <a:off x="6230843" y="5140041"/>
            <a:ext cx="659551" cy="1"/>
          </a:xfrm>
          <a:prstGeom prst="bentConnector3">
            <a:avLst>
              <a:gd name="adj1" fmla="val 50000"/>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35527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Planetary Protection</a:t>
            </a:r>
            <a:endParaRPr lang="en-US" dirty="0"/>
          </a:p>
        </p:txBody>
      </p:sp>
      <p:sp>
        <p:nvSpPr>
          <p:cNvPr id="3" name="Content Placeholder 2"/>
          <p:cNvSpPr>
            <a:spLocks noGrp="1"/>
          </p:cNvSpPr>
          <p:nvPr>
            <p:ph idx="1"/>
          </p:nvPr>
        </p:nvSpPr>
        <p:spPr>
          <a:xfrm>
            <a:off x="2895600" y="1447800"/>
            <a:ext cx="11567160" cy="607864"/>
          </a:xfrm>
        </p:spPr>
        <p:txBody>
          <a:bodyPr/>
          <a:lstStyle/>
          <a:p>
            <a:r>
              <a:rPr lang="en-US" dirty="0" smtClean="0"/>
              <a:t>An overall </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solidFill>
                  <a:srgbClr val="FFFFFF">
                    <a:tint val="75000"/>
                  </a:srgbClr>
                </a:solidFill>
              </a:rPr>
              <a:pPr/>
              <a:t>68</a:t>
            </a:fld>
            <a:endParaRPr lang="en-US">
              <a:solidFill>
                <a:srgbClr val="FFFFFF">
                  <a:tint val="75000"/>
                </a:srgbClr>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91" t="23242" r="18750" b="8050"/>
          <a:stretch/>
        </p:blipFill>
        <p:spPr bwMode="auto">
          <a:xfrm>
            <a:off x="1828800" y="1554482"/>
            <a:ext cx="9784080" cy="62541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317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37198" y="135110"/>
            <a:ext cx="9875520" cy="1371600"/>
          </a:xfrm>
        </p:spPr>
        <p:txBody>
          <a:bodyPr/>
          <a:lstStyle/>
          <a:p>
            <a:r>
              <a:rPr lang="en-US" dirty="0" smtClean="0"/>
              <a:t>Science Directives</a:t>
            </a:r>
            <a:endParaRPr lang="en-US" dirty="0"/>
          </a:p>
        </p:txBody>
      </p:sp>
      <p:pic>
        <p:nvPicPr>
          <p:cNvPr id="5" name="Picture 4"/>
          <p:cNvPicPr>
            <a:picLocks noChangeAspect="1"/>
          </p:cNvPicPr>
          <p:nvPr/>
        </p:nvPicPr>
        <p:blipFill>
          <a:blip r:embed="rId2"/>
          <a:stretch>
            <a:fillRect/>
          </a:stretch>
        </p:blipFill>
        <p:spPr>
          <a:xfrm>
            <a:off x="3037198" y="1701166"/>
            <a:ext cx="10972800" cy="6178657"/>
          </a:xfrm>
          <a:prstGeom prst="rect">
            <a:avLst/>
          </a:prstGeom>
        </p:spPr>
      </p:pic>
    </p:spTree>
    <p:extLst>
      <p:ext uri="{BB962C8B-B14F-4D97-AF65-F5344CB8AC3E}">
        <p14:creationId xmlns:p14="http://schemas.microsoft.com/office/powerpoint/2010/main" val="201922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Voyager Team Assumptions</a:t>
            </a:r>
            <a:endParaRPr lang="en-US" dirty="0"/>
          </a:p>
        </p:txBody>
      </p:sp>
      <p:sp>
        <p:nvSpPr>
          <p:cNvPr id="4" name="Slide Number Placeholder 3"/>
          <p:cNvSpPr>
            <a:spLocks noGrp="1"/>
          </p:cNvSpPr>
          <p:nvPr>
            <p:ph type="sldNum" sz="quarter" idx="10"/>
          </p:nvPr>
        </p:nvSpPr>
        <p:spPr/>
        <p:txBody>
          <a:bodyPr/>
          <a:lstStyle/>
          <a:p>
            <a:fld id="{5F516E10-C60D-4133-B8F8-6BD272B558EB}" type="slidenum">
              <a:rPr lang="en-US" smtClean="0"/>
              <a:pPr/>
              <a:t>7</a:t>
            </a:fld>
            <a:endParaRPr lang="en-US"/>
          </a:p>
        </p:txBody>
      </p:sp>
      <p:sp>
        <p:nvSpPr>
          <p:cNvPr id="3" name="TextBox 2"/>
          <p:cNvSpPr txBox="1"/>
          <p:nvPr/>
        </p:nvSpPr>
        <p:spPr>
          <a:xfrm>
            <a:off x="4428391" y="2757126"/>
            <a:ext cx="184652" cy="369324"/>
          </a:xfrm>
          <a:prstGeom prst="rect">
            <a:avLst/>
          </a:prstGeom>
          <a:noFill/>
        </p:spPr>
        <p:txBody>
          <a:bodyPr wrap="none" lIns="91433" tIns="45716" rIns="91433" bIns="45716" rtlCol="0">
            <a:spAutoFit/>
          </a:bodyPr>
          <a:lstStyle/>
          <a:p>
            <a:endParaRPr lang="en-US" dirty="0"/>
          </a:p>
        </p:txBody>
      </p:sp>
      <p:sp>
        <p:nvSpPr>
          <p:cNvPr id="13" name="Content Placeholder 7"/>
          <p:cNvSpPr>
            <a:spLocks noGrp="1"/>
          </p:cNvSpPr>
          <p:nvPr>
            <p:ph idx="1"/>
          </p:nvPr>
        </p:nvSpPr>
        <p:spPr>
          <a:xfrm>
            <a:off x="3063240" y="1447800"/>
            <a:ext cx="11567160" cy="5638800"/>
          </a:xfrm>
        </p:spPr>
        <p:txBody>
          <a:bodyPr>
            <a:normAutofit fontScale="92500" lnSpcReduction="10000"/>
          </a:bodyPr>
          <a:lstStyle/>
          <a:p>
            <a:pPr marL="0" indent="0">
              <a:buNone/>
            </a:pPr>
            <a:r>
              <a:rPr lang="en-US" dirty="0" smtClean="0"/>
              <a:t>In addition to the problem statement:</a:t>
            </a:r>
          </a:p>
          <a:p>
            <a:pPr marL="0" indent="0">
              <a:buNone/>
            </a:pPr>
            <a:endParaRPr lang="en-US" dirty="0" smtClean="0"/>
          </a:p>
          <a:p>
            <a:r>
              <a:rPr lang="en-US" sz="3200" dirty="0"/>
              <a:t>Successful delivery of asteroid to DRO by the </a:t>
            </a:r>
            <a:r>
              <a:rPr lang="en-US" sz="3200" dirty="0" smtClean="0"/>
              <a:t>ARRM</a:t>
            </a:r>
            <a:endParaRPr lang="en-US" sz="3200" dirty="0"/>
          </a:p>
          <a:p>
            <a:r>
              <a:rPr lang="en-US" sz="3200" dirty="0"/>
              <a:t>There exists a docking mechanism to attach to </a:t>
            </a:r>
            <a:r>
              <a:rPr lang="en-US" sz="3200" dirty="0" smtClean="0"/>
              <a:t>ARRM</a:t>
            </a:r>
            <a:endParaRPr lang="en-US" sz="3200" dirty="0"/>
          </a:p>
          <a:p>
            <a:r>
              <a:rPr lang="en-US" sz="3200" dirty="0"/>
              <a:t>Platform can utilize ARRM power generation</a:t>
            </a:r>
          </a:p>
          <a:p>
            <a:r>
              <a:rPr lang="en-US" sz="3200" dirty="0"/>
              <a:t>Astronauts have access to the asteroid surface</a:t>
            </a:r>
          </a:p>
          <a:p>
            <a:r>
              <a:rPr lang="en-US" sz="3200" dirty="0"/>
              <a:t>The asteroid is </a:t>
            </a:r>
            <a:r>
              <a:rPr lang="en-US" sz="3200" dirty="0" smtClean="0"/>
              <a:t>stable</a:t>
            </a:r>
          </a:p>
          <a:p>
            <a:r>
              <a:rPr lang="en-US" sz="3200" dirty="0" smtClean="0"/>
              <a:t>Low-fidelity characterization of the asteroid </a:t>
            </a:r>
            <a:r>
              <a:rPr lang="en-US" sz="3200" smtClean="0"/>
              <a:t>is complete</a:t>
            </a:r>
            <a:endParaRPr lang="en-US" sz="3200" dirty="0"/>
          </a:p>
          <a:p>
            <a:r>
              <a:rPr lang="en-US" sz="3200" dirty="0"/>
              <a:t>C</a:t>
            </a:r>
            <a:r>
              <a:rPr lang="en-US" sz="3200" dirty="0"/>
              <a:t>ommunication between astronauts during EVA is possible throughout all proximity </a:t>
            </a:r>
            <a:r>
              <a:rPr lang="en-US" sz="3200" dirty="0" smtClean="0"/>
              <a:t>operations</a:t>
            </a:r>
          </a:p>
          <a:p>
            <a:r>
              <a:rPr lang="en-US" sz="3200" dirty="0" smtClean="0"/>
              <a:t>SLS Block 1B is available</a:t>
            </a:r>
            <a:endParaRPr lang="en-US" sz="3200" dirty="0"/>
          </a:p>
        </p:txBody>
      </p:sp>
      <p:sp>
        <p:nvSpPr>
          <p:cNvPr id="15" name="Rectangle 14"/>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16" name="Rectangle 15"/>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17" name="Rectangle 16"/>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8" name="Rectangle 17"/>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9" name="Rectangle 18"/>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20" name="Rectangle 19"/>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1" name="Rectangle 20"/>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4803556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624842"/>
            <a:ext cx="10972800" cy="6953528"/>
          </a:xfrm>
          <a:prstGeom prst="rect">
            <a:avLst/>
          </a:prstGeom>
        </p:spPr>
      </p:pic>
    </p:spTree>
    <p:extLst>
      <p:ext uri="{BB962C8B-B14F-4D97-AF65-F5344CB8AC3E}">
        <p14:creationId xmlns:p14="http://schemas.microsoft.com/office/powerpoint/2010/main" val="3295814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365762"/>
            <a:ext cx="10972800" cy="7477684"/>
          </a:xfrm>
          <a:prstGeom prst="rect">
            <a:avLst/>
          </a:prstGeom>
        </p:spPr>
      </p:pic>
    </p:spTree>
    <p:extLst>
      <p:ext uri="{BB962C8B-B14F-4D97-AF65-F5344CB8AC3E}">
        <p14:creationId xmlns:p14="http://schemas.microsoft.com/office/powerpoint/2010/main" val="4210105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583984" y="2088739"/>
          <a:ext cx="4854985" cy="3126473"/>
        </p:xfrm>
        <a:graphic>
          <a:graphicData uri="http://schemas.openxmlformats.org/presentationml/2006/ole">
            <mc:AlternateContent xmlns:mc="http://schemas.openxmlformats.org/markup-compatibility/2006">
              <mc:Choice xmlns:v="urn:schemas-microsoft-com:vml" Requires="v">
                <p:oleObj spid="_x0000_s1082" name="Acrobat Document" r:id="rId3" imgW="6714965" imgH="4324320" progId="Acrobat.Document.11">
                  <p:embed/>
                </p:oleObj>
              </mc:Choice>
              <mc:Fallback>
                <p:oleObj name="Acrobat Document" r:id="rId3" imgW="6714965" imgH="4324320" progId="Acrobat.Document.11">
                  <p:embed/>
                  <p:pic>
                    <p:nvPicPr>
                      <p:cNvPr id="0" name=""/>
                      <p:cNvPicPr/>
                      <p:nvPr/>
                    </p:nvPicPr>
                    <p:blipFill>
                      <a:blip r:embed="rId4"/>
                      <a:stretch>
                        <a:fillRect/>
                      </a:stretch>
                    </p:blipFill>
                    <p:spPr>
                      <a:xfrm>
                        <a:off x="4583984" y="2088739"/>
                        <a:ext cx="4854985" cy="3126473"/>
                      </a:xfrm>
                      <a:prstGeom prst="rect">
                        <a:avLst/>
                      </a:prstGeom>
                    </p:spPr>
                  </p:pic>
                </p:oleObj>
              </mc:Fallback>
            </mc:AlternateContent>
          </a:graphicData>
        </a:graphic>
      </p:graphicFrame>
    </p:spTree>
    <p:extLst>
      <p:ext uri="{BB962C8B-B14F-4D97-AF65-F5344CB8AC3E}">
        <p14:creationId xmlns:p14="http://schemas.microsoft.com/office/powerpoint/2010/main" val="2791408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0"/>
            <a:ext cx="5882640" cy="4968240"/>
          </a:xfrm>
          <a:prstGeom prst="rect">
            <a:avLst/>
          </a:prstGeom>
        </p:spPr>
      </p:pic>
      <p:pic>
        <p:nvPicPr>
          <p:cNvPr id="4" name="Picture 3"/>
          <p:cNvPicPr>
            <a:picLocks noChangeAspect="1"/>
          </p:cNvPicPr>
          <p:nvPr/>
        </p:nvPicPr>
        <p:blipFill>
          <a:blip r:embed="rId3"/>
          <a:stretch>
            <a:fillRect/>
          </a:stretch>
        </p:blipFill>
        <p:spPr>
          <a:xfrm>
            <a:off x="7040880" y="162938"/>
            <a:ext cx="5760720" cy="6644640"/>
          </a:xfrm>
          <a:prstGeom prst="rect">
            <a:avLst/>
          </a:prstGeom>
        </p:spPr>
      </p:pic>
    </p:spTree>
    <p:extLst>
      <p:ext uri="{BB962C8B-B14F-4D97-AF65-F5344CB8AC3E}">
        <p14:creationId xmlns:p14="http://schemas.microsoft.com/office/powerpoint/2010/main" val="2094727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838200"/>
            <a:ext cx="10972800" cy="6544111"/>
          </a:xfrm>
          <a:prstGeom prst="rect">
            <a:avLst/>
          </a:prstGeom>
        </p:spPr>
      </p:pic>
    </p:spTree>
    <p:extLst>
      <p:ext uri="{BB962C8B-B14F-4D97-AF65-F5344CB8AC3E}">
        <p14:creationId xmlns:p14="http://schemas.microsoft.com/office/powerpoint/2010/main" val="3550521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692640" y="7627622"/>
            <a:ext cx="2560320" cy="438150"/>
          </a:xfrm>
          <a:prstGeom prst="rect">
            <a:avLst/>
          </a:prstGeom>
        </p:spPr>
        <p:txBody>
          <a:bodyPr/>
          <a:lstStyle/>
          <a:p>
            <a:fld id="{F27F1551-FEE7-4308-AA56-D22A40D01CC1}" type="slidenum">
              <a:rPr lang="en-US" smtClean="0"/>
              <a:pPr/>
              <a:t>75</a:t>
            </a:fld>
            <a:endParaRPr lang="en-US"/>
          </a:p>
        </p:txBody>
      </p:sp>
      <p:sp>
        <p:nvSpPr>
          <p:cNvPr id="3" name="Content Placeholder 2"/>
          <p:cNvSpPr>
            <a:spLocks noGrp="1"/>
          </p:cNvSpPr>
          <p:nvPr>
            <p:ph idx="4294967295"/>
          </p:nvPr>
        </p:nvSpPr>
        <p:spPr>
          <a:xfrm>
            <a:off x="7498080" y="1188720"/>
            <a:ext cx="5303520" cy="1371600"/>
          </a:xfrm>
        </p:spPr>
        <p:txBody>
          <a:bodyPr>
            <a:normAutofit fontScale="85000" lnSpcReduction="20000"/>
          </a:bodyPr>
          <a:lstStyle/>
          <a:p>
            <a:r>
              <a:rPr lang="en-US" b="1" dirty="0" smtClean="0"/>
              <a:t>ARM EVA Crew Deployed Sample Cache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426" y="2743200"/>
            <a:ext cx="4735174" cy="499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2194560" y="1280160"/>
            <a:ext cx="612648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t" anchorCtr="0" compatLnSpc="1">
            <a:prstTxWarp prst="textNoShape">
              <a:avLst/>
            </a:prstTxWarp>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4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b="1" kern="0" dirty="0"/>
              <a:t>ARM EVA Crew Deployed Drill</a:t>
            </a:r>
            <a:endParaRPr lang="en-US" kern="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8880"/>
            <a:ext cx="4404065" cy="501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418" y="4479774"/>
            <a:ext cx="3509010" cy="1805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08994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692640" y="7627622"/>
            <a:ext cx="2560320" cy="438150"/>
          </a:xfrm>
          <a:prstGeom prst="rect">
            <a:avLst/>
          </a:prstGeom>
        </p:spPr>
        <p:txBody>
          <a:bodyPr/>
          <a:lstStyle/>
          <a:p>
            <a:fld id="{F27F1551-FEE7-4308-AA56-D22A40D01CC1}" type="slidenum">
              <a:rPr lang="en-US" smtClean="0"/>
              <a:pPr/>
              <a:t>76</a:t>
            </a:fld>
            <a:endParaRPr lang="en-US"/>
          </a:p>
        </p:txBody>
      </p:sp>
      <p:pic>
        <p:nvPicPr>
          <p:cNvPr id="102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0281" t="23469" r="19898" b="8277"/>
          <a:stretch/>
        </p:blipFill>
        <p:spPr bwMode="auto">
          <a:xfrm>
            <a:off x="1828802" y="1314452"/>
            <a:ext cx="10488930" cy="673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49105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692640" y="7627622"/>
            <a:ext cx="2560320" cy="438150"/>
          </a:xfrm>
          <a:prstGeom prst="rect">
            <a:avLst/>
          </a:prstGeom>
        </p:spPr>
        <p:txBody>
          <a:bodyPr/>
          <a:lstStyle/>
          <a:p>
            <a:fld id="{F27F1551-FEE7-4308-AA56-D22A40D01CC1}" type="slidenum">
              <a:rPr lang="en-US" smtClean="0"/>
              <a:pPr/>
              <a:t>77</a:t>
            </a:fld>
            <a:endParaRPr lang="en-US"/>
          </a:p>
        </p:txBody>
      </p:sp>
      <p:pic>
        <p:nvPicPr>
          <p:cNvPr id="2050"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0791" t="23242" r="18750" b="8050"/>
          <a:stretch/>
        </p:blipFill>
        <p:spPr bwMode="auto">
          <a:xfrm>
            <a:off x="1828800" y="1554482"/>
            <a:ext cx="9784080" cy="625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2194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692640" y="7627622"/>
            <a:ext cx="2560320" cy="438150"/>
          </a:xfrm>
          <a:prstGeom prst="rect">
            <a:avLst/>
          </a:prstGeom>
        </p:spPr>
        <p:txBody>
          <a:bodyPr/>
          <a:lstStyle/>
          <a:p>
            <a:fld id="{F27F1551-FEE7-4308-AA56-D22A40D01CC1}" type="slidenum">
              <a:rPr lang="en-US" smtClean="0"/>
              <a:pPr/>
              <a:t>78</a:t>
            </a:fld>
            <a:endParaRPr lang="en-US"/>
          </a:p>
        </p:txBody>
      </p:sp>
      <p:pic>
        <p:nvPicPr>
          <p:cNvPr id="3074"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2322" t="23923" r="20153" b="12358"/>
          <a:stretch/>
        </p:blipFill>
        <p:spPr bwMode="auto">
          <a:xfrm>
            <a:off x="1828800" y="1310640"/>
            <a:ext cx="978408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86243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692640" y="7627622"/>
            <a:ext cx="2560320" cy="438150"/>
          </a:xfrm>
          <a:prstGeom prst="rect">
            <a:avLst/>
          </a:prstGeom>
        </p:spPr>
        <p:txBody>
          <a:bodyPr/>
          <a:lstStyle/>
          <a:p>
            <a:fld id="{F27F1551-FEE7-4308-AA56-D22A40D01CC1}" type="slidenum">
              <a:rPr lang="en-US" smtClean="0"/>
              <a:pPr/>
              <a:t>79</a:t>
            </a:fld>
            <a:endParaRPr lang="en-US"/>
          </a:p>
        </p:txBody>
      </p:sp>
      <p:pic>
        <p:nvPicPr>
          <p:cNvPr id="4099" name="Picture 3"/>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8010" t="28912" r="38776" b="18027"/>
          <a:stretch/>
        </p:blipFill>
        <p:spPr bwMode="auto">
          <a:xfrm>
            <a:off x="1856579" y="1238491"/>
            <a:ext cx="5120640"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13060" y="2408873"/>
            <a:ext cx="5983604"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1496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0" tIns="65315" rIns="130590" bIns="65315" anchor="ctr" anchorCtr="0">
            <a:noAutofit/>
          </a:bodyPr>
          <a:lstStyle/>
          <a:p>
            <a:pPr lvl="0" rtl="0">
              <a:buSzPct val="39285"/>
              <a:buNone/>
            </a:pPr>
            <a:r>
              <a:rPr lang="en-US" dirty="0" smtClean="0">
                <a:solidFill>
                  <a:srgbClr val="FFFFFF"/>
                </a:solidFill>
              </a:rPr>
              <a:t>OASIS: Mission </a:t>
            </a:r>
            <a:r>
              <a:rPr lang="en-US" dirty="0">
                <a:solidFill>
                  <a:srgbClr val="FFFFFF"/>
                </a:solidFill>
              </a:rPr>
              <a:t>Statement</a:t>
            </a:r>
            <a:endParaRPr lang="en" dirty="0">
              <a:solidFill>
                <a:srgbClr val="FFFFFF"/>
              </a:solidFill>
            </a:endParaRPr>
          </a:p>
        </p:txBody>
      </p:sp>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8</a:t>
            </a:fld>
            <a:endParaRPr lang="en-US" dirty="0">
              <a:solidFill>
                <a:srgbClr val="FFFFFF">
                  <a:tint val="75000"/>
                </a:srgbClr>
              </a:solidFill>
            </a:endParaRPr>
          </a:p>
        </p:txBody>
      </p:sp>
      <p:pic>
        <p:nvPicPr>
          <p:cNvPr id="22" name="Picture 21"/>
          <p:cNvPicPr>
            <a:picLocks noChangeAspect="1"/>
          </p:cNvPicPr>
          <p:nvPr/>
        </p:nvPicPr>
        <p:blipFill rotWithShape="1">
          <a:blip r:embed="rId3"/>
          <a:srcRect r="3709"/>
          <a:stretch/>
        </p:blipFill>
        <p:spPr>
          <a:xfrm>
            <a:off x="2760135" y="1371600"/>
            <a:ext cx="11870267" cy="6934200"/>
          </a:xfrm>
          <a:prstGeom prst="rect">
            <a:avLst/>
          </a:prstGeom>
        </p:spPr>
      </p:pic>
      <p:sp>
        <p:nvSpPr>
          <p:cNvPr id="2" name="Rounded Rectangle 1"/>
          <p:cNvSpPr/>
          <p:nvPr/>
        </p:nvSpPr>
        <p:spPr bwMode="auto">
          <a:xfrm>
            <a:off x="3276600" y="1676400"/>
            <a:ext cx="10591800" cy="1905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t" anchorCtr="0" compatLnSpc="1">
            <a:prstTxWarp prst="textNoShape">
              <a:avLst/>
            </a:prstTxWarp>
          </a:bodyPr>
          <a:lstStyle/>
          <a:p>
            <a:pPr algn="ctr"/>
            <a:r>
              <a:rPr lang="en-US" sz="2800" b="0" dirty="0">
                <a:solidFill>
                  <a:srgbClr val="002C56"/>
                </a:solidFill>
              </a:rPr>
              <a:t>The </a:t>
            </a:r>
            <a:r>
              <a:rPr lang="en-US" sz="2800" b="0" dirty="0">
                <a:solidFill>
                  <a:srgbClr val="002C56"/>
                </a:solidFill>
              </a:rPr>
              <a:t>OASIS mission </a:t>
            </a:r>
            <a:r>
              <a:rPr lang="en-US" sz="2800" b="0" dirty="0">
                <a:solidFill>
                  <a:srgbClr val="002C56"/>
                </a:solidFill>
              </a:rPr>
              <a:t>will demonstrate the capability for humans to live and</a:t>
            </a:r>
            <a:r>
              <a:rPr lang="en-US" sz="2800" dirty="0">
                <a:solidFill>
                  <a:srgbClr val="002C56"/>
                </a:solidFill>
              </a:rPr>
              <a:t> work </a:t>
            </a:r>
            <a:r>
              <a:rPr lang="en-US" sz="2800" dirty="0">
                <a:solidFill>
                  <a:srgbClr val="002C56"/>
                </a:solidFill>
              </a:rPr>
              <a:t>independently </a:t>
            </a:r>
            <a:r>
              <a:rPr lang="en-US" sz="2800" b="0" dirty="0">
                <a:solidFill>
                  <a:srgbClr val="002C56"/>
                </a:solidFill>
              </a:rPr>
              <a:t>in </a:t>
            </a:r>
            <a:r>
              <a:rPr lang="en-US" sz="2800" b="0" dirty="0">
                <a:solidFill>
                  <a:srgbClr val="002C56"/>
                </a:solidFill>
              </a:rPr>
              <a:t>deep space through the creation of a </a:t>
            </a:r>
            <a:r>
              <a:rPr lang="en-US" sz="2800" dirty="0">
                <a:solidFill>
                  <a:srgbClr val="002C56"/>
                </a:solidFill>
              </a:rPr>
              <a:t>long-term platform </a:t>
            </a:r>
            <a:r>
              <a:rPr lang="en-US" sz="2800" b="0" dirty="0">
                <a:solidFill>
                  <a:srgbClr val="002C56"/>
                </a:solidFill>
              </a:rPr>
              <a:t>and in-situ resource utilization of an </a:t>
            </a:r>
            <a:r>
              <a:rPr lang="en-US" sz="2800" dirty="0">
                <a:solidFill>
                  <a:srgbClr val="002C56"/>
                </a:solidFill>
              </a:rPr>
              <a:t>asteroid</a:t>
            </a:r>
            <a:r>
              <a:rPr lang="en-US" sz="2800" b="0" dirty="0">
                <a:solidFill>
                  <a:srgbClr val="002C56"/>
                </a:solidFill>
              </a:rPr>
              <a:t>.</a:t>
            </a:r>
          </a:p>
        </p:txBody>
      </p:sp>
      <p:pic>
        <p:nvPicPr>
          <p:cNvPr id="23" name="Picture 22"/>
          <p:cNvPicPr>
            <a:picLocks noChangeAspect="1"/>
          </p:cNvPicPr>
          <p:nvPr/>
        </p:nvPicPr>
        <p:blipFill>
          <a:blip r:embed="rId4"/>
          <a:stretch>
            <a:fillRect/>
          </a:stretch>
        </p:blipFill>
        <p:spPr>
          <a:xfrm>
            <a:off x="3048000" y="3962400"/>
            <a:ext cx="4395439" cy="2286000"/>
          </a:xfrm>
          <a:prstGeom prst="rect">
            <a:avLst/>
          </a:prstGeom>
        </p:spPr>
      </p:pic>
      <p:sp>
        <p:nvSpPr>
          <p:cNvPr id="31" name="Rectangle 30"/>
          <p:cNvSpPr/>
          <p:nvPr/>
        </p:nvSpPr>
        <p:spPr bwMode="auto">
          <a:xfrm>
            <a:off x="304800" y="1091956"/>
            <a:ext cx="1981200" cy="624504"/>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Mission Overview</a:t>
            </a:r>
            <a:endParaRPr lang="en-US" dirty="0">
              <a:solidFill>
                <a:srgbClr val="F0AF13"/>
              </a:solidFill>
            </a:endParaRPr>
          </a:p>
        </p:txBody>
      </p:sp>
      <p:sp>
        <p:nvSpPr>
          <p:cNvPr id="32" name="Rectangle 31"/>
          <p:cNvSpPr/>
          <p:nvPr/>
        </p:nvSpPr>
        <p:spPr bwMode="auto">
          <a:xfrm>
            <a:off x="304800" y="381001"/>
            <a:ext cx="1981200" cy="590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Introduction</a:t>
            </a:r>
          </a:p>
        </p:txBody>
      </p:sp>
      <p:sp>
        <p:nvSpPr>
          <p:cNvPr id="33" name="Rectangle 32"/>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34" name="Rectangle 33"/>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35" name="Rectangle 34"/>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36" name="Rectangle 35"/>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37" name="Rectangle 36"/>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268438323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Mar 26-6.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1885782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Mar 26-5.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2141884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Mar 26-4.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3718014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Mar 26-3.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1762290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Mar 26-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2856580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Mar 26.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240"/>
            <a:ext cx="10972800" cy="8195734"/>
          </a:xfrm>
          <a:prstGeom prst="rect">
            <a:avLst/>
          </a:prstGeom>
        </p:spPr>
      </p:pic>
    </p:spTree>
    <p:extLst>
      <p:ext uri="{BB962C8B-B14F-4D97-AF65-F5344CB8AC3E}">
        <p14:creationId xmlns:p14="http://schemas.microsoft.com/office/powerpoint/2010/main" val="2835082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531" y="0"/>
            <a:ext cx="5810098" cy="8229600"/>
          </a:xfrm>
          <a:prstGeom prst="rect">
            <a:avLst/>
          </a:prstGeom>
        </p:spPr>
      </p:pic>
      <p:sp>
        <p:nvSpPr>
          <p:cNvPr id="4" name="Can 3"/>
          <p:cNvSpPr/>
          <p:nvPr/>
        </p:nvSpPr>
        <p:spPr>
          <a:xfrm>
            <a:off x="7229265" y="2"/>
            <a:ext cx="347882" cy="5516773"/>
          </a:xfrm>
          <a:prstGeom prst="can">
            <a:avLst/>
          </a:prstGeom>
        </p:spPr>
        <p:style>
          <a:lnRef idx="1">
            <a:schemeClr val="accent1"/>
          </a:lnRef>
          <a:fillRef idx="3">
            <a:schemeClr val="accent1"/>
          </a:fillRef>
          <a:effectRef idx="2">
            <a:schemeClr val="accent1"/>
          </a:effectRef>
          <a:fontRef idx="minor">
            <a:schemeClr val="lt1"/>
          </a:fontRef>
        </p:style>
        <p:txBody>
          <a:bodyPr lIns="109728" tIns="54864" rIns="109728" bIns="54864" rtlCol="0" anchor="ctr"/>
          <a:lstStyle/>
          <a:p>
            <a:pPr algn="ctr"/>
            <a:endParaRPr lang="en-US"/>
          </a:p>
        </p:txBody>
      </p:sp>
    </p:spTree>
    <p:extLst>
      <p:ext uri="{BB962C8B-B14F-4D97-AF65-F5344CB8AC3E}">
        <p14:creationId xmlns:p14="http://schemas.microsoft.com/office/powerpoint/2010/main" val="1488051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5840" y="746760"/>
            <a:ext cx="4983480" cy="6720840"/>
          </a:xfrm>
          <a:prstGeom prst="rect">
            <a:avLst/>
          </a:prstGeom>
        </p:spPr>
      </p:pic>
    </p:spTree>
    <p:extLst>
      <p:ext uri="{BB962C8B-B14F-4D97-AF65-F5344CB8AC3E}">
        <p14:creationId xmlns:p14="http://schemas.microsoft.com/office/powerpoint/2010/main" val="1107424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352960" y="425789"/>
            <a:ext cx="6528666" cy="7132320"/>
            <a:chOff x="2103465" y="354824"/>
            <a:chExt cx="5440555" cy="5943600"/>
          </a:xfrm>
        </p:grpSpPr>
        <p:grpSp>
          <p:nvGrpSpPr>
            <p:cNvPr id="14" name="Group 13"/>
            <p:cNvGrpSpPr/>
            <p:nvPr/>
          </p:nvGrpSpPr>
          <p:grpSpPr>
            <a:xfrm>
              <a:off x="2103465" y="354824"/>
              <a:ext cx="2954930" cy="5943600"/>
              <a:chOff x="2499270" y="1193800"/>
              <a:chExt cx="1967690" cy="4749800"/>
            </a:xfrm>
          </p:grpSpPr>
          <p:pic>
            <p:nvPicPr>
              <p:cNvPr id="2" name="Picture 1" descr="02_F01.jpg"/>
              <p:cNvPicPr>
                <a:picLocks noChangeAspect="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3596" t="3718" r="71578" b="66986"/>
              <a:stretch/>
            </p:blipFill>
            <p:spPr>
              <a:xfrm>
                <a:off x="4201596" y="1193800"/>
                <a:ext cx="214820" cy="2009131"/>
              </a:xfrm>
              <a:prstGeom prst="rect">
                <a:avLst/>
              </a:prstGeom>
            </p:spPr>
          </p:pic>
          <p:pic>
            <p:nvPicPr>
              <p:cNvPr id="3" name="Picture 2" descr="02_F01.jpg"/>
              <p:cNvPicPr>
                <a:picLocks noChangeAspect="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460" t="58937" r="70442" b="1016"/>
              <a:stretch/>
            </p:blipFill>
            <p:spPr>
              <a:xfrm>
                <a:off x="4151051" y="3197169"/>
                <a:ext cx="315909" cy="2746431"/>
              </a:xfrm>
              <a:prstGeom prst="rect">
                <a:avLst/>
              </a:prstGeom>
            </p:spPr>
          </p:pic>
          <p:sp>
            <p:nvSpPr>
              <p:cNvPr id="4" name="TextBox 3"/>
              <p:cNvSpPr txBox="1"/>
              <p:nvPr/>
            </p:nvSpPr>
            <p:spPr>
              <a:xfrm>
                <a:off x="2714846" y="5136984"/>
                <a:ext cx="1408956" cy="194717"/>
              </a:xfrm>
              <a:prstGeom prst="rect">
                <a:avLst/>
              </a:prstGeom>
              <a:noFill/>
            </p:spPr>
            <p:txBody>
              <a:bodyPr wrap="square" rtlCol="0">
                <a:spAutoFit/>
              </a:bodyPr>
              <a:lstStyle/>
              <a:p>
                <a:pPr algn="r"/>
                <a:r>
                  <a:rPr lang="en-US" sz="1300" dirty="0"/>
                  <a:t>WOB Monitor</a:t>
                </a:r>
              </a:p>
            </p:txBody>
          </p:sp>
          <p:sp>
            <p:nvSpPr>
              <p:cNvPr id="5" name="TextBox 4"/>
              <p:cNvSpPr txBox="1"/>
              <p:nvPr/>
            </p:nvSpPr>
            <p:spPr>
              <a:xfrm>
                <a:off x="3286642" y="5655860"/>
                <a:ext cx="837160" cy="194717"/>
              </a:xfrm>
              <a:prstGeom prst="rect">
                <a:avLst/>
              </a:prstGeom>
              <a:noFill/>
            </p:spPr>
            <p:txBody>
              <a:bodyPr wrap="square" rtlCol="0">
                <a:spAutoFit/>
              </a:bodyPr>
              <a:lstStyle/>
              <a:p>
                <a:pPr algn="r"/>
                <a:r>
                  <a:rPr lang="en-US" sz="1300" dirty="0"/>
                  <a:t>Drill bit</a:t>
                </a:r>
              </a:p>
            </p:txBody>
          </p:sp>
          <p:sp>
            <p:nvSpPr>
              <p:cNvPr id="7" name="TextBox 6"/>
              <p:cNvSpPr txBox="1"/>
              <p:nvPr/>
            </p:nvSpPr>
            <p:spPr>
              <a:xfrm>
                <a:off x="2714846" y="4625935"/>
                <a:ext cx="1408956" cy="194717"/>
              </a:xfrm>
              <a:prstGeom prst="rect">
                <a:avLst/>
              </a:prstGeom>
              <a:noFill/>
            </p:spPr>
            <p:txBody>
              <a:bodyPr wrap="square" rtlCol="0">
                <a:spAutoFit/>
              </a:bodyPr>
              <a:lstStyle/>
              <a:p>
                <a:pPr algn="r"/>
                <a:r>
                  <a:rPr lang="en-US" sz="1300" dirty="0"/>
                  <a:t>Power monitor</a:t>
                </a:r>
              </a:p>
            </p:txBody>
          </p:sp>
          <p:sp>
            <p:nvSpPr>
              <p:cNvPr id="8" name="TextBox 7"/>
              <p:cNvSpPr txBox="1"/>
              <p:nvPr/>
            </p:nvSpPr>
            <p:spPr>
              <a:xfrm>
                <a:off x="2714846" y="4133843"/>
                <a:ext cx="1408956" cy="327945"/>
              </a:xfrm>
              <a:prstGeom prst="rect">
                <a:avLst/>
              </a:prstGeom>
              <a:noFill/>
            </p:spPr>
            <p:txBody>
              <a:bodyPr wrap="square" rtlCol="0">
                <a:spAutoFit/>
              </a:bodyPr>
              <a:lstStyle/>
              <a:p>
                <a:pPr algn="r"/>
                <a:r>
                  <a:rPr lang="en-US" sz="1300" dirty="0"/>
                  <a:t>Science Tool Attachment Collar (STAC)</a:t>
                </a:r>
              </a:p>
            </p:txBody>
          </p:sp>
          <p:sp>
            <p:nvSpPr>
              <p:cNvPr id="9" name="TextBox 8"/>
              <p:cNvSpPr txBox="1"/>
              <p:nvPr/>
            </p:nvSpPr>
            <p:spPr>
              <a:xfrm>
                <a:off x="3672045" y="3420595"/>
                <a:ext cx="451757" cy="194717"/>
              </a:xfrm>
              <a:prstGeom prst="rect">
                <a:avLst/>
              </a:prstGeom>
              <a:noFill/>
            </p:spPr>
            <p:txBody>
              <a:bodyPr wrap="square" rtlCol="0">
                <a:spAutoFit/>
              </a:bodyPr>
              <a:lstStyle/>
              <a:p>
                <a:pPr algn="r"/>
                <a:r>
                  <a:rPr lang="en-US" sz="1300" dirty="0"/>
                  <a:t>XRF</a:t>
                </a:r>
              </a:p>
            </p:txBody>
          </p:sp>
          <p:sp>
            <p:nvSpPr>
              <p:cNvPr id="10" name="TextBox 9"/>
              <p:cNvSpPr txBox="1"/>
              <p:nvPr/>
            </p:nvSpPr>
            <p:spPr>
              <a:xfrm>
                <a:off x="3245573" y="2473567"/>
                <a:ext cx="878229" cy="194717"/>
              </a:xfrm>
              <a:prstGeom prst="rect">
                <a:avLst/>
              </a:prstGeom>
              <a:noFill/>
            </p:spPr>
            <p:txBody>
              <a:bodyPr wrap="square" rtlCol="0">
                <a:spAutoFit/>
              </a:bodyPr>
              <a:lstStyle/>
              <a:p>
                <a:pPr algn="r"/>
                <a:r>
                  <a:rPr lang="en-US" sz="1300" dirty="0"/>
                  <a:t>IR Spectrometer</a:t>
                </a:r>
              </a:p>
            </p:txBody>
          </p:sp>
          <p:sp>
            <p:nvSpPr>
              <p:cNvPr id="11" name="TextBox 10"/>
              <p:cNvSpPr txBox="1"/>
              <p:nvPr/>
            </p:nvSpPr>
            <p:spPr>
              <a:xfrm>
                <a:off x="2922583" y="1633954"/>
                <a:ext cx="1201219" cy="194717"/>
              </a:xfrm>
              <a:prstGeom prst="rect">
                <a:avLst/>
              </a:prstGeom>
              <a:noFill/>
            </p:spPr>
            <p:txBody>
              <a:bodyPr wrap="square" rtlCol="0">
                <a:spAutoFit/>
              </a:bodyPr>
              <a:lstStyle/>
              <a:p>
                <a:pPr algn="r"/>
                <a:r>
                  <a:rPr lang="en-US" sz="1300" dirty="0"/>
                  <a:t>Neutron Spectrometer</a:t>
                </a:r>
              </a:p>
            </p:txBody>
          </p:sp>
          <p:sp>
            <p:nvSpPr>
              <p:cNvPr id="12" name="TextBox 11"/>
              <p:cNvSpPr txBox="1"/>
              <p:nvPr/>
            </p:nvSpPr>
            <p:spPr>
              <a:xfrm>
                <a:off x="2679722" y="1950637"/>
                <a:ext cx="1444080" cy="194717"/>
              </a:xfrm>
              <a:prstGeom prst="rect">
                <a:avLst/>
              </a:prstGeom>
              <a:noFill/>
            </p:spPr>
            <p:txBody>
              <a:bodyPr wrap="square" rtlCol="0">
                <a:spAutoFit/>
              </a:bodyPr>
              <a:lstStyle/>
              <a:p>
                <a:pPr algn="r"/>
                <a:r>
                  <a:rPr lang="en-US" sz="1300" dirty="0"/>
                  <a:t>Gamma Ray Spectrometer</a:t>
                </a:r>
              </a:p>
            </p:txBody>
          </p:sp>
          <p:sp>
            <p:nvSpPr>
              <p:cNvPr id="13" name="TextBox 12"/>
              <p:cNvSpPr txBox="1"/>
              <p:nvPr/>
            </p:nvSpPr>
            <p:spPr>
              <a:xfrm>
                <a:off x="2499270" y="1261912"/>
                <a:ext cx="1624532" cy="194717"/>
              </a:xfrm>
              <a:prstGeom prst="rect">
                <a:avLst/>
              </a:prstGeom>
              <a:noFill/>
            </p:spPr>
            <p:txBody>
              <a:bodyPr wrap="square" rtlCol="0">
                <a:spAutoFit/>
              </a:bodyPr>
              <a:lstStyle/>
              <a:p>
                <a:pPr algn="r"/>
                <a:r>
                  <a:rPr lang="en-US" sz="1300" dirty="0"/>
                  <a:t>Borehole Assembly Connection</a:t>
                </a:r>
              </a:p>
            </p:txBody>
          </p:sp>
        </p:grpSp>
        <p:pic>
          <p:nvPicPr>
            <p:cNvPr id="36" name="Picture 35"/>
            <p:cNvPicPr>
              <a:picLocks noChangeAspect="1"/>
            </p:cNvPicPr>
            <p:nvPr/>
          </p:nvPicPr>
          <p:blipFill>
            <a:blip r:embed="rId4"/>
            <a:stretch>
              <a:fillRect/>
            </a:stretch>
          </p:blipFill>
          <p:spPr>
            <a:xfrm>
              <a:off x="5541001" y="354824"/>
              <a:ext cx="2003019" cy="5918009"/>
            </a:xfrm>
            <a:prstGeom prst="rect">
              <a:avLst/>
            </a:prstGeom>
          </p:spPr>
        </p:pic>
      </p:grpSp>
    </p:spTree>
    <p:extLst>
      <p:ext uri="{BB962C8B-B14F-4D97-AF65-F5344CB8AC3E}">
        <p14:creationId xmlns:p14="http://schemas.microsoft.com/office/powerpoint/2010/main" val="33361666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86275" y="1493520"/>
            <a:ext cx="6164963" cy="5242560"/>
            <a:chOff x="2214561" y="1244600"/>
            <a:chExt cx="5137469" cy="4368800"/>
          </a:xfrm>
        </p:grpSpPr>
        <p:pic>
          <p:nvPicPr>
            <p:cNvPr id="2" name="Picture 1" descr="seismometer_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561" y="1244600"/>
              <a:ext cx="2857500" cy="4368800"/>
            </a:xfrm>
            <a:prstGeom prst="rect">
              <a:avLst/>
            </a:prstGeom>
          </p:spPr>
        </p:pic>
        <p:pic>
          <p:nvPicPr>
            <p:cNvPr id="3" name="Picture 2"/>
            <p:cNvPicPr>
              <a:picLocks noChangeAspect="1"/>
            </p:cNvPicPr>
            <p:nvPr/>
          </p:nvPicPr>
          <p:blipFill rotWithShape="1">
            <a:blip r:embed="rId3"/>
            <a:srcRect l="66064" r="15796"/>
            <a:stretch/>
          </p:blipFill>
          <p:spPr>
            <a:xfrm>
              <a:off x="6138839" y="1244600"/>
              <a:ext cx="1213191" cy="4368800"/>
            </a:xfrm>
            <a:prstGeom prst="rect">
              <a:avLst/>
            </a:prstGeom>
          </p:spPr>
        </p:pic>
        <p:cxnSp>
          <p:nvCxnSpPr>
            <p:cNvPr id="5" name="Straight Arrow Connector 4"/>
            <p:cNvCxnSpPr>
              <a:stCxn id="2" idx="3"/>
              <a:endCxn id="3" idx="1"/>
            </p:cNvCxnSpPr>
            <p:nvPr/>
          </p:nvCxnSpPr>
          <p:spPr>
            <a:xfrm>
              <a:off x="5072061" y="3429000"/>
              <a:ext cx="106677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525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prstGeom prst="rect">
            <a:avLst/>
          </a:prstGeom>
          <a:noFill/>
          <a:ln>
            <a:noFill/>
          </a:ln>
        </p:spPr>
        <p:txBody>
          <a:bodyPr lIns="130590" tIns="65315" rIns="130590" bIns="65315" anchor="ctr" anchorCtr="0">
            <a:noAutofit/>
          </a:bodyPr>
          <a:lstStyle/>
          <a:p>
            <a:pPr lvl="0" rtl="0">
              <a:buSzPct val="39285"/>
              <a:buNone/>
            </a:pPr>
            <a:r>
              <a:rPr lang="en-US" dirty="0" smtClean="0">
                <a:solidFill>
                  <a:srgbClr val="FFFFFF"/>
                </a:solidFill>
              </a:rPr>
              <a:t>Objectives</a:t>
            </a:r>
            <a:endParaRPr lang="en" dirty="0">
              <a:solidFill>
                <a:srgbClr val="FFFFFF"/>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919959436"/>
              </p:ext>
            </p:extLst>
          </p:nvPr>
        </p:nvGraphicFramePr>
        <p:xfrm>
          <a:off x="4419600" y="2819400"/>
          <a:ext cx="8458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a:spLocks noGrp="1"/>
          </p:cNvSpPr>
          <p:nvPr>
            <p:ph type="sldNum" sz="quarter" idx="10"/>
          </p:nvPr>
        </p:nvSpPr>
        <p:spPr>
          <a:prstGeom prst="rect">
            <a:avLst/>
          </a:prstGeom>
        </p:spPr>
        <p:txBody>
          <a:bodyPr/>
          <a:lstStyle/>
          <a:p>
            <a:fld id="{5F516E10-C60D-4133-B8F8-6BD272B558EB}" type="slidenum">
              <a:rPr lang="en-US" smtClean="0">
                <a:solidFill>
                  <a:srgbClr val="FFFFFF">
                    <a:tint val="75000"/>
                  </a:srgbClr>
                </a:solidFill>
              </a:rPr>
              <a:pPr/>
              <a:t>9</a:t>
            </a:fld>
            <a:endParaRPr lang="en-US" dirty="0">
              <a:solidFill>
                <a:srgbClr val="FFFFFF">
                  <a:tint val="75000"/>
                </a:srgbClr>
              </a:solidFill>
            </a:endParaRPr>
          </a:p>
        </p:txBody>
      </p:sp>
      <p:sp>
        <p:nvSpPr>
          <p:cNvPr id="23" name="Content Placeholder 2"/>
          <p:cNvSpPr txBox="1">
            <a:spLocks/>
          </p:cNvSpPr>
          <p:nvPr/>
        </p:nvSpPr>
        <p:spPr bwMode="auto">
          <a:xfrm>
            <a:off x="2971800" y="1447800"/>
            <a:ext cx="10972800" cy="1219200"/>
          </a:xfrm>
          <a:prstGeom prst="rect">
            <a:avLst/>
          </a:prstGeom>
          <a:noFill/>
          <a:ln w="9525">
            <a:noFill/>
            <a:miter lim="800000"/>
            <a:headEnd/>
            <a:tailEnd/>
          </a:ln>
        </p:spPr>
        <p:txBody>
          <a:bodyPr vert="horz" wrap="square" lIns="130610" tIns="65306" rIns="130610" bIns="65306" numCol="1" anchor="t" anchorCtr="0" compatLnSpc="1">
            <a:prstTxWarp prst="textNoShape">
              <a:avLst/>
            </a:prstTxWarp>
          </a:bodyPr>
          <a:lstStyle>
            <a:lvl1pPr marL="489833" indent="-489833" algn="l" rtl="0" eaLnBrk="0" fontAlgn="base" hangingPunct="0">
              <a:spcBef>
                <a:spcPct val="20000"/>
              </a:spcBef>
              <a:spcAft>
                <a:spcPct val="0"/>
              </a:spcAft>
              <a:buClr>
                <a:schemeClr val="accent1"/>
              </a:buClr>
              <a:buChar char="•"/>
              <a:defRPr sz="3600">
                <a:solidFill>
                  <a:schemeClr val="tx1"/>
                </a:solidFill>
                <a:latin typeface="+mj-lt"/>
                <a:ea typeface="ＭＳ Ｐゴシック" charset="0"/>
                <a:cs typeface="ＭＳ Ｐゴシック" charset="0"/>
              </a:defRPr>
            </a:lvl1pPr>
            <a:lvl2pPr marL="1061304" indent="-408194" algn="l" rtl="0" eaLnBrk="0" fontAlgn="base" hangingPunct="0">
              <a:spcBef>
                <a:spcPct val="20000"/>
              </a:spcBef>
              <a:spcAft>
                <a:spcPct val="0"/>
              </a:spcAft>
              <a:buClr>
                <a:schemeClr val="accent1"/>
              </a:buClr>
              <a:buChar char="–"/>
              <a:defRPr sz="3600">
                <a:solidFill>
                  <a:schemeClr val="tx1"/>
                </a:solidFill>
                <a:latin typeface="+mj-lt"/>
                <a:ea typeface="ＭＳ Ｐゴシック" charset="0"/>
              </a:defRPr>
            </a:lvl2pPr>
            <a:lvl3pPr marL="1632776" indent="-326555" algn="l" rtl="0" eaLnBrk="0" fontAlgn="base" hangingPunct="0">
              <a:spcBef>
                <a:spcPct val="20000"/>
              </a:spcBef>
              <a:spcAft>
                <a:spcPct val="0"/>
              </a:spcAft>
              <a:buClr>
                <a:schemeClr val="accent1"/>
              </a:buClr>
              <a:buChar char="•"/>
              <a:defRPr sz="3200">
                <a:solidFill>
                  <a:schemeClr val="tx1"/>
                </a:solidFill>
                <a:latin typeface="+mj-lt"/>
                <a:ea typeface="ＭＳ Ｐゴシック" charset="0"/>
              </a:defRPr>
            </a:lvl3pPr>
            <a:lvl4pPr marL="228588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4pPr>
            <a:lvl5pPr marL="2938996" indent="-326555" algn="l" rtl="0" eaLnBrk="0" fontAlgn="base" hangingPunct="0">
              <a:spcBef>
                <a:spcPct val="20000"/>
              </a:spcBef>
              <a:spcAft>
                <a:spcPct val="0"/>
              </a:spcAft>
              <a:buClr>
                <a:schemeClr val="accent1"/>
              </a:buClr>
              <a:buChar char="»"/>
              <a:defRPr sz="2800">
                <a:solidFill>
                  <a:schemeClr val="tx1"/>
                </a:solidFill>
                <a:latin typeface="+mj-lt"/>
                <a:ea typeface="ＭＳ Ｐゴシック" charset="0"/>
              </a:defRPr>
            </a:lvl5pPr>
            <a:lvl6pPr marL="3592106" indent="-326555" algn="l" rtl="0" fontAlgn="base">
              <a:spcBef>
                <a:spcPct val="20000"/>
              </a:spcBef>
              <a:spcAft>
                <a:spcPct val="0"/>
              </a:spcAft>
              <a:buClr>
                <a:schemeClr val="accent1"/>
              </a:buClr>
              <a:buChar char="»"/>
              <a:defRPr sz="2900">
                <a:solidFill>
                  <a:schemeClr val="bg1"/>
                </a:solidFill>
                <a:latin typeface="+mn-lt"/>
              </a:defRPr>
            </a:lvl6pPr>
            <a:lvl7pPr marL="4245216" indent="-326555" algn="l" rtl="0" fontAlgn="base">
              <a:spcBef>
                <a:spcPct val="20000"/>
              </a:spcBef>
              <a:spcAft>
                <a:spcPct val="0"/>
              </a:spcAft>
              <a:buClr>
                <a:schemeClr val="accent1"/>
              </a:buClr>
              <a:buChar char="»"/>
              <a:defRPr sz="2900">
                <a:solidFill>
                  <a:schemeClr val="bg1"/>
                </a:solidFill>
                <a:latin typeface="+mn-lt"/>
              </a:defRPr>
            </a:lvl7pPr>
            <a:lvl8pPr marL="4898327" indent="-326555" algn="l" rtl="0" fontAlgn="base">
              <a:spcBef>
                <a:spcPct val="20000"/>
              </a:spcBef>
              <a:spcAft>
                <a:spcPct val="0"/>
              </a:spcAft>
              <a:buClr>
                <a:schemeClr val="accent1"/>
              </a:buClr>
              <a:buChar char="»"/>
              <a:defRPr sz="2900">
                <a:solidFill>
                  <a:schemeClr val="bg1"/>
                </a:solidFill>
                <a:latin typeface="+mn-lt"/>
              </a:defRPr>
            </a:lvl8pPr>
            <a:lvl9pPr marL="5551437" indent="-326555" algn="l" rtl="0" fontAlgn="base">
              <a:spcBef>
                <a:spcPct val="20000"/>
              </a:spcBef>
              <a:spcAft>
                <a:spcPct val="0"/>
              </a:spcAft>
              <a:buClr>
                <a:schemeClr val="accent1"/>
              </a:buClr>
              <a:buChar char="»"/>
              <a:defRPr sz="2900">
                <a:solidFill>
                  <a:schemeClr val="bg1"/>
                </a:solidFill>
                <a:latin typeface="+mn-lt"/>
              </a:defRPr>
            </a:lvl9pPr>
          </a:lstStyle>
          <a:p>
            <a:pPr marL="0" indent="0">
              <a:buNone/>
            </a:pPr>
            <a:r>
              <a:rPr lang="en-US" b="0" dirty="0" smtClean="0"/>
              <a:t>The mission will contain science, technological and human factor objectives:</a:t>
            </a:r>
            <a:endParaRPr lang="en-US" b="0" dirty="0"/>
          </a:p>
        </p:txBody>
      </p:sp>
      <p:sp>
        <p:nvSpPr>
          <p:cNvPr id="14" name="Rectangle 13"/>
          <p:cNvSpPr/>
          <p:nvPr/>
        </p:nvSpPr>
        <p:spPr bwMode="auto">
          <a:xfrm>
            <a:off x="304800" y="1091956"/>
            <a:ext cx="1981200" cy="6245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chemeClr val="accent6"/>
                </a:solidFill>
              </a:rPr>
              <a:t>Mission Overview</a:t>
            </a:r>
            <a:endParaRPr lang="en-US" dirty="0">
              <a:solidFill>
                <a:schemeClr val="accent6"/>
              </a:solidFill>
            </a:endParaRPr>
          </a:p>
        </p:txBody>
      </p:sp>
      <p:sp>
        <p:nvSpPr>
          <p:cNvPr id="15" name="Rectangle 14"/>
          <p:cNvSpPr/>
          <p:nvPr/>
        </p:nvSpPr>
        <p:spPr bwMode="auto">
          <a:xfrm>
            <a:off x="304800" y="381001"/>
            <a:ext cx="1981200" cy="590550"/>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a:solidFill>
                  <a:srgbClr val="F0AF13"/>
                </a:solidFill>
              </a:rPr>
              <a:t>Introduction</a:t>
            </a:r>
          </a:p>
        </p:txBody>
      </p:sp>
      <p:sp>
        <p:nvSpPr>
          <p:cNvPr id="16" name="Rectangle 15"/>
          <p:cNvSpPr/>
          <p:nvPr/>
        </p:nvSpPr>
        <p:spPr bwMode="auto">
          <a:xfrm>
            <a:off x="304800" y="1828801"/>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Science</a:t>
            </a:r>
            <a:endParaRPr lang="en-US" dirty="0">
              <a:solidFill>
                <a:srgbClr val="F0AF13"/>
              </a:solidFill>
            </a:endParaRPr>
          </a:p>
        </p:txBody>
      </p:sp>
      <p:sp>
        <p:nvSpPr>
          <p:cNvPr id="17" name="Rectangle 16"/>
          <p:cNvSpPr/>
          <p:nvPr/>
        </p:nvSpPr>
        <p:spPr bwMode="auto">
          <a:xfrm>
            <a:off x="304800" y="2571424"/>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Engineering</a:t>
            </a:r>
            <a:endParaRPr lang="en-US" dirty="0">
              <a:solidFill>
                <a:srgbClr val="F0AF13"/>
              </a:solidFill>
            </a:endParaRPr>
          </a:p>
        </p:txBody>
      </p:sp>
      <p:sp>
        <p:nvSpPr>
          <p:cNvPr id="18" name="Rectangle 17"/>
          <p:cNvSpPr/>
          <p:nvPr/>
        </p:nvSpPr>
        <p:spPr bwMode="auto">
          <a:xfrm>
            <a:off x="304800" y="3314047"/>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Human Factors</a:t>
            </a:r>
            <a:endParaRPr lang="en-US" dirty="0" smtClean="0">
              <a:solidFill>
                <a:srgbClr val="F0AF13"/>
              </a:solidFill>
            </a:endParaRPr>
          </a:p>
        </p:txBody>
      </p:sp>
      <p:sp>
        <p:nvSpPr>
          <p:cNvPr id="19" name="Rectangle 18"/>
          <p:cNvSpPr/>
          <p:nvPr/>
        </p:nvSpPr>
        <p:spPr bwMode="auto">
          <a:xfrm>
            <a:off x="304800" y="4056670"/>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Program</a:t>
            </a:r>
            <a:endParaRPr lang="en-US" dirty="0">
              <a:solidFill>
                <a:srgbClr val="F0AF13"/>
              </a:solidFill>
            </a:endParaRPr>
          </a:p>
        </p:txBody>
      </p:sp>
      <p:sp>
        <p:nvSpPr>
          <p:cNvPr id="20" name="Rectangle 19"/>
          <p:cNvSpPr/>
          <p:nvPr/>
        </p:nvSpPr>
        <p:spPr bwMode="auto">
          <a:xfrm>
            <a:off x="304800" y="4799295"/>
            <a:ext cx="1981200" cy="622218"/>
          </a:xfrm>
          <a:prstGeom prst="rect">
            <a:avLst/>
          </a:prstGeom>
          <a:solidFill>
            <a:srgbClr val="08284A"/>
          </a:solidFill>
          <a:ln w="9525" cap="flat" cmpd="sng" algn="ctr">
            <a:solidFill>
              <a:schemeClr val="tx1"/>
            </a:solidFill>
            <a:prstDash val="solid"/>
            <a:round/>
            <a:headEnd type="none" w="med" len="med"/>
            <a:tailEnd type="none" w="med" len="med"/>
          </a:ln>
          <a:effectLst/>
        </p:spPr>
        <p:txBody>
          <a:bodyPr vert="horz" wrap="square" lIns="91433" tIns="45716" rIns="91433" bIns="45716" numCol="1" rtlCol="0" anchor="ctr" anchorCtr="0" compatLnSpc="1">
            <a:prstTxWarp prst="textNoShape">
              <a:avLst/>
            </a:prstTxWarp>
          </a:bodyPr>
          <a:lstStyle/>
          <a:p>
            <a:pPr algn="ctr"/>
            <a:r>
              <a:rPr lang="en-US" dirty="0" smtClean="0">
                <a:solidFill>
                  <a:srgbClr val="F0AF13"/>
                </a:solidFill>
              </a:rPr>
              <a:t>Conclusion</a:t>
            </a:r>
            <a:endParaRPr lang="en-US" dirty="0">
              <a:solidFill>
                <a:srgbClr val="F0AF13"/>
              </a:solidFill>
            </a:endParaRPr>
          </a:p>
        </p:txBody>
      </p:sp>
    </p:spTree>
    <p:extLst>
      <p:ext uri="{BB962C8B-B14F-4D97-AF65-F5344CB8AC3E}">
        <p14:creationId xmlns:p14="http://schemas.microsoft.com/office/powerpoint/2010/main" val="32405833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69580" y="0"/>
            <a:ext cx="12060820" cy="8229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200"/>
          </a:p>
        </p:txBody>
      </p:sp>
      <p:pic>
        <p:nvPicPr>
          <p:cNvPr id="9" name="Picture 8"/>
          <p:cNvPicPr>
            <a:picLocks noChangeAspect="1"/>
          </p:cNvPicPr>
          <p:nvPr/>
        </p:nvPicPr>
        <p:blipFill>
          <a:blip r:embed="rId3"/>
          <a:stretch>
            <a:fillRect/>
          </a:stretch>
        </p:blipFill>
        <p:spPr>
          <a:xfrm>
            <a:off x="4609279" y="140395"/>
            <a:ext cx="8446966" cy="7948811"/>
          </a:xfrm>
          <a:prstGeom prst="rect">
            <a:avLst/>
          </a:prstGeom>
        </p:spPr>
      </p:pic>
    </p:spTree>
    <p:extLst>
      <p:ext uri="{BB962C8B-B14F-4D97-AF65-F5344CB8AC3E}">
        <p14:creationId xmlns:p14="http://schemas.microsoft.com/office/powerpoint/2010/main" val="1197666775"/>
      </p:ext>
    </p:extLst>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000000"/>
      </a:dk2>
      <a:lt2>
        <a:srgbClr val="EECD74"/>
      </a:lt2>
      <a:accent1>
        <a:srgbClr val="EEB211"/>
      </a:accent1>
      <a:accent2>
        <a:srgbClr val="002B54"/>
      </a:accent2>
      <a:accent3>
        <a:srgbClr val="AAAAAA"/>
      </a:accent3>
      <a:accent4>
        <a:srgbClr val="DADADA"/>
      </a:accent4>
      <a:accent5>
        <a:srgbClr val="F5D5AA"/>
      </a:accent5>
      <a:accent6>
        <a:srgbClr val="00264B"/>
      </a:accent6>
      <a:hlink>
        <a:srgbClr val="BC9B6A"/>
      </a:hlink>
      <a:folHlink>
        <a:srgbClr val="C5D6E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BC9B6A"/>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FFFFFF"/>
        </a:dk1>
        <a:lt1>
          <a:srgbClr val="FFFFFF"/>
        </a:lt1>
        <a:dk2>
          <a:srgbClr val="BC9B6A"/>
        </a:dk2>
        <a:lt2>
          <a:srgbClr val="808080"/>
        </a:lt2>
        <a:accent1>
          <a:srgbClr val="EEB211"/>
        </a:accent1>
        <a:accent2>
          <a:srgbClr val="002B54"/>
        </a:accent2>
        <a:accent3>
          <a:srgbClr val="FFFFFF"/>
        </a:accent3>
        <a:accent4>
          <a:srgbClr val="DADADA"/>
        </a:accent4>
        <a:accent5>
          <a:srgbClr val="F5D5AA"/>
        </a:accent5>
        <a:accent6>
          <a:srgbClr val="00264B"/>
        </a:accent6>
        <a:hlink>
          <a:srgbClr val="EEDFB5"/>
        </a:hlink>
        <a:folHlink>
          <a:srgbClr val="C5D6E7"/>
        </a:folHlink>
      </a:clrScheme>
      <a:clrMap bg1="lt1" tx1="dk1" bg2="lt2" tx2="dk2" accent1="accent1" accent2="accent2" accent3="accent3" accent4="accent4" accent5="accent5" accent6="accent6" hlink="hlink" folHlink="folHlink"/>
    </a:extraClrScheme>
    <a:extraClrScheme>
      <a:clrScheme name="Default Design 15">
        <a:dk1>
          <a:srgbClr val="808080"/>
        </a:dk1>
        <a:lt1>
          <a:srgbClr val="FFFFFF"/>
        </a:lt1>
        <a:dk2>
          <a:srgbClr val="000000"/>
        </a:dk2>
        <a:lt2>
          <a:srgbClr val="BC9B6A"/>
        </a:lt2>
        <a:accent1>
          <a:srgbClr val="EEB211"/>
        </a:accent1>
        <a:accent2>
          <a:srgbClr val="002B54"/>
        </a:accent2>
        <a:accent3>
          <a:srgbClr val="AAAAAA"/>
        </a:accent3>
        <a:accent4>
          <a:srgbClr val="DADADA"/>
        </a:accent4>
        <a:accent5>
          <a:srgbClr val="F5D5AA"/>
        </a:accent5>
        <a:accent6>
          <a:srgbClr val="00264B"/>
        </a:accent6>
        <a:hlink>
          <a:srgbClr val="EEDFB5"/>
        </a:hlink>
        <a:folHlink>
          <a:srgbClr val="C5D6E7"/>
        </a:folHlink>
      </a:clrScheme>
      <a:clrMap bg1="dk2" tx1="lt1" bg2="dk1" tx2="lt2" accent1="accent1" accent2="accent2" accent3="accent3" accent4="accent4" accent5="accent5" accent6="accent6" hlink="hlink" folHlink="folHlink"/>
    </a:extraClrScheme>
    <a:extraClrScheme>
      <a:clrScheme name="Default Design 16">
        <a:dk1>
          <a:srgbClr val="808080"/>
        </a:dk1>
        <a:lt1>
          <a:srgbClr val="FFFFFF"/>
        </a:lt1>
        <a:dk2>
          <a:srgbClr val="000000"/>
        </a:dk2>
        <a:lt2>
          <a:srgbClr val="EEDFB5"/>
        </a:lt2>
        <a:accent1>
          <a:srgbClr val="EEB211"/>
        </a:accent1>
        <a:accent2>
          <a:srgbClr val="002B54"/>
        </a:accent2>
        <a:accent3>
          <a:srgbClr val="AAAAAA"/>
        </a:accent3>
        <a:accent4>
          <a:srgbClr val="DADADA"/>
        </a:accent4>
        <a:accent5>
          <a:srgbClr val="F5D5AA"/>
        </a:accent5>
        <a:accent6>
          <a:srgbClr val="00264B"/>
        </a:accent6>
        <a:hlink>
          <a:srgbClr val="BC9B6A"/>
        </a:hlink>
        <a:folHlink>
          <a:srgbClr val="C5D6E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21628</TotalTime>
  <Words>5276</Words>
  <Application>Microsoft Macintosh PowerPoint</Application>
  <PresentationFormat>Custom</PresentationFormat>
  <Paragraphs>1234</Paragraphs>
  <Slides>90</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Default Design</vt:lpstr>
      <vt:lpstr>Acrobat Document</vt:lpstr>
      <vt:lpstr>OASIS</vt:lpstr>
      <vt:lpstr>Team Introduction</vt:lpstr>
      <vt:lpstr>Problem Statement</vt:lpstr>
      <vt:lpstr>NASA’s Flexible Path</vt:lpstr>
      <vt:lpstr>Motivation</vt:lpstr>
      <vt:lpstr>Motivation</vt:lpstr>
      <vt:lpstr>Voyager Team Assumptions</vt:lpstr>
      <vt:lpstr>OASIS: Mission Statement</vt:lpstr>
      <vt:lpstr>Objectives</vt:lpstr>
      <vt:lpstr>Objectives</vt:lpstr>
      <vt:lpstr>Objectives</vt:lpstr>
      <vt:lpstr>Team Voyager’s Answer: OASIS</vt:lpstr>
      <vt:lpstr>Mission overview</vt:lpstr>
      <vt:lpstr>Science Operations</vt:lpstr>
      <vt:lpstr>Human Factor Operations</vt:lpstr>
      <vt:lpstr>Orbit</vt:lpstr>
      <vt:lpstr>Launch Vehicle Selection </vt:lpstr>
      <vt:lpstr>Cargo Approach Trajectories</vt:lpstr>
      <vt:lpstr>Crew Approach Trajectories </vt:lpstr>
      <vt:lpstr>Launch windows</vt:lpstr>
      <vt:lpstr>PowerPoint Presentation</vt:lpstr>
      <vt:lpstr>Mission Architecture</vt:lpstr>
      <vt:lpstr>Mission Architecture</vt:lpstr>
      <vt:lpstr>Mission Architecture</vt:lpstr>
      <vt:lpstr>Mission Architecture</vt:lpstr>
      <vt:lpstr>Mission Architecture</vt:lpstr>
      <vt:lpstr>Mission Architecture</vt:lpstr>
      <vt:lpstr>Science Overview </vt:lpstr>
      <vt:lpstr>Science Operations Overview</vt:lpstr>
      <vt:lpstr>Subsurface Drill Composition Analysis Unit</vt:lpstr>
      <vt:lpstr>Seismic Monitoring Module</vt:lpstr>
      <vt:lpstr>Space Environment Monitoring Module</vt:lpstr>
      <vt:lpstr>Resource Utilization Demonstrator Module  </vt:lpstr>
      <vt:lpstr>Structural Components: Mass and Volume</vt:lpstr>
      <vt:lpstr>Docking and Propulsion Modules</vt:lpstr>
      <vt:lpstr>Protection from Deep Space: Thermal, ECLSS, Space Environment</vt:lpstr>
      <vt:lpstr>Labitat Module</vt:lpstr>
      <vt:lpstr>Labitat Functional Areas</vt:lpstr>
      <vt:lpstr>Crew Selection</vt:lpstr>
      <vt:lpstr>Crew Health Beyond Low Earth Orbit</vt:lpstr>
      <vt:lpstr>Space Suit Design/EVA Ergonomics</vt:lpstr>
      <vt:lpstr>Contamination Protection</vt:lpstr>
      <vt:lpstr>Policy and Outreach</vt:lpstr>
      <vt:lpstr>Cost</vt:lpstr>
      <vt:lpstr>Risks and Mitigation Strategies</vt:lpstr>
      <vt:lpstr>How will the results change the future?</vt:lpstr>
      <vt:lpstr>PowerPoint Presentation</vt:lpstr>
      <vt:lpstr>Acknowledgements</vt:lpstr>
      <vt:lpstr>Questions?</vt:lpstr>
      <vt:lpstr>Backup Slides </vt:lpstr>
      <vt:lpstr>PowerPoint Presentation</vt:lpstr>
      <vt:lpstr>Policy and Outreach</vt:lpstr>
      <vt:lpstr>Mass and Volume</vt:lpstr>
      <vt:lpstr>Mission Architecture</vt:lpstr>
      <vt:lpstr>Detailed Mission Architecture</vt:lpstr>
      <vt:lpstr>Detailed Mission Architecture</vt:lpstr>
      <vt:lpstr>OASIS Final Configuration</vt:lpstr>
      <vt:lpstr>ΔV destribution</vt:lpstr>
      <vt:lpstr>Abort scenarios</vt:lpstr>
      <vt:lpstr>Return trajectories in a non-rotating frame</vt:lpstr>
      <vt:lpstr>Poincare phase recurrence diagram</vt:lpstr>
      <vt:lpstr>Reentry</vt:lpstr>
      <vt:lpstr>ΔV and time of flight for orbit abort trajectories</vt:lpstr>
      <vt:lpstr>Free return trajectory</vt:lpstr>
      <vt:lpstr>Planetary Protection</vt:lpstr>
      <vt:lpstr>Science and Overall Mission </vt:lpstr>
      <vt:lpstr>Science Con-Op</vt:lpstr>
      <vt:lpstr>Planetary Protection</vt:lpstr>
      <vt:lpstr>Science Directives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Susan Thesing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Presentation Title</dc:title>
  <dc:creator>Georgia Tech</dc:creator>
  <cp:lastModifiedBy>Sinead O'Sullivan</cp:lastModifiedBy>
  <cp:revision>513</cp:revision>
  <dcterms:created xsi:type="dcterms:W3CDTF">2007-11-12T20:44:08Z</dcterms:created>
  <dcterms:modified xsi:type="dcterms:W3CDTF">2015-03-27T21:25:16Z</dcterms:modified>
</cp:coreProperties>
</file>