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 id="2147483684" r:id="rId4"/>
    <p:sldMasterId id="2147483696" r:id="rId5"/>
  </p:sldMasterIdLst>
  <p:notesMasterIdLst>
    <p:notesMasterId r:id="rId52"/>
  </p:notesMasterIdLst>
  <p:sldIdLst>
    <p:sldId id="257" r:id="rId6"/>
    <p:sldId id="295" r:id="rId7"/>
    <p:sldId id="296" r:id="rId8"/>
    <p:sldId id="297" r:id="rId9"/>
    <p:sldId id="298" r:id="rId10"/>
    <p:sldId id="266" r:id="rId11"/>
    <p:sldId id="267" r:id="rId12"/>
    <p:sldId id="320" r:id="rId13"/>
    <p:sldId id="322" r:id="rId14"/>
    <p:sldId id="323" r:id="rId15"/>
    <p:sldId id="324" r:id="rId16"/>
    <p:sldId id="325" r:id="rId17"/>
    <p:sldId id="326" r:id="rId18"/>
    <p:sldId id="327" r:id="rId19"/>
    <p:sldId id="328" r:id="rId20"/>
    <p:sldId id="329" r:id="rId21"/>
    <p:sldId id="330" r:id="rId22"/>
    <p:sldId id="292" r:id="rId23"/>
    <p:sldId id="331" r:id="rId24"/>
    <p:sldId id="332" r:id="rId25"/>
    <p:sldId id="333" r:id="rId26"/>
    <p:sldId id="275" r:id="rId27"/>
    <p:sldId id="281" r:id="rId28"/>
    <p:sldId id="276" r:id="rId29"/>
    <p:sldId id="277" r:id="rId30"/>
    <p:sldId id="278" r:id="rId31"/>
    <p:sldId id="279" r:id="rId32"/>
    <p:sldId id="280" r:id="rId33"/>
    <p:sldId id="308" r:id="rId34"/>
    <p:sldId id="309" r:id="rId35"/>
    <p:sldId id="310" r:id="rId36"/>
    <p:sldId id="313" r:id="rId37"/>
    <p:sldId id="314" r:id="rId38"/>
    <p:sldId id="315" r:id="rId39"/>
    <p:sldId id="316" r:id="rId40"/>
    <p:sldId id="317" r:id="rId41"/>
    <p:sldId id="318" r:id="rId42"/>
    <p:sldId id="321" r:id="rId43"/>
    <p:sldId id="300" r:id="rId44"/>
    <p:sldId id="301" r:id="rId45"/>
    <p:sldId id="302" r:id="rId46"/>
    <p:sldId id="303" r:id="rId47"/>
    <p:sldId id="304" r:id="rId48"/>
    <p:sldId id="305" r:id="rId49"/>
    <p:sldId id="306" r:id="rId50"/>
    <p:sldId id="307" r:id="rId51"/>
  </p:sldIdLst>
  <p:sldSz cx="9144000" cy="6858000" type="screen4x3"/>
  <p:notesSz cx="6858000" cy="9144000"/>
  <p:defaultTextStyle>
    <a:defPPr>
      <a:defRPr lang="en-US"/>
    </a:defPPr>
    <a:lvl1pPr marL="0" algn="l" defTabSz="913331" rtl="0" eaLnBrk="1" latinLnBrk="0" hangingPunct="1">
      <a:defRPr sz="1800" kern="1200">
        <a:solidFill>
          <a:schemeClr val="tx1"/>
        </a:solidFill>
        <a:latin typeface="+mn-lt"/>
        <a:ea typeface="+mn-ea"/>
        <a:cs typeface="+mn-cs"/>
      </a:defRPr>
    </a:lvl1pPr>
    <a:lvl2pPr marL="456668" algn="l" defTabSz="913331" rtl="0" eaLnBrk="1" latinLnBrk="0" hangingPunct="1">
      <a:defRPr sz="1800" kern="1200">
        <a:solidFill>
          <a:schemeClr val="tx1"/>
        </a:solidFill>
        <a:latin typeface="+mn-lt"/>
        <a:ea typeface="+mn-ea"/>
        <a:cs typeface="+mn-cs"/>
      </a:defRPr>
    </a:lvl2pPr>
    <a:lvl3pPr marL="913331" algn="l" defTabSz="913331" rtl="0" eaLnBrk="1" latinLnBrk="0" hangingPunct="1">
      <a:defRPr sz="1800" kern="1200">
        <a:solidFill>
          <a:schemeClr val="tx1"/>
        </a:solidFill>
        <a:latin typeface="+mn-lt"/>
        <a:ea typeface="+mn-ea"/>
        <a:cs typeface="+mn-cs"/>
      </a:defRPr>
    </a:lvl3pPr>
    <a:lvl4pPr marL="1369998" algn="l" defTabSz="913331" rtl="0" eaLnBrk="1" latinLnBrk="0" hangingPunct="1">
      <a:defRPr sz="1800" kern="1200">
        <a:solidFill>
          <a:schemeClr val="tx1"/>
        </a:solidFill>
        <a:latin typeface="+mn-lt"/>
        <a:ea typeface="+mn-ea"/>
        <a:cs typeface="+mn-cs"/>
      </a:defRPr>
    </a:lvl4pPr>
    <a:lvl5pPr marL="1826662" algn="l" defTabSz="913331" rtl="0" eaLnBrk="1" latinLnBrk="0" hangingPunct="1">
      <a:defRPr sz="1800" kern="1200">
        <a:solidFill>
          <a:schemeClr val="tx1"/>
        </a:solidFill>
        <a:latin typeface="+mn-lt"/>
        <a:ea typeface="+mn-ea"/>
        <a:cs typeface="+mn-cs"/>
      </a:defRPr>
    </a:lvl5pPr>
    <a:lvl6pPr marL="2283330" algn="l" defTabSz="913331" rtl="0" eaLnBrk="1" latinLnBrk="0" hangingPunct="1">
      <a:defRPr sz="1800" kern="1200">
        <a:solidFill>
          <a:schemeClr val="tx1"/>
        </a:solidFill>
        <a:latin typeface="+mn-lt"/>
        <a:ea typeface="+mn-ea"/>
        <a:cs typeface="+mn-cs"/>
      </a:defRPr>
    </a:lvl6pPr>
    <a:lvl7pPr marL="2739993" algn="l" defTabSz="913331" rtl="0" eaLnBrk="1" latinLnBrk="0" hangingPunct="1">
      <a:defRPr sz="1800" kern="1200">
        <a:solidFill>
          <a:schemeClr val="tx1"/>
        </a:solidFill>
        <a:latin typeface="+mn-lt"/>
        <a:ea typeface="+mn-ea"/>
        <a:cs typeface="+mn-cs"/>
      </a:defRPr>
    </a:lvl7pPr>
    <a:lvl8pPr marL="3196660" algn="l" defTabSz="913331" rtl="0" eaLnBrk="1" latinLnBrk="0" hangingPunct="1">
      <a:defRPr sz="1800" kern="1200">
        <a:solidFill>
          <a:schemeClr val="tx1"/>
        </a:solidFill>
        <a:latin typeface="+mn-lt"/>
        <a:ea typeface="+mn-ea"/>
        <a:cs typeface="+mn-cs"/>
      </a:defRPr>
    </a:lvl8pPr>
    <a:lvl9pPr marL="3653324" algn="l" defTabSz="91333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170"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plotArea>
      <c:layout/>
      <c:scatterChart>
        <c:scatterStyle val="smoothMarker"/>
        <c:varyColors val="0"/>
        <c:ser>
          <c:idx val="0"/>
          <c:order val="0"/>
          <c:tx>
            <c:strRef>
              <c:f>Sheet1!$C$2</c:f>
              <c:strCache>
                <c:ptCount val="1"/>
                <c:pt idx="0">
                  <c:v>Cryogens</c:v>
                </c:pt>
              </c:strCache>
            </c:strRef>
          </c:tx>
          <c:spPr>
            <a:ln>
              <a:solidFill>
                <a:schemeClr val="accent6">
                  <a:lumMod val="75000"/>
                </a:schemeClr>
              </a:solidFill>
            </a:ln>
          </c:spPr>
          <c:marker>
            <c:symbol val="none"/>
          </c:marker>
          <c:xVal>
            <c:numRef>
              <c:f>Sheet1!$B$3:$B$48</c:f>
              <c:numCache>
                <c:formatCode>General</c:formatCode>
                <c:ptCount val="46"/>
                <c:pt idx="0">
                  <c:v>3</c:v>
                </c:pt>
                <c:pt idx="1">
                  <c:v>3.2</c:v>
                </c:pt>
                <c:pt idx="2">
                  <c:v>3.4</c:v>
                </c:pt>
                <c:pt idx="3">
                  <c:v>3.6</c:v>
                </c:pt>
                <c:pt idx="4">
                  <c:v>3.8000000000000007</c:v>
                </c:pt>
                <c:pt idx="5">
                  <c:v>4.0000000000000009</c:v>
                </c:pt>
                <c:pt idx="6">
                  <c:v>4.2000000000000011</c:v>
                </c:pt>
                <c:pt idx="7">
                  <c:v>4.4000000000000012</c:v>
                </c:pt>
                <c:pt idx="8">
                  <c:v>4.5999999999999996</c:v>
                </c:pt>
                <c:pt idx="9">
                  <c:v>4.8000000000000016</c:v>
                </c:pt>
                <c:pt idx="10">
                  <c:v>5.0000000000000018</c:v>
                </c:pt>
                <c:pt idx="11">
                  <c:v>5.200000000000002</c:v>
                </c:pt>
                <c:pt idx="12">
                  <c:v>5.4000000000000021</c:v>
                </c:pt>
                <c:pt idx="13">
                  <c:v>5.6</c:v>
                </c:pt>
                <c:pt idx="14">
                  <c:v>5.8000000000000016</c:v>
                </c:pt>
                <c:pt idx="15">
                  <c:v>6.0000000000000027</c:v>
                </c:pt>
                <c:pt idx="16">
                  <c:v>6.2000000000000028</c:v>
                </c:pt>
                <c:pt idx="17">
                  <c:v>6.400000000000003</c:v>
                </c:pt>
                <c:pt idx="18">
                  <c:v>6.6000000000000005</c:v>
                </c:pt>
                <c:pt idx="19">
                  <c:v>6.8000000000000016</c:v>
                </c:pt>
                <c:pt idx="20">
                  <c:v>7.0000000000000044</c:v>
                </c:pt>
                <c:pt idx="21">
                  <c:v>7.2000000000000037</c:v>
                </c:pt>
                <c:pt idx="22">
                  <c:v>7.4000000000000039</c:v>
                </c:pt>
                <c:pt idx="23">
                  <c:v>7.6000000000000041</c:v>
                </c:pt>
                <c:pt idx="24">
                  <c:v>7.8000000000000043</c:v>
                </c:pt>
                <c:pt idx="25">
                  <c:v>8.0000000000000036</c:v>
                </c:pt>
                <c:pt idx="26">
                  <c:v>8.2000000000000011</c:v>
                </c:pt>
                <c:pt idx="27">
                  <c:v>8.4000000000000021</c:v>
                </c:pt>
                <c:pt idx="28">
                  <c:v>8.6000000000000014</c:v>
                </c:pt>
                <c:pt idx="29">
                  <c:v>8.8000000000000007</c:v>
                </c:pt>
                <c:pt idx="30">
                  <c:v>9</c:v>
                </c:pt>
                <c:pt idx="31">
                  <c:v>9.2000000000000011</c:v>
                </c:pt>
                <c:pt idx="32">
                  <c:v>9.4000000000000021</c:v>
                </c:pt>
                <c:pt idx="33">
                  <c:v>9.6</c:v>
                </c:pt>
                <c:pt idx="34">
                  <c:v>9.8000000000000007</c:v>
                </c:pt>
                <c:pt idx="35">
                  <c:v>10</c:v>
                </c:pt>
                <c:pt idx="36">
                  <c:v>10.200000000000001</c:v>
                </c:pt>
                <c:pt idx="37">
                  <c:v>10.4</c:v>
                </c:pt>
                <c:pt idx="38">
                  <c:v>10.6</c:v>
                </c:pt>
                <c:pt idx="39">
                  <c:v>10.8</c:v>
                </c:pt>
                <c:pt idx="40">
                  <c:v>11</c:v>
                </c:pt>
                <c:pt idx="41">
                  <c:v>11.2</c:v>
                </c:pt>
                <c:pt idx="42">
                  <c:v>11.4</c:v>
                </c:pt>
                <c:pt idx="43">
                  <c:v>11.6</c:v>
                </c:pt>
                <c:pt idx="44">
                  <c:v>11.8</c:v>
                </c:pt>
                <c:pt idx="45">
                  <c:v>12</c:v>
                </c:pt>
              </c:numCache>
            </c:numRef>
          </c:xVal>
          <c:yVal>
            <c:numRef>
              <c:f>Sheet1!$C$3:$C$48</c:f>
              <c:numCache>
                <c:formatCode>0.0%</c:formatCode>
                <c:ptCount val="46"/>
                <c:pt idx="0">
                  <c:v>0.506479156155757</c:v>
                </c:pt>
                <c:pt idx="1">
                  <c:v>0.48402264664735639</c:v>
                </c:pt>
                <c:pt idx="2">
                  <c:v>0.46256182435169002</c:v>
                </c:pt>
                <c:pt idx="3">
                  <c:v>0.4420525420238261</c:v>
                </c:pt>
                <c:pt idx="4">
                  <c:v>0.42245260984000754</c:v>
                </c:pt>
                <c:pt idx="5">
                  <c:v>0.40372170860859774</c:v>
                </c:pt>
                <c:pt idx="6">
                  <c:v>0.38582130682912447</c:v>
                </c:pt>
                <c:pt idx="7">
                  <c:v>0.36871458142878533</c:v>
                </c:pt>
                <c:pt idx="8">
                  <c:v>0.35236634201339001</c:v>
                </c:pt>
                <c:pt idx="9">
                  <c:v>0.33674295847689101</c:v>
                </c:pt>
                <c:pt idx="10">
                  <c:v>0.32181229182059573</c:v>
                </c:pt>
                <c:pt idx="11">
                  <c:v>0.30754362803975732</c:v>
                </c:pt>
                <c:pt idx="12">
                  <c:v>0.29390761494152201</c:v>
                </c:pt>
                <c:pt idx="13">
                  <c:v>0.2808762017642818</c:v>
                </c:pt>
                <c:pt idx="14">
                  <c:v>0.26842258147420373</c:v>
                </c:pt>
                <c:pt idx="15">
                  <c:v>0.25652113562024698</c:v>
                </c:pt>
                <c:pt idx="16">
                  <c:v>0.24514738163422936</c:v>
                </c:pt>
                <c:pt idx="17">
                  <c:v>0.234277922467511</c:v>
                </c:pt>
                <c:pt idx="18">
                  <c:v>0.22389039846073422</c:v>
                </c:pt>
                <c:pt idx="19">
                  <c:v>0.2139634413475644</c:v>
                </c:pt>
                <c:pt idx="20">
                  <c:v>0.20447663029784299</c:v>
                </c:pt>
                <c:pt idx="21">
                  <c:v>0.19541044990972625</c:v>
                </c:pt>
                <c:pt idx="22">
                  <c:v>0.18674625006437437</c:v>
                </c:pt>
                <c:pt idx="23">
                  <c:v>0.17846620756063336</c:v>
                </c:pt>
                <c:pt idx="24">
                  <c:v>0.17055328945076917</c:v>
                </c:pt>
                <c:pt idx="25">
                  <c:v>0.16299121800184518</c:v>
                </c:pt>
                <c:pt idx="26">
                  <c:v>0.15576443721065616</c:v>
                </c:pt>
                <c:pt idx="27">
                  <c:v>0.14885808080333324</c:v>
                </c:pt>
                <c:pt idx="28">
                  <c:v>0.14225794165380701</c:v>
                </c:pt>
                <c:pt idx="29">
                  <c:v>0.13595044255820427</c:v>
                </c:pt>
                <c:pt idx="30">
                  <c:v>0.12992260830506</c:v>
                </c:pt>
                <c:pt idx="31">
                  <c:v>0.12416203898389812</c:v>
                </c:pt>
                <c:pt idx="32">
                  <c:v>0.11865688447726916</c:v>
                </c:pt>
                <c:pt idx="33">
                  <c:v>0.11339582008376911</c:v>
                </c:pt>
                <c:pt idx="34">
                  <c:v>0.10836802322189602</c:v>
                </c:pt>
                <c:pt idx="35">
                  <c:v>0.10356315116682412</c:v>
                </c:pt>
                <c:pt idx="36">
                  <c:v>9.897131977429513E-2</c:v>
                </c:pt>
                <c:pt idx="37">
                  <c:v>9.4583083147856545E-2</c:v>
                </c:pt>
                <c:pt idx="38">
                  <c:v>9.0389414207627472E-2</c:v>
                </c:pt>
                <c:pt idx="39">
                  <c:v>8.6381686120614032E-2</c:v>
                </c:pt>
                <c:pt idx="40">
                  <c:v>8.2551654554373841E-2</c:v>
                </c:pt>
                <c:pt idx="41">
                  <c:v>7.8891440717529626E-2</c:v>
                </c:pt>
                <c:pt idx="42">
                  <c:v>7.5393515152237925E-2</c:v>
                </c:pt>
                <c:pt idx="43">
                  <c:v>7.2050682245275527E-2</c:v>
                </c:pt>
                <c:pt idx="44">
                  <c:v>6.8856065425881227E-2</c:v>
                </c:pt>
                <c:pt idx="45">
                  <c:v>6.5803093019901754E-2</c:v>
                </c:pt>
              </c:numCache>
            </c:numRef>
          </c:yVal>
          <c:smooth val="1"/>
        </c:ser>
        <c:ser>
          <c:idx val="1"/>
          <c:order val="1"/>
          <c:tx>
            <c:strRef>
              <c:f>Sheet1!$D$2</c:f>
              <c:strCache>
                <c:ptCount val="1"/>
                <c:pt idx="0">
                  <c:v>Storable</c:v>
                </c:pt>
              </c:strCache>
            </c:strRef>
          </c:tx>
          <c:spPr>
            <a:ln>
              <a:solidFill>
                <a:srgbClr val="FF0000"/>
              </a:solidFill>
            </a:ln>
          </c:spPr>
          <c:marker>
            <c:symbol val="none"/>
          </c:marker>
          <c:xVal>
            <c:numRef>
              <c:f>Sheet1!$B$3:$B$48</c:f>
              <c:numCache>
                <c:formatCode>General</c:formatCode>
                <c:ptCount val="46"/>
                <c:pt idx="0">
                  <c:v>3</c:v>
                </c:pt>
                <c:pt idx="1">
                  <c:v>3.2</c:v>
                </c:pt>
                <c:pt idx="2">
                  <c:v>3.4</c:v>
                </c:pt>
                <c:pt idx="3">
                  <c:v>3.6</c:v>
                </c:pt>
                <c:pt idx="4">
                  <c:v>3.8000000000000007</c:v>
                </c:pt>
                <c:pt idx="5">
                  <c:v>4.0000000000000009</c:v>
                </c:pt>
                <c:pt idx="6">
                  <c:v>4.2000000000000011</c:v>
                </c:pt>
                <c:pt idx="7">
                  <c:v>4.4000000000000012</c:v>
                </c:pt>
                <c:pt idx="8">
                  <c:v>4.5999999999999996</c:v>
                </c:pt>
                <c:pt idx="9">
                  <c:v>4.8000000000000016</c:v>
                </c:pt>
                <c:pt idx="10">
                  <c:v>5.0000000000000018</c:v>
                </c:pt>
                <c:pt idx="11">
                  <c:v>5.200000000000002</c:v>
                </c:pt>
                <c:pt idx="12">
                  <c:v>5.4000000000000021</c:v>
                </c:pt>
                <c:pt idx="13">
                  <c:v>5.6</c:v>
                </c:pt>
                <c:pt idx="14">
                  <c:v>5.8000000000000016</c:v>
                </c:pt>
                <c:pt idx="15">
                  <c:v>6.0000000000000027</c:v>
                </c:pt>
                <c:pt idx="16">
                  <c:v>6.2000000000000028</c:v>
                </c:pt>
                <c:pt idx="17">
                  <c:v>6.400000000000003</c:v>
                </c:pt>
                <c:pt idx="18">
                  <c:v>6.6000000000000005</c:v>
                </c:pt>
                <c:pt idx="19">
                  <c:v>6.8000000000000016</c:v>
                </c:pt>
                <c:pt idx="20">
                  <c:v>7.0000000000000044</c:v>
                </c:pt>
                <c:pt idx="21">
                  <c:v>7.2000000000000037</c:v>
                </c:pt>
                <c:pt idx="22">
                  <c:v>7.4000000000000039</c:v>
                </c:pt>
                <c:pt idx="23">
                  <c:v>7.6000000000000041</c:v>
                </c:pt>
                <c:pt idx="24">
                  <c:v>7.8000000000000043</c:v>
                </c:pt>
                <c:pt idx="25">
                  <c:v>8.0000000000000036</c:v>
                </c:pt>
                <c:pt idx="26">
                  <c:v>8.2000000000000011</c:v>
                </c:pt>
                <c:pt idx="27">
                  <c:v>8.4000000000000021</c:v>
                </c:pt>
                <c:pt idx="28">
                  <c:v>8.6000000000000014</c:v>
                </c:pt>
                <c:pt idx="29">
                  <c:v>8.8000000000000007</c:v>
                </c:pt>
                <c:pt idx="30">
                  <c:v>9</c:v>
                </c:pt>
                <c:pt idx="31">
                  <c:v>9.2000000000000011</c:v>
                </c:pt>
                <c:pt idx="32">
                  <c:v>9.4000000000000021</c:v>
                </c:pt>
                <c:pt idx="33">
                  <c:v>9.6</c:v>
                </c:pt>
                <c:pt idx="34">
                  <c:v>9.8000000000000007</c:v>
                </c:pt>
                <c:pt idx="35">
                  <c:v>10</c:v>
                </c:pt>
                <c:pt idx="36">
                  <c:v>10.200000000000001</c:v>
                </c:pt>
                <c:pt idx="37">
                  <c:v>10.4</c:v>
                </c:pt>
                <c:pt idx="38">
                  <c:v>10.6</c:v>
                </c:pt>
                <c:pt idx="39">
                  <c:v>10.8</c:v>
                </c:pt>
                <c:pt idx="40">
                  <c:v>11</c:v>
                </c:pt>
                <c:pt idx="41">
                  <c:v>11.2</c:v>
                </c:pt>
                <c:pt idx="42">
                  <c:v>11.4</c:v>
                </c:pt>
                <c:pt idx="43">
                  <c:v>11.6</c:v>
                </c:pt>
                <c:pt idx="44">
                  <c:v>11.8</c:v>
                </c:pt>
                <c:pt idx="45">
                  <c:v>12</c:v>
                </c:pt>
              </c:numCache>
            </c:numRef>
          </c:xVal>
          <c:yVal>
            <c:numRef>
              <c:f>Sheet1!$D$3:$D$48</c:f>
              <c:numCache>
                <c:formatCode>0.0%</c:formatCode>
                <c:ptCount val="46"/>
                <c:pt idx="0">
                  <c:v>0.38988041010859947</c:v>
                </c:pt>
                <c:pt idx="1">
                  <c:v>0.36615095833916433</c:v>
                </c:pt>
                <c:pt idx="2">
                  <c:v>0.34386576195337659</c:v>
                </c:pt>
                <c:pt idx="3">
                  <c:v>0.32293691864175733</c:v>
                </c:pt>
                <c:pt idx="4">
                  <c:v>0.30328187612924673</c:v>
                </c:pt>
                <c:pt idx="5">
                  <c:v>0.2848231065538574</c:v>
                </c:pt>
                <c:pt idx="6">
                  <c:v>0.26748780066375633</c:v>
                </c:pt>
                <c:pt idx="7">
                  <c:v>0.25120758062655274</c:v>
                </c:pt>
                <c:pt idx="8">
                  <c:v>0.23591823031799647</c:v>
                </c:pt>
                <c:pt idx="9">
                  <c:v>0.22155944202621722</c:v>
                </c:pt>
                <c:pt idx="10">
                  <c:v>0.20807457857242223</c:v>
                </c:pt>
                <c:pt idx="11">
                  <c:v>0.19541044990972625</c:v>
                </c:pt>
                <c:pt idx="12">
                  <c:v>0.18351710331894699</c:v>
                </c:pt>
                <c:pt idx="13">
                  <c:v>0.172347626373798</c:v>
                </c:pt>
                <c:pt idx="14">
                  <c:v>0.16185796189828699</c:v>
                </c:pt>
                <c:pt idx="15">
                  <c:v>0.15200673418644936</c:v>
                </c:pt>
                <c:pt idx="16">
                  <c:v>0.14275508579893023</c:v>
                </c:pt>
                <c:pt idx="17">
                  <c:v>0.13406652429268787</c:v>
                </c:pt>
                <c:pt idx="18">
                  <c:v>0.12590677827925487</c:v>
                </c:pt>
                <c:pt idx="19">
                  <c:v>0.11824366224377611</c:v>
                </c:pt>
                <c:pt idx="20">
                  <c:v>0.11104694959162305</c:v>
                </c:pt>
                <c:pt idx="21">
                  <c:v>0.10428825342183216</c:v>
                </c:pt>
                <c:pt idx="22">
                  <c:v>9.7940914557069547E-2</c:v>
                </c:pt>
                <c:pt idx="23">
                  <c:v>9.1979896388475257E-2</c:v>
                </c:pt>
                <c:pt idx="24">
                  <c:v>8.6381686120613713E-2</c:v>
                </c:pt>
                <c:pt idx="25">
                  <c:v>8.1124202026989778E-2</c:v>
                </c:pt>
                <c:pt idx="26">
                  <c:v>7.6186706350309913E-2</c:v>
                </c:pt>
                <c:pt idx="27">
                  <c:v>7.1549723503933418E-2</c:v>
                </c:pt>
                <c:pt idx="28">
                  <c:v>6.7194963251860085E-2</c:v>
                </c:pt>
                <c:pt idx="29">
                  <c:v>6.3105248564246305E-2</c:v>
                </c:pt>
                <c:pt idx="30">
                  <c:v>5.9264447863881888E-2</c:v>
                </c:pt>
                <c:pt idx="31">
                  <c:v>5.5657411396375117E-2</c:v>
                </c:pt>
                <c:pt idx="32">
                  <c:v>5.2269911473067802E-2</c:v>
                </c:pt>
                <c:pt idx="33">
                  <c:v>4.9088586350968688E-2</c:v>
                </c:pt>
                <c:pt idx="34">
                  <c:v>4.6100887528346117E-2</c:v>
                </c:pt>
                <c:pt idx="35">
                  <c:v>4.3295030248091046E-2</c:v>
                </c:pt>
                <c:pt idx="36">
                  <c:v>4.0659947013613702E-2</c:v>
                </c:pt>
                <c:pt idx="37">
                  <c:v>3.8185243933921718E-2</c:v>
                </c:pt>
                <c:pt idx="38">
                  <c:v>3.5861159725685342E-2</c:v>
                </c:pt>
                <c:pt idx="39">
                  <c:v>3.3678527210577312E-2</c:v>
                </c:pt>
                <c:pt idx="40">
                  <c:v>3.1628737156015739E-2</c:v>
                </c:pt>
                <c:pt idx="41">
                  <c:v>2.9703704316682275E-2</c:v>
                </c:pt>
                <c:pt idx="42">
                  <c:v>2.7895835542870576E-2</c:v>
                </c:pt>
                <c:pt idx="43">
                  <c:v>2.6197999829867539E-2</c:v>
                </c:pt>
                <c:pt idx="44">
                  <c:v>2.4603500190233499E-2</c:v>
                </c:pt>
                <c:pt idx="45">
                  <c:v>2.310604723803E-2</c:v>
                </c:pt>
              </c:numCache>
            </c:numRef>
          </c:yVal>
          <c:smooth val="1"/>
        </c:ser>
        <c:dLbls>
          <c:showLegendKey val="0"/>
          <c:showVal val="0"/>
          <c:showCatName val="0"/>
          <c:showSerName val="0"/>
          <c:showPercent val="0"/>
          <c:showBubbleSize val="0"/>
        </c:dLbls>
        <c:axId val="252100144"/>
        <c:axId val="252099360"/>
      </c:scatterChart>
      <c:valAx>
        <c:axId val="252100144"/>
        <c:scaling>
          <c:orientation val="minMax"/>
          <c:max val="12"/>
          <c:min val="3"/>
        </c:scaling>
        <c:delete val="0"/>
        <c:axPos val="b"/>
        <c:majorGridlines/>
        <c:title>
          <c:tx>
            <c:rich>
              <a:bodyPr/>
              <a:lstStyle/>
              <a:p>
                <a:pPr>
                  <a:defRPr sz="1400">
                    <a:solidFill>
                      <a:schemeClr val="tx1"/>
                    </a:solidFill>
                  </a:defRPr>
                </a:pPr>
                <a:r>
                  <a:rPr lang="en-US" sz="1400">
                    <a:solidFill>
                      <a:schemeClr val="tx1"/>
                    </a:solidFill>
                  </a:rPr>
                  <a:t>Delta-V [km/s]</a:t>
                </a:r>
              </a:p>
            </c:rich>
          </c:tx>
          <c:overlay val="0"/>
        </c:title>
        <c:numFmt formatCode="General" sourceLinked="1"/>
        <c:majorTickMark val="out"/>
        <c:minorTickMark val="none"/>
        <c:tickLblPos val="nextTo"/>
        <c:txPr>
          <a:bodyPr/>
          <a:lstStyle/>
          <a:p>
            <a:pPr>
              <a:defRPr sz="1400">
                <a:solidFill>
                  <a:schemeClr val="tx1"/>
                </a:solidFill>
              </a:defRPr>
            </a:pPr>
            <a:endParaRPr lang="en-US"/>
          </a:p>
        </c:txPr>
        <c:crossAx val="252099360"/>
        <c:crosses val="autoZero"/>
        <c:crossBetween val="midCat"/>
      </c:valAx>
      <c:valAx>
        <c:axId val="252099360"/>
        <c:scaling>
          <c:orientation val="minMax"/>
          <c:max val="1"/>
          <c:min val="0"/>
        </c:scaling>
        <c:delete val="0"/>
        <c:axPos val="l"/>
        <c:majorGridlines/>
        <c:title>
          <c:tx>
            <c:rich>
              <a:bodyPr/>
              <a:lstStyle/>
              <a:p>
                <a:pPr>
                  <a:defRPr sz="1400">
                    <a:solidFill>
                      <a:schemeClr val="tx1"/>
                    </a:solidFill>
                  </a:defRPr>
                </a:pPr>
                <a:r>
                  <a:rPr lang="en-US" sz="1400">
                    <a:solidFill>
                      <a:schemeClr val="tx1"/>
                    </a:solidFill>
                  </a:rPr>
                  <a:t>Payload Mass Fraction</a:t>
                </a:r>
              </a:p>
            </c:rich>
          </c:tx>
          <c:overlay val="0"/>
        </c:title>
        <c:numFmt formatCode="0.0%" sourceLinked="1"/>
        <c:majorTickMark val="out"/>
        <c:minorTickMark val="none"/>
        <c:tickLblPos val="nextTo"/>
        <c:txPr>
          <a:bodyPr/>
          <a:lstStyle/>
          <a:p>
            <a:pPr>
              <a:defRPr sz="1200">
                <a:solidFill>
                  <a:schemeClr val="tx1"/>
                </a:solidFill>
              </a:defRPr>
            </a:pPr>
            <a:endParaRPr lang="en-US"/>
          </a:p>
        </c:txPr>
        <c:crossAx val="252100144"/>
        <c:crosses val="autoZero"/>
        <c:crossBetween val="midCat"/>
      </c:valAx>
      <c:spPr>
        <a:noFill/>
      </c:spPr>
    </c:plotArea>
    <c:plotVisOnly val="1"/>
    <c:dispBlanksAs val="gap"/>
    <c:showDLblsOverMax val="0"/>
  </c:chart>
  <c:spPr>
    <a:noFill/>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plotArea>
      <c:layout/>
      <c:scatterChart>
        <c:scatterStyle val="smoothMarker"/>
        <c:varyColors val="0"/>
        <c:ser>
          <c:idx val="0"/>
          <c:order val="0"/>
          <c:tx>
            <c:strRef>
              <c:f>Sheet1!$C$2</c:f>
              <c:strCache>
                <c:ptCount val="1"/>
                <c:pt idx="0">
                  <c:v>Cryogens</c:v>
                </c:pt>
              </c:strCache>
            </c:strRef>
          </c:tx>
          <c:spPr>
            <a:ln>
              <a:solidFill>
                <a:schemeClr val="accent6">
                  <a:lumMod val="75000"/>
                </a:schemeClr>
              </a:solidFill>
            </a:ln>
          </c:spPr>
          <c:marker>
            <c:symbol val="none"/>
          </c:marker>
          <c:xVal>
            <c:numRef>
              <c:f>Sheet1!$B$3:$B$48</c:f>
              <c:numCache>
                <c:formatCode>General</c:formatCode>
                <c:ptCount val="46"/>
                <c:pt idx="0">
                  <c:v>3</c:v>
                </c:pt>
                <c:pt idx="1">
                  <c:v>3.2</c:v>
                </c:pt>
                <c:pt idx="2">
                  <c:v>3.4</c:v>
                </c:pt>
                <c:pt idx="3">
                  <c:v>3.6</c:v>
                </c:pt>
                <c:pt idx="4">
                  <c:v>3.8000000000000007</c:v>
                </c:pt>
                <c:pt idx="5">
                  <c:v>4.0000000000000009</c:v>
                </c:pt>
                <c:pt idx="6">
                  <c:v>4.2000000000000011</c:v>
                </c:pt>
                <c:pt idx="7">
                  <c:v>4.4000000000000012</c:v>
                </c:pt>
                <c:pt idx="8">
                  <c:v>4.5999999999999996</c:v>
                </c:pt>
                <c:pt idx="9">
                  <c:v>4.8000000000000016</c:v>
                </c:pt>
                <c:pt idx="10">
                  <c:v>5.0000000000000018</c:v>
                </c:pt>
                <c:pt idx="11">
                  <c:v>5.200000000000002</c:v>
                </c:pt>
                <c:pt idx="12">
                  <c:v>5.4000000000000021</c:v>
                </c:pt>
                <c:pt idx="13">
                  <c:v>5.6</c:v>
                </c:pt>
                <c:pt idx="14">
                  <c:v>5.8000000000000016</c:v>
                </c:pt>
                <c:pt idx="15">
                  <c:v>6.0000000000000027</c:v>
                </c:pt>
                <c:pt idx="16">
                  <c:v>6.2000000000000028</c:v>
                </c:pt>
                <c:pt idx="17">
                  <c:v>6.400000000000003</c:v>
                </c:pt>
                <c:pt idx="18">
                  <c:v>6.6</c:v>
                </c:pt>
                <c:pt idx="19">
                  <c:v>6.8000000000000016</c:v>
                </c:pt>
                <c:pt idx="20">
                  <c:v>7.0000000000000044</c:v>
                </c:pt>
                <c:pt idx="21">
                  <c:v>7.2000000000000037</c:v>
                </c:pt>
                <c:pt idx="22">
                  <c:v>7.4000000000000039</c:v>
                </c:pt>
                <c:pt idx="23">
                  <c:v>7.6000000000000041</c:v>
                </c:pt>
                <c:pt idx="24">
                  <c:v>7.8000000000000043</c:v>
                </c:pt>
                <c:pt idx="25">
                  <c:v>8.0000000000000036</c:v>
                </c:pt>
                <c:pt idx="26">
                  <c:v>8.2000000000000011</c:v>
                </c:pt>
                <c:pt idx="27">
                  <c:v>8.4000000000000021</c:v>
                </c:pt>
                <c:pt idx="28">
                  <c:v>8.6000000000000014</c:v>
                </c:pt>
                <c:pt idx="29">
                  <c:v>8.8000000000000007</c:v>
                </c:pt>
                <c:pt idx="30">
                  <c:v>9</c:v>
                </c:pt>
                <c:pt idx="31">
                  <c:v>9.2000000000000011</c:v>
                </c:pt>
                <c:pt idx="32">
                  <c:v>9.4000000000000021</c:v>
                </c:pt>
                <c:pt idx="33">
                  <c:v>9.6</c:v>
                </c:pt>
                <c:pt idx="34">
                  <c:v>9.8000000000000007</c:v>
                </c:pt>
                <c:pt idx="35">
                  <c:v>10</c:v>
                </c:pt>
                <c:pt idx="36">
                  <c:v>10.200000000000001</c:v>
                </c:pt>
                <c:pt idx="37">
                  <c:v>10.4</c:v>
                </c:pt>
                <c:pt idx="38">
                  <c:v>10.6</c:v>
                </c:pt>
                <c:pt idx="39">
                  <c:v>10.8</c:v>
                </c:pt>
                <c:pt idx="40">
                  <c:v>11</c:v>
                </c:pt>
                <c:pt idx="41">
                  <c:v>11.2</c:v>
                </c:pt>
                <c:pt idx="42">
                  <c:v>11.4</c:v>
                </c:pt>
                <c:pt idx="43">
                  <c:v>11.6</c:v>
                </c:pt>
                <c:pt idx="44">
                  <c:v>11.8</c:v>
                </c:pt>
                <c:pt idx="45">
                  <c:v>12</c:v>
                </c:pt>
              </c:numCache>
            </c:numRef>
          </c:xVal>
          <c:yVal>
            <c:numRef>
              <c:f>Sheet1!$C$3:$C$48</c:f>
              <c:numCache>
                <c:formatCode>0.0%</c:formatCode>
                <c:ptCount val="46"/>
                <c:pt idx="0">
                  <c:v>0.506479156155757</c:v>
                </c:pt>
                <c:pt idx="1">
                  <c:v>0.48402264664735639</c:v>
                </c:pt>
                <c:pt idx="2">
                  <c:v>0.46256182435169002</c:v>
                </c:pt>
                <c:pt idx="3">
                  <c:v>0.44205254202382599</c:v>
                </c:pt>
                <c:pt idx="4">
                  <c:v>0.42245260984000754</c:v>
                </c:pt>
                <c:pt idx="5">
                  <c:v>0.40372170860859774</c:v>
                </c:pt>
                <c:pt idx="6">
                  <c:v>0.38582130682912447</c:v>
                </c:pt>
                <c:pt idx="7">
                  <c:v>0.36871458142878533</c:v>
                </c:pt>
                <c:pt idx="8">
                  <c:v>0.35236634201339001</c:v>
                </c:pt>
                <c:pt idx="9">
                  <c:v>0.33674295847689101</c:v>
                </c:pt>
                <c:pt idx="10">
                  <c:v>0.32181229182059573</c:v>
                </c:pt>
                <c:pt idx="11">
                  <c:v>0.30754362803975732</c:v>
                </c:pt>
                <c:pt idx="12">
                  <c:v>0.29390761494152201</c:v>
                </c:pt>
                <c:pt idx="13">
                  <c:v>0.2808762017642818</c:v>
                </c:pt>
                <c:pt idx="14">
                  <c:v>0.26842258147420373</c:v>
                </c:pt>
                <c:pt idx="15">
                  <c:v>0.25652113562024698</c:v>
                </c:pt>
                <c:pt idx="16">
                  <c:v>0.24514738163422936</c:v>
                </c:pt>
                <c:pt idx="17">
                  <c:v>0.234277922467511</c:v>
                </c:pt>
                <c:pt idx="18">
                  <c:v>0.22389039846073416</c:v>
                </c:pt>
                <c:pt idx="19">
                  <c:v>0.2139634413475644</c:v>
                </c:pt>
                <c:pt idx="20">
                  <c:v>0.20447663029784299</c:v>
                </c:pt>
                <c:pt idx="21">
                  <c:v>0.19541044990972617</c:v>
                </c:pt>
                <c:pt idx="22">
                  <c:v>0.18674625006437437</c:v>
                </c:pt>
                <c:pt idx="23">
                  <c:v>0.17846620756063336</c:v>
                </c:pt>
                <c:pt idx="24">
                  <c:v>0.17055328945076917</c:v>
                </c:pt>
                <c:pt idx="25">
                  <c:v>0.16299121800184499</c:v>
                </c:pt>
                <c:pt idx="26">
                  <c:v>0.15576443721065616</c:v>
                </c:pt>
                <c:pt idx="27">
                  <c:v>0.14885808080333324</c:v>
                </c:pt>
                <c:pt idx="28">
                  <c:v>0.14225794165380701</c:v>
                </c:pt>
                <c:pt idx="29">
                  <c:v>0.13595044255820427</c:v>
                </c:pt>
                <c:pt idx="30">
                  <c:v>0.12992260830506</c:v>
                </c:pt>
                <c:pt idx="31">
                  <c:v>0.12416203898389812</c:v>
                </c:pt>
                <c:pt idx="32">
                  <c:v>0.11865688447726913</c:v>
                </c:pt>
                <c:pt idx="33">
                  <c:v>0.11339582008376908</c:v>
                </c:pt>
                <c:pt idx="34">
                  <c:v>0.10836802322189602</c:v>
                </c:pt>
                <c:pt idx="35">
                  <c:v>0.10356315116682412</c:v>
                </c:pt>
                <c:pt idx="36">
                  <c:v>9.897131977429513E-2</c:v>
                </c:pt>
                <c:pt idx="37">
                  <c:v>9.4583083147856531E-2</c:v>
                </c:pt>
                <c:pt idx="38">
                  <c:v>9.0389414207627458E-2</c:v>
                </c:pt>
                <c:pt idx="39">
                  <c:v>8.6381686120614004E-2</c:v>
                </c:pt>
                <c:pt idx="40">
                  <c:v>8.2551654554373827E-2</c:v>
                </c:pt>
                <c:pt idx="41">
                  <c:v>7.8891440717529598E-2</c:v>
                </c:pt>
                <c:pt idx="42">
                  <c:v>7.5393515152237897E-2</c:v>
                </c:pt>
                <c:pt idx="43">
                  <c:v>7.2050682245275513E-2</c:v>
                </c:pt>
                <c:pt idx="44">
                  <c:v>6.8856065425881199E-2</c:v>
                </c:pt>
                <c:pt idx="45">
                  <c:v>6.580309301990174E-2</c:v>
                </c:pt>
              </c:numCache>
            </c:numRef>
          </c:yVal>
          <c:smooth val="1"/>
        </c:ser>
        <c:ser>
          <c:idx val="1"/>
          <c:order val="1"/>
          <c:tx>
            <c:strRef>
              <c:f>Sheet1!$D$2</c:f>
              <c:strCache>
                <c:ptCount val="1"/>
                <c:pt idx="0">
                  <c:v>Storable</c:v>
                </c:pt>
              </c:strCache>
            </c:strRef>
          </c:tx>
          <c:spPr>
            <a:ln>
              <a:solidFill>
                <a:srgbClr val="FF0000"/>
              </a:solidFill>
            </a:ln>
          </c:spPr>
          <c:marker>
            <c:symbol val="none"/>
          </c:marker>
          <c:xVal>
            <c:numRef>
              <c:f>Sheet1!$B$3:$B$48</c:f>
              <c:numCache>
                <c:formatCode>General</c:formatCode>
                <c:ptCount val="46"/>
                <c:pt idx="0">
                  <c:v>3</c:v>
                </c:pt>
                <c:pt idx="1">
                  <c:v>3.2</c:v>
                </c:pt>
                <c:pt idx="2">
                  <c:v>3.4</c:v>
                </c:pt>
                <c:pt idx="3">
                  <c:v>3.6</c:v>
                </c:pt>
                <c:pt idx="4">
                  <c:v>3.8000000000000007</c:v>
                </c:pt>
                <c:pt idx="5">
                  <c:v>4.0000000000000009</c:v>
                </c:pt>
                <c:pt idx="6">
                  <c:v>4.2000000000000011</c:v>
                </c:pt>
                <c:pt idx="7">
                  <c:v>4.4000000000000012</c:v>
                </c:pt>
                <c:pt idx="8">
                  <c:v>4.5999999999999996</c:v>
                </c:pt>
                <c:pt idx="9">
                  <c:v>4.8000000000000016</c:v>
                </c:pt>
                <c:pt idx="10">
                  <c:v>5.0000000000000018</c:v>
                </c:pt>
                <c:pt idx="11">
                  <c:v>5.200000000000002</c:v>
                </c:pt>
                <c:pt idx="12">
                  <c:v>5.4000000000000021</c:v>
                </c:pt>
                <c:pt idx="13">
                  <c:v>5.6</c:v>
                </c:pt>
                <c:pt idx="14">
                  <c:v>5.8000000000000016</c:v>
                </c:pt>
                <c:pt idx="15">
                  <c:v>6.0000000000000027</c:v>
                </c:pt>
                <c:pt idx="16">
                  <c:v>6.2000000000000028</c:v>
                </c:pt>
                <c:pt idx="17">
                  <c:v>6.400000000000003</c:v>
                </c:pt>
                <c:pt idx="18">
                  <c:v>6.6</c:v>
                </c:pt>
                <c:pt idx="19">
                  <c:v>6.8000000000000016</c:v>
                </c:pt>
                <c:pt idx="20">
                  <c:v>7.0000000000000044</c:v>
                </c:pt>
                <c:pt idx="21">
                  <c:v>7.2000000000000037</c:v>
                </c:pt>
                <c:pt idx="22">
                  <c:v>7.4000000000000039</c:v>
                </c:pt>
                <c:pt idx="23">
                  <c:v>7.6000000000000041</c:v>
                </c:pt>
                <c:pt idx="24">
                  <c:v>7.8000000000000043</c:v>
                </c:pt>
                <c:pt idx="25">
                  <c:v>8.0000000000000036</c:v>
                </c:pt>
                <c:pt idx="26">
                  <c:v>8.2000000000000011</c:v>
                </c:pt>
                <c:pt idx="27">
                  <c:v>8.4000000000000021</c:v>
                </c:pt>
                <c:pt idx="28">
                  <c:v>8.6000000000000014</c:v>
                </c:pt>
                <c:pt idx="29">
                  <c:v>8.8000000000000007</c:v>
                </c:pt>
                <c:pt idx="30">
                  <c:v>9</c:v>
                </c:pt>
                <c:pt idx="31">
                  <c:v>9.2000000000000011</c:v>
                </c:pt>
                <c:pt idx="32">
                  <c:v>9.4000000000000021</c:v>
                </c:pt>
                <c:pt idx="33">
                  <c:v>9.6</c:v>
                </c:pt>
                <c:pt idx="34">
                  <c:v>9.8000000000000007</c:v>
                </c:pt>
                <c:pt idx="35">
                  <c:v>10</c:v>
                </c:pt>
                <c:pt idx="36">
                  <c:v>10.200000000000001</c:v>
                </c:pt>
                <c:pt idx="37">
                  <c:v>10.4</c:v>
                </c:pt>
                <c:pt idx="38">
                  <c:v>10.6</c:v>
                </c:pt>
                <c:pt idx="39">
                  <c:v>10.8</c:v>
                </c:pt>
                <c:pt idx="40">
                  <c:v>11</c:v>
                </c:pt>
                <c:pt idx="41">
                  <c:v>11.2</c:v>
                </c:pt>
                <c:pt idx="42">
                  <c:v>11.4</c:v>
                </c:pt>
                <c:pt idx="43">
                  <c:v>11.6</c:v>
                </c:pt>
                <c:pt idx="44">
                  <c:v>11.8</c:v>
                </c:pt>
                <c:pt idx="45">
                  <c:v>12</c:v>
                </c:pt>
              </c:numCache>
            </c:numRef>
          </c:xVal>
          <c:yVal>
            <c:numRef>
              <c:f>Sheet1!$D$3:$D$48</c:f>
              <c:numCache>
                <c:formatCode>0.0%</c:formatCode>
                <c:ptCount val="46"/>
                <c:pt idx="0">
                  <c:v>0.38988041010859947</c:v>
                </c:pt>
                <c:pt idx="1">
                  <c:v>0.36615095833916433</c:v>
                </c:pt>
                <c:pt idx="2">
                  <c:v>0.34386576195337654</c:v>
                </c:pt>
                <c:pt idx="3">
                  <c:v>0.32293691864175733</c:v>
                </c:pt>
                <c:pt idx="4">
                  <c:v>0.30328187612924673</c:v>
                </c:pt>
                <c:pt idx="5">
                  <c:v>0.2848231065538574</c:v>
                </c:pt>
                <c:pt idx="6">
                  <c:v>0.26748780066375633</c:v>
                </c:pt>
                <c:pt idx="7">
                  <c:v>0.25120758062655274</c:v>
                </c:pt>
                <c:pt idx="8">
                  <c:v>0.23591823031799647</c:v>
                </c:pt>
                <c:pt idx="9">
                  <c:v>0.22155944202621716</c:v>
                </c:pt>
                <c:pt idx="10">
                  <c:v>0.20807457857242223</c:v>
                </c:pt>
                <c:pt idx="11">
                  <c:v>0.19541044990972617</c:v>
                </c:pt>
                <c:pt idx="12">
                  <c:v>0.18351710331894699</c:v>
                </c:pt>
                <c:pt idx="13">
                  <c:v>0.172347626373798</c:v>
                </c:pt>
                <c:pt idx="14">
                  <c:v>0.16185796189828697</c:v>
                </c:pt>
                <c:pt idx="15">
                  <c:v>0.15200673418644936</c:v>
                </c:pt>
                <c:pt idx="16">
                  <c:v>0.14275508579893023</c:v>
                </c:pt>
                <c:pt idx="17">
                  <c:v>0.13406652429268787</c:v>
                </c:pt>
                <c:pt idx="18">
                  <c:v>0.12590677827925487</c:v>
                </c:pt>
                <c:pt idx="19">
                  <c:v>0.11824366224377608</c:v>
                </c:pt>
                <c:pt idx="20">
                  <c:v>0.11104694959162302</c:v>
                </c:pt>
                <c:pt idx="21">
                  <c:v>0.10428825342183216</c:v>
                </c:pt>
                <c:pt idx="22">
                  <c:v>9.7940914557069506E-2</c:v>
                </c:pt>
                <c:pt idx="23">
                  <c:v>9.1979896388475244E-2</c:v>
                </c:pt>
                <c:pt idx="24">
                  <c:v>8.6381686120613699E-2</c:v>
                </c:pt>
                <c:pt idx="25">
                  <c:v>8.1124202026989764E-2</c:v>
                </c:pt>
                <c:pt idx="26">
                  <c:v>7.6186706350309899E-2</c:v>
                </c:pt>
                <c:pt idx="27">
                  <c:v>7.1549723503933405E-2</c:v>
                </c:pt>
                <c:pt idx="28">
                  <c:v>6.7194963251860085E-2</c:v>
                </c:pt>
                <c:pt idx="29">
                  <c:v>6.3105248564246305E-2</c:v>
                </c:pt>
                <c:pt idx="30">
                  <c:v>5.9264447863881867E-2</c:v>
                </c:pt>
                <c:pt idx="31">
                  <c:v>5.5657411396375103E-2</c:v>
                </c:pt>
                <c:pt idx="32">
                  <c:v>5.2269911473067796E-2</c:v>
                </c:pt>
                <c:pt idx="33">
                  <c:v>4.9088586350968688E-2</c:v>
                </c:pt>
                <c:pt idx="34">
                  <c:v>4.6100887528346103E-2</c:v>
                </c:pt>
                <c:pt idx="35">
                  <c:v>4.3295030248090997E-2</c:v>
                </c:pt>
                <c:pt idx="36">
                  <c:v>4.0659947013613702E-2</c:v>
                </c:pt>
                <c:pt idx="37">
                  <c:v>3.8185243933921698E-2</c:v>
                </c:pt>
                <c:pt idx="38">
                  <c:v>3.5861159725685342E-2</c:v>
                </c:pt>
                <c:pt idx="39">
                  <c:v>3.3678527210577298E-2</c:v>
                </c:pt>
                <c:pt idx="40">
                  <c:v>3.1628737156015739E-2</c:v>
                </c:pt>
                <c:pt idx="41">
                  <c:v>2.9703704316682272E-2</c:v>
                </c:pt>
                <c:pt idx="42">
                  <c:v>2.7895835542870562E-2</c:v>
                </c:pt>
                <c:pt idx="43">
                  <c:v>2.6197999829867528E-2</c:v>
                </c:pt>
                <c:pt idx="44">
                  <c:v>2.4603500190233499E-2</c:v>
                </c:pt>
                <c:pt idx="45">
                  <c:v>2.3106047238029996E-2</c:v>
                </c:pt>
              </c:numCache>
            </c:numRef>
          </c:yVal>
          <c:smooth val="1"/>
        </c:ser>
        <c:ser>
          <c:idx val="2"/>
          <c:order val="2"/>
          <c:tx>
            <c:strRef>
              <c:f>Sheet1!$E$2</c:f>
              <c:strCache>
                <c:ptCount val="1"/>
                <c:pt idx="0">
                  <c:v>Hall Thrusters</c:v>
                </c:pt>
              </c:strCache>
            </c:strRef>
          </c:tx>
          <c:spPr>
            <a:ln>
              <a:solidFill>
                <a:srgbClr val="3366FF"/>
              </a:solidFill>
            </a:ln>
          </c:spPr>
          <c:marker>
            <c:symbol val="none"/>
          </c:marker>
          <c:xVal>
            <c:numRef>
              <c:f>Sheet1!$B$3:$B$48</c:f>
              <c:numCache>
                <c:formatCode>General</c:formatCode>
                <c:ptCount val="46"/>
                <c:pt idx="0">
                  <c:v>3</c:v>
                </c:pt>
                <c:pt idx="1">
                  <c:v>3.2</c:v>
                </c:pt>
                <c:pt idx="2">
                  <c:v>3.4</c:v>
                </c:pt>
                <c:pt idx="3">
                  <c:v>3.6</c:v>
                </c:pt>
                <c:pt idx="4">
                  <c:v>3.8000000000000007</c:v>
                </c:pt>
                <c:pt idx="5">
                  <c:v>4.0000000000000009</c:v>
                </c:pt>
                <c:pt idx="6">
                  <c:v>4.2000000000000011</c:v>
                </c:pt>
                <c:pt idx="7">
                  <c:v>4.4000000000000012</c:v>
                </c:pt>
                <c:pt idx="8">
                  <c:v>4.5999999999999996</c:v>
                </c:pt>
                <c:pt idx="9">
                  <c:v>4.8000000000000016</c:v>
                </c:pt>
                <c:pt idx="10">
                  <c:v>5.0000000000000018</c:v>
                </c:pt>
                <c:pt idx="11">
                  <c:v>5.200000000000002</c:v>
                </c:pt>
                <c:pt idx="12">
                  <c:v>5.4000000000000021</c:v>
                </c:pt>
                <c:pt idx="13">
                  <c:v>5.6</c:v>
                </c:pt>
                <c:pt idx="14">
                  <c:v>5.8000000000000016</c:v>
                </c:pt>
                <c:pt idx="15">
                  <c:v>6.0000000000000027</c:v>
                </c:pt>
                <c:pt idx="16">
                  <c:v>6.2000000000000028</c:v>
                </c:pt>
                <c:pt idx="17">
                  <c:v>6.400000000000003</c:v>
                </c:pt>
                <c:pt idx="18">
                  <c:v>6.6</c:v>
                </c:pt>
                <c:pt idx="19">
                  <c:v>6.8000000000000016</c:v>
                </c:pt>
                <c:pt idx="20">
                  <c:v>7.0000000000000044</c:v>
                </c:pt>
                <c:pt idx="21">
                  <c:v>7.2000000000000037</c:v>
                </c:pt>
                <c:pt idx="22">
                  <c:v>7.4000000000000039</c:v>
                </c:pt>
                <c:pt idx="23">
                  <c:v>7.6000000000000041</c:v>
                </c:pt>
                <c:pt idx="24">
                  <c:v>7.8000000000000043</c:v>
                </c:pt>
                <c:pt idx="25">
                  <c:v>8.0000000000000036</c:v>
                </c:pt>
                <c:pt idx="26">
                  <c:v>8.2000000000000011</c:v>
                </c:pt>
                <c:pt idx="27">
                  <c:v>8.4000000000000021</c:v>
                </c:pt>
                <c:pt idx="28">
                  <c:v>8.6000000000000014</c:v>
                </c:pt>
                <c:pt idx="29">
                  <c:v>8.8000000000000007</c:v>
                </c:pt>
                <c:pt idx="30">
                  <c:v>9</c:v>
                </c:pt>
                <c:pt idx="31">
                  <c:v>9.2000000000000011</c:v>
                </c:pt>
                <c:pt idx="32">
                  <c:v>9.4000000000000021</c:v>
                </c:pt>
                <c:pt idx="33">
                  <c:v>9.6</c:v>
                </c:pt>
                <c:pt idx="34">
                  <c:v>9.8000000000000007</c:v>
                </c:pt>
                <c:pt idx="35">
                  <c:v>10</c:v>
                </c:pt>
                <c:pt idx="36">
                  <c:v>10.200000000000001</c:v>
                </c:pt>
                <c:pt idx="37">
                  <c:v>10.4</c:v>
                </c:pt>
                <c:pt idx="38">
                  <c:v>10.6</c:v>
                </c:pt>
                <c:pt idx="39">
                  <c:v>10.8</c:v>
                </c:pt>
                <c:pt idx="40">
                  <c:v>11</c:v>
                </c:pt>
                <c:pt idx="41">
                  <c:v>11.2</c:v>
                </c:pt>
                <c:pt idx="42">
                  <c:v>11.4</c:v>
                </c:pt>
                <c:pt idx="43">
                  <c:v>11.6</c:v>
                </c:pt>
                <c:pt idx="44">
                  <c:v>11.8</c:v>
                </c:pt>
                <c:pt idx="45">
                  <c:v>12</c:v>
                </c:pt>
              </c:numCache>
            </c:numRef>
          </c:xVal>
          <c:yVal>
            <c:numRef>
              <c:f>Sheet1!$E$3:$E$48</c:f>
              <c:numCache>
                <c:formatCode>0.0%</c:formatCode>
                <c:ptCount val="46"/>
                <c:pt idx="0">
                  <c:v>0.8580771848652865</c:v>
                </c:pt>
                <c:pt idx="1">
                  <c:v>0.84936581656831334</c:v>
                </c:pt>
                <c:pt idx="2">
                  <c:v>0.84074288779512962</c:v>
                </c:pt>
                <c:pt idx="3">
                  <c:v>0.83220750069030103</c:v>
                </c:pt>
                <c:pt idx="4">
                  <c:v>0.82375876651360191</c:v>
                </c:pt>
                <c:pt idx="5">
                  <c:v>0.81539580554746305</c:v>
                </c:pt>
                <c:pt idx="6">
                  <c:v>0.80711774700538896</c:v>
                </c:pt>
                <c:pt idx="7">
                  <c:v>0.7989237289412765</c:v>
                </c:pt>
                <c:pt idx="8">
                  <c:v>0.79081289815967004</c:v>
                </c:pt>
                <c:pt idx="9">
                  <c:v>0.78278441012692002</c:v>
                </c:pt>
                <c:pt idx="10">
                  <c:v>0.77483742888324902</c:v>
                </c:pt>
                <c:pt idx="11">
                  <c:v>0.76697112695571079</c:v>
                </c:pt>
                <c:pt idx="12">
                  <c:v>0.75918468527202199</c:v>
                </c:pt>
                <c:pt idx="13">
                  <c:v>0.75147729307528666</c:v>
                </c:pt>
                <c:pt idx="14">
                  <c:v>0.74384814783956965</c:v>
                </c:pt>
                <c:pt idx="15">
                  <c:v>0.73629645518633602</c:v>
                </c:pt>
                <c:pt idx="16">
                  <c:v>0.72882142880174405</c:v>
                </c:pt>
                <c:pt idx="17">
                  <c:v>0.72142229035475602</c:v>
                </c:pt>
                <c:pt idx="18">
                  <c:v>0.71409826941611065</c:v>
                </c:pt>
                <c:pt idx="19">
                  <c:v>0.70684860337809374</c:v>
                </c:pt>
                <c:pt idx="20">
                  <c:v>0.6996725373751308</c:v>
                </c:pt>
                <c:pt idx="21">
                  <c:v>0.69256932420519801</c:v>
                </c:pt>
                <c:pt idx="22">
                  <c:v>0.6855382242520085</c:v>
                </c:pt>
                <c:pt idx="23">
                  <c:v>0.67857850540800979</c:v>
                </c:pt>
                <c:pt idx="24">
                  <c:v>0.6716894429981437</c:v>
                </c:pt>
                <c:pt idx="25">
                  <c:v>0.66487031970439692</c:v>
                </c:pt>
                <c:pt idx="26">
                  <c:v>0.65812042549111394</c:v>
                </c:pt>
                <c:pt idx="27">
                  <c:v>0.6514390575310558</c:v>
                </c:pt>
                <c:pt idx="28">
                  <c:v>0.64482552013222805</c:v>
                </c:pt>
                <c:pt idx="29">
                  <c:v>0.63827912466543579</c:v>
                </c:pt>
                <c:pt idx="30">
                  <c:v>0.63179918949258296</c:v>
                </c:pt>
                <c:pt idx="31">
                  <c:v>0.62538503989569705</c:v>
                </c:pt>
                <c:pt idx="32">
                  <c:v>0.61903600800667702</c:v>
                </c:pt>
                <c:pt idx="33">
                  <c:v>0.61275143273775079</c:v>
                </c:pt>
                <c:pt idx="34">
                  <c:v>0.6065306597126322</c:v>
                </c:pt>
                <c:pt idx="35">
                  <c:v>0.60037304119840462</c:v>
                </c:pt>
                <c:pt idx="36">
                  <c:v>0.59427793603805101</c:v>
                </c:pt>
                <c:pt idx="37">
                  <c:v>0.588244709583712</c:v>
                </c:pt>
                <c:pt idx="38">
                  <c:v>0.58227273363059895</c:v>
                </c:pt>
                <c:pt idx="39">
                  <c:v>0.57636138635157963</c:v>
                </c:pt>
                <c:pt idx="40">
                  <c:v>0.57051005223243201</c:v>
                </c:pt>
                <c:pt idx="41">
                  <c:v>0.56471812200775851</c:v>
                </c:pt>
                <c:pt idx="42">
                  <c:v>0.55898499259754564</c:v>
                </c:pt>
                <c:pt idx="43">
                  <c:v>0.55331006704435659</c:v>
                </c:pt>
                <c:pt idx="44">
                  <c:v>0.54769275445119792</c:v>
                </c:pt>
                <c:pt idx="45">
                  <c:v>0.54213246991996367</c:v>
                </c:pt>
              </c:numCache>
            </c:numRef>
          </c:yVal>
          <c:smooth val="1"/>
        </c:ser>
        <c:dLbls>
          <c:showLegendKey val="0"/>
          <c:showVal val="0"/>
          <c:showCatName val="0"/>
          <c:showSerName val="0"/>
          <c:showPercent val="0"/>
          <c:showBubbleSize val="0"/>
        </c:dLbls>
        <c:axId val="252101712"/>
        <c:axId val="252100536"/>
      </c:scatterChart>
      <c:valAx>
        <c:axId val="252101712"/>
        <c:scaling>
          <c:orientation val="minMax"/>
          <c:max val="12"/>
          <c:min val="3"/>
        </c:scaling>
        <c:delete val="0"/>
        <c:axPos val="b"/>
        <c:majorGridlines/>
        <c:title>
          <c:tx>
            <c:rich>
              <a:bodyPr/>
              <a:lstStyle/>
              <a:p>
                <a:pPr>
                  <a:defRPr sz="1400">
                    <a:solidFill>
                      <a:schemeClr val="tx1"/>
                    </a:solidFill>
                  </a:defRPr>
                </a:pPr>
                <a:r>
                  <a:rPr lang="en-US" sz="1400">
                    <a:solidFill>
                      <a:schemeClr val="tx1"/>
                    </a:solidFill>
                  </a:rPr>
                  <a:t>Delta-V [km/s]</a:t>
                </a:r>
              </a:p>
            </c:rich>
          </c:tx>
          <c:overlay val="0"/>
        </c:title>
        <c:numFmt formatCode="General" sourceLinked="1"/>
        <c:majorTickMark val="out"/>
        <c:minorTickMark val="none"/>
        <c:tickLblPos val="nextTo"/>
        <c:txPr>
          <a:bodyPr/>
          <a:lstStyle/>
          <a:p>
            <a:pPr>
              <a:defRPr sz="1400">
                <a:solidFill>
                  <a:schemeClr val="tx1"/>
                </a:solidFill>
              </a:defRPr>
            </a:pPr>
            <a:endParaRPr lang="en-US"/>
          </a:p>
        </c:txPr>
        <c:crossAx val="252100536"/>
        <c:crosses val="autoZero"/>
        <c:crossBetween val="midCat"/>
      </c:valAx>
      <c:valAx>
        <c:axId val="252100536"/>
        <c:scaling>
          <c:orientation val="minMax"/>
        </c:scaling>
        <c:delete val="0"/>
        <c:axPos val="l"/>
        <c:majorGridlines/>
        <c:title>
          <c:tx>
            <c:rich>
              <a:bodyPr/>
              <a:lstStyle/>
              <a:p>
                <a:pPr>
                  <a:defRPr sz="1400">
                    <a:solidFill>
                      <a:schemeClr val="tx1"/>
                    </a:solidFill>
                  </a:defRPr>
                </a:pPr>
                <a:r>
                  <a:rPr lang="en-US" sz="1400">
                    <a:solidFill>
                      <a:schemeClr val="tx1"/>
                    </a:solidFill>
                  </a:rPr>
                  <a:t>Payload Mass Fraction</a:t>
                </a:r>
              </a:p>
            </c:rich>
          </c:tx>
          <c:overlay val="0"/>
        </c:title>
        <c:numFmt formatCode="0.0%" sourceLinked="1"/>
        <c:majorTickMark val="out"/>
        <c:minorTickMark val="none"/>
        <c:tickLblPos val="nextTo"/>
        <c:txPr>
          <a:bodyPr/>
          <a:lstStyle/>
          <a:p>
            <a:pPr>
              <a:defRPr sz="1200">
                <a:solidFill>
                  <a:schemeClr val="tx1"/>
                </a:solidFill>
              </a:defRPr>
            </a:pPr>
            <a:endParaRPr lang="en-US"/>
          </a:p>
        </c:txPr>
        <c:crossAx val="252101712"/>
        <c:crosses val="autoZero"/>
        <c:crossBetween val="midCat"/>
      </c:valAx>
      <c:spPr>
        <a:noFill/>
      </c:spPr>
    </c:plotArea>
    <c:plotVisOnly val="1"/>
    <c:dispBlanksAs val="gap"/>
    <c:showDLblsOverMax val="0"/>
  </c:chart>
  <c:spPr>
    <a:noFill/>
  </c:sp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drawing1.xml><?xml version="1.0" encoding="utf-8"?>
<c:userShapes xmlns:c="http://schemas.openxmlformats.org/drawingml/2006/chart">
  <cdr:relSizeAnchor xmlns:cdr="http://schemas.openxmlformats.org/drawingml/2006/chartDrawing">
    <cdr:from>
      <cdr:x>0.23154</cdr:x>
      <cdr:y>0.51752</cdr:y>
    </cdr:from>
    <cdr:to>
      <cdr:x>0.6017</cdr:x>
      <cdr:y>0.69866</cdr:y>
    </cdr:to>
    <cdr:sp macro="" textlink="">
      <cdr:nvSpPr>
        <cdr:cNvPr id="2" name="TextBox 1"/>
        <cdr:cNvSpPr txBox="1"/>
      </cdr:nvSpPr>
      <cdr:spPr>
        <a:xfrm xmlns:a="http://schemas.openxmlformats.org/drawingml/2006/main" rot="1022224">
          <a:off x="2049609" y="2612592"/>
          <a:ext cx="32766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400" b="1" dirty="0" smtClean="0">
              <a:solidFill>
                <a:srgbClr val="F27E2C"/>
              </a:solidFill>
            </a:rPr>
            <a:t>Cryogens (450 sec)</a:t>
          </a:r>
          <a:endParaRPr lang="en-US" sz="2400" b="1" dirty="0">
            <a:solidFill>
              <a:srgbClr val="F27E2C"/>
            </a:solidFill>
          </a:endParaRPr>
        </a:p>
      </cdr:txBody>
    </cdr:sp>
  </cdr:relSizeAnchor>
  <cdr:relSizeAnchor xmlns:cdr="http://schemas.openxmlformats.org/drawingml/2006/chartDrawing">
    <cdr:from>
      <cdr:x>0.58608</cdr:x>
      <cdr:y>0.4566</cdr:y>
    </cdr:from>
    <cdr:to>
      <cdr:x>0.98501</cdr:x>
      <cdr:y>0.69436</cdr:y>
    </cdr:to>
    <cdr:sp macro="" textlink="">
      <cdr:nvSpPr>
        <cdr:cNvPr id="3" name="TextBox 8"/>
        <cdr:cNvSpPr txBox="1"/>
      </cdr:nvSpPr>
      <cdr:spPr>
        <a:xfrm xmlns:a="http://schemas.openxmlformats.org/drawingml/2006/main">
          <a:off x="5187950" y="2305050"/>
          <a:ext cx="3531276" cy="1200264"/>
        </a:xfrm>
        <a:prstGeom xmlns:a="http://schemas.openxmlformats.org/drawingml/2006/main" prst="rect">
          <a:avLst/>
        </a:prstGeom>
        <a:noFill xmlns:a="http://schemas.openxmlformats.org/drawingml/2006/main"/>
      </cdr:spPr>
      <cdr:txBody>
        <a:bodyPr xmlns:a="http://schemas.openxmlformats.org/drawingml/2006/main" wrap="square" lIns="91376" tIns="45688" rIns="91376" bIns="45688" rtlCol="0">
          <a:spAutoFit/>
        </a:bodyPr>
        <a:lstStyle xmlns:a="http://schemas.openxmlformats.org/drawingml/2006/main">
          <a:defPPr>
            <a:defRPr lang="en-US"/>
          </a:defPPr>
          <a:lvl1pPr marL="0" algn="l" defTabSz="914079" rtl="0" eaLnBrk="1" latinLnBrk="0" hangingPunct="1">
            <a:defRPr sz="1800" kern="1200">
              <a:solidFill>
                <a:schemeClr val="tx1"/>
              </a:solidFill>
              <a:latin typeface="+mn-lt"/>
              <a:ea typeface="+mn-ea"/>
              <a:cs typeface="+mn-cs"/>
            </a:defRPr>
          </a:lvl1pPr>
          <a:lvl2pPr marL="457039" algn="l" defTabSz="914079" rtl="0" eaLnBrk="1" latinLnBrk="0" hangingPunct="1">
            <a:defRPr sz="1800" kern="1200">
              <a:solidFill>
                <a:schemeClr val="tx1"/>
              </a:solidFill>
              <a:latin typeface="+mn-lt"/>
              <a:ea typeface="+mn-ea"/>
              <a:cs typeface="+mn-cs"/>
            </a:defRPr>
          </a:lvl2pPr>
          <a:lvl3pPr marL="914079" algn="l" defTabSz="914079" rtl="0" eaLnBrk="1" latinLnBrk="0" hangingPunct="1">
            <a:defRPr sz="1800" kern="1200">
              <a:solidFill>
                <a:schemeClr val="tx1"/>
              </a:solidFill>
              <a:latin typeface="+mn-lt"/>
              <a:ea typeface="+mn-ea"/>
              <a:cs typeface="+mn-cs"/>
            </a:defRPr>
          </a:lvl3pPr>
          <a:lvl4pPr marL="1371119" algn="l" defTabSz="914079" rtl="0" eaLnBrk="1" latinLnBrk="0" hangingPunct="1">
            <a:defRPr sz="1800" kern="1200">
              <a:solidFill>
                <a:schemeClr val="tx1"/>
              </a:solidFill>
              <a:latin typeface="+mn-lt"/>
              <a:ea typeface="+mn-ea"/>
              <a:cs typeface="+mn-cs"/>
            </a:defRPr>
          </a:lvl4pPr>
          <a:lvl5pPr marL="1828159" algn="l" defTabSz="914079" rtl="0" eaLnBrk="1" latinLnBrk="0" hangingPunct="1">
            <a:defRPr sz="1800" kern="1200">
              <a:solidFill>
                <a:schemeClr val="tx1"/>
              </a:solidFill>
              <a:latin typeface="+mn-lt"/>
              <a:ea typeface="+mn-ea"/>
              <a:cs typeface="+mn-cs"/>
            </a:defRPr>
          </a:lvl5pPr>
          <a:lvl6pPr marL="2285199" algn="l" defTabSz="914079" rtl="0" eaLnBrk="1" latinLnBrk="0" hangingPunct="1">
            <a:defRPr sz="1800" kern="1200">
              <a:solidFill>
                <a:schemeClr val="tx1"/>
              </a:solidFill>
              <a:latin typeface="+mn-lt"/>
              <a:ea typeface="+mn-ea"/>
              <a:cs typeface="+mn-cs"/>
            </a:defRPr>
          </a:lvl6pPr>
          <a:lvl7pPr marL="2742237" algn="l" defTabSz="914079" rtl="0" eaLnBrk="1" latinLnBrk="0" hangingPunct="1">
            <a:defRPr sz="1800" kern="1200">
              <a:solidFill>
                <a:schemeClr val="tx1"/>
              </a:solidFill>
              <a:latin typeface="+mn-lt"/>
              <a:ea typeface="+mn-ea"/>
              <a:cs typeface="+mn-cs"/>
            </a:defRPr>
          </a:lvl7pPr>
          <a:lvl8pPr marL="3199278" algn="l" defTabSz="914079" rtl="0" eaLnBrk="1" latinLnBrk="0" hangingPunct="1">
            <a:defRPr sz="1800" kern="1200">
              <a:solidFill>
                <a:schemeClr val="tx1"/>
              </a:solidFill>
              <a:latin typeface="+mn-lt"/>
              <a:ea typeface="+mn-ea"/>
              <a:cs typeface="+mn-cs"/>
            </a:defRPr>
          </a:lvl8pPr>
          <a:lvl9pPr marL="3656316" algn="l" defTabSz="914079" rtl="0" eaLnBrk="1" latinLnBrk="0" hangingPunct="1">
            <a:defRPr sz="1800" kern="1200">
              <a:solidFill>
                <a:schemeClr val="tx1"/>
              </a:solidFill>
              <a:latin typeface="+mn-lt"/>
              <a:ea typeface="+mn-ea"/>
              <a:cs typeface="+mn-cs"/>
            </a:defRPr>
          </a:lvl9pPr>
        </a:lstStyle>
        <a:p xmlns:a="http://schemas.openxmlformats.org/drawingml/2006/main">
          <a:pPr defTabSz="913865"/>
          <a:r>
            <a:rPr lang="en-US" sz="2400" dirty="0" smtClean="0">
              <a:solidFill>
                <a:srgbClr val="C00000"/>
              </a:solidFill>
            </a:rPr>
            <a:t>A mission to Mars requires </a:t>
          </a:r>
          <a:r>
            <a:rPr lang="en-US" sz="2400" i="1" dirty="0" smtClean="0">
              <a:solidFill>
                <a:srgbClr val="C00000"/>
              </a:solidFill>
            </a:rPr>
            <a:t>several hundred tons </a:t>
          </a:r>
          <a:r>
            <a:rPr lang="en-US" sz="2400" dirty="0" smtClean="0">
              <a:solidFill>
                <a:srgbClr val="C00000"/>
              </a:solidFill>
            </a:rPr>
            <a:t>to be launched from Earth</a:t>
          </a:r>
          <a:endParaRPr lang="en-US" sz="2400" dirty="0">
            <a:solidFill>
              <a:srgbClr val="C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0.23155</cdr:x>
      <cdr:y>0.54771</cdr:y>
    </cdr:from>
    <cdr:to>
      <cdr:x>0.60171</cdr:x>
      <cdr:y>0.72885</cdr:y>
    </cdr:to>
    <cdr:sp macro="" textlink="">
      <cdr:nvSpPr>
        <cdr:cNvPr id="2" name="TextBox 1"/>
        <cdr:cNvSpPr txBox="1"/>
      </cdr:nvSpPr>
      <cdr:spPr>
        <a:xfrm xmlns:a="http://schemas.openxmlformats.org/drawingml/2006/main" rot="1022224">
          <a:off x="2049614" y="2764993"/>
          <a:ext cx="3276619" cy="91444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400" b="1" dirty="0" smtClean="0">
              <a:solidFill>
                <a:srgbClr val="F27E2C"/>
              </a:solidFill>
            </a:rPr>
            <a:t>Cryogens (450 sec)</a:t>
          </a:r>
          <a:endParaRPr lang="en-US" sz="2400" b="1" dirty="0">
            <a:solidFill>
              <a:srgbClr val="F27E2C"/>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A9E07F-4404-4EF5-A954-6879DFF74FE3}" type="datetimeFigureOut">
              <a:rPr lang="en-US" smtClean="0"/>
              <a:pPr/>
              <a:t>3/26/2013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8C690E-5120-4BFB-9E15-FA202A0B4AA1}" type="slidenum">
              <a:rPr lang="en-US" smtClean="0"/>
              <a:pPr/>
              <a:t>‹#›</a:t>
            </a:fld>
            <a:endParaRPr lang="en-US"/>
          </a:p>
        </p:txBody>
      </p:sp>
    </p:spTree>
    <p:extLst>
      <p:ext uri="{BB962C8B-B14F-4D97-AF65-F5344CB8AC3E}">
        <p14:creationId xmlns:p14="http://schemas.microsoft.com/office/powerpoint/2010/main" val="46772126"/>
      </p:ext>
    </p:extLst>
  </p:cSld>
  <p:clrMap bg1="lt1" tx1="dk1" bg2="lt2" tx2="dk2" accent1="accent1" accent2="accent2" accent3="accent3" accent4="accent4" accent5="accent5" accent6="accent6" hlink="hlink" folHlink="folHlink"/>
  <p:notesStyle>
    <a:lvl1pPr marL="0" algn="l" defTabSz="913331" rtl="0" eaLnBrk="1" latinLnBrk="0" hangingPunct="1">
      <a:defRPr sz="1200" kern="1200">
        <a:solidFill>
          <a:schemeClr val="tx1"/>
        </a:solidFill>
        <a:latin typeface="+mn-lt"/>
        <a:ea typeface="+mn-ea"/>
        <a:cs typeface="+mn-cs"/>
      </a:defRPr>
    </a:lvl1pPr>
    <a:lvl2pPr marL="456668" algn="l" defTabSz="913331" rtl="0" eaLnBrk="1" latinLnBrk="0" hangingPunct="1">
      <a:defRPr sz="1200" kern="1200">
        <a:solidFill>
          <a:schemeClr val="tx1"/>
        </a:solidFill>
        <a:latin typeface="+mn-lt"/>
        <a:ea typeface="+mn-ea"/>
        <a:cs typeface="+mn-cs"/>
      </a:defRPr>
    </a:lvl2pPr>
    <a:lvl3pPr marL="913331" algn="l" defTabSz="913331" rtl="0" eaLnBrk="1" latinLnBrk="0" hangingPunct="1">
      <a:defRPr sz="1200" kern="1200">
        <a:solidFill>
          <a:schemeClr val="tx1"/>
        </a:solidFill>
        <a:latin typeface="+mn-lt"/>
        <a:ea typeface="+mn-ea"/>
        <a:cs typeface="+mn-cs"/>
      </a:defRPr>
    </a:lvl3pPr>
    <a:lvl4pPr marL="1369998" algn="l" defTabSz="913331" rtl="0" eaLnBrk="1" latinLnBrk="0" hangingPunct="1">
      <a:defRPr sz="1200" kern="1200">
        <a:solidFill>
          <a:schemeClr val="tx1"/>
        </a:solidFill>
        <a:latin typeface="+mn-lt"/>
        <a:ea typeface="+mn-ea"/>
        <a:cs typeface="+mn-cs"/>
      </a:defRPr>
    </a:lvl4pPr>
    <a:lvl5pPr marL="1826662" algn="l" defTabSz="913331" rtl="0" eaLnBrk="1" latinLnBrk="0" hangingPunct="1">
      <a:defRPr sz="1200" kern="1200">
        <a:solidFill>
          <a:schemeClr val="tx1"/>
        </a:solidFill>
        <a:latin typeface="+mn-lt"/>
        <a:ea typeface="+mn-ea"/>
        <a:cs typeface="+mn-cs"/>
      </a:defRPr>
    </a:lvl5pPr>
    <a:lvl6pPr marL="2283330" algn="l" defTabSz="913331" rtl="0" eaLnBrk="1" latinLnBrk="0" hangingPunct="1">
      <a:defRPr sz="1200" kern="1200">
        <a:solidFill>
          <a:schemeClr val="tx1"/>
        </a:solidFill>
        <a:latin typeface="+mn-lt"/>
        <a:ea typeface="+mn-ea"/>
        <a:cs typeface="+mn-cs"/>
      </a:defRPr>
    </a:lvl6pPr>
    <a:lvl7pPr marL="2739993" algn="l" defTabSz="913331" rtl="0" eaLnBrk="1" latinLnBrk="0" hangingPunct="1">
      <a:defRPr sz="1200" kern="1200">
        <a:solidFill>
          <a:schemeClr val="tx1"/>
        </a:solidFill>
        <a:latin typeface="+mn-lt"/>
        <a:ea typeface="+mn-ea"/>
        <a:cs typeface="+mn-cs"/>
      </a:defRPr>
    </a:lvl7pPr>
    <a:lvl8pPr marL="3196660" algn="l" defTabSz="913331" rtl="0" eaLnBrk="1" latinLnBrk="0" hangingPunct="1">
      <a:defRPr sz="1200" kern="1200">
        <a:solidFill>
          <a:schemeClr val="tx1"/>
        </a:solidFill>
        <a:latin typeface="+mn-lt"/>
        <a:ea typeface="+mn-ea"/>
        <a:cs typeface="+mn-cs"/>
      </a:defRPr>
    </a:lvl8pPr>
    <a:lvl9pPr marL="3653324" algn="l" defTabSz="913331"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668" indent="0" algn="ctr">
              <a:buNone/>
              <a:defRPr>
                <a:solidFill>
                  <a:schemeClr val="tx1">
                    <a:tint val="75000"/>
                  </a:schemeClr>
                </a:solidFill>
              </a:defRPr>
            </a:lvl2pPr>
            <a:lvl3pPr marL="913331" indent="0" algn="ctr">
              <a:buNone/>
              <a:defRPr>
                <a:solidFill>
                  <a:schemeClr val="tx1">
                    <a:tint val="75000"/>
                  </a:schemeClr>
                </a:solidFill>
              </a:defRPr>
            </a:lvl3pPr>
            <a:lvl4pPr marL="1369998" indent="0" algn="ctr">
              <a:buNone/>
              <a:defRPr>
                <a:solidFill>
                  <a:schemeClr val="tx1">
                    <a:tint val="75000"/>
                  </a:schemeClr>
                </a:solidFill>
              </a:defRPr>
            </a:lvl4pPr>
            <a:lvl5pPr marL="1826662" indent="0" algn="ctr">
              <a:buNone/>
              <a:defRPr>
                <a:solidFill>
                  <a:schemeClr val="tx1">
                    <a:tint val="75000"/>
                  </a:schemeClr>
                </a:solidFill>
              </a:defRPr>
            </a:lvl5pPr>
            <a:lvl6pPr marL="2283330" indent="0" algn="ctr">
              <a:buNone/>
              <a:defRPr>
                <a:solidFill>
                  <a:schemeClr val="tx1">
                    <a:tint val="75000"/>
                  </a:schemeClr>
                </a:solidFill>
              </a:defRPr>
            </a:lvl6pPr>
            <a:lvl7pPr marL="2739993" indent="0" algn="ctr">
              <a:buNone/>
              <a:defRPr>
                <a:solidFill>
                  <a:schemeClr val="tx1">
                    <a:tint val="75000"/>
                  </a:schemeClr>
                </a:solidFill>
              </a:defRPr>
            </a:lvl7pPr>
            <a:lvl8pPr marL="3196660" indent="0" algn="ctr">
              <a:buNone/>
              <a:defRPr>
                <a:solidFill>
                  <a:schemeClr val="tx1">
                    <a:tint val="75000"/>
                  </a:schemeClr>
                </a:solidFill>
              </a:defRPr>
            </a:lvl8pPr>
            <a:lvl9pPr marL="365332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3/26/2013</a:t>
            </a:r>
            <a:endParaRPr lang="en-US"/>
          </a:p>
        </p:txBody>
      </p:sp>
      <p:sp>
        <p:nvSpPr>
          <p:cNvPr id="5" name="Footer Placeholder 4"/>
          <p:cNvSpPr>
            <a:spLocks noGrp="1"/>
          </p:cNvSpPr>
          <p:nvPr>
            <p:ph type="ftr" sz="quarter" idx="11"/>
          </p:nvPr>
        </p:nvSpPr>
        <p:spPr/>
        <p:txBody>
          <a:bodyPr/>
          <a:lstStyle/>
          <a:p>
            <a:r>
              <a:rPr lang="en-US" smtClean="0"/>
              <a:t>Damon Landau and Nathan Strange</a:t>
            </a:r>
            <a:endParaRPr lang="en-US"/>
          </a:p>
        </p:txBody>
      </p:sp>
      <p:sp>
        <p:nvSpPr>
          <p:cNvPr id="6" name="Slide Number Placeholder 5"/>
          <p:cNvSpPr>
            <a:spLocks noGrp="1"/>
          </p:cNvSpPr>
          <p:nvPr>
            <p:ph type="sldNum" sz="quarter" idx="12"/>
          </p:nvPr>
        </p:nvSpPr>
        <p:spPr/>
        <p:txBody>
          <a:bodyPr/>
          <a:lstStyle/>
          <a:p>
            <a:fld id="{97A2B45B-9762-49DF-988A-6872BF5B30F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3/26/2013</a:t>
            </a:r>
            <a:endParaRPr lang="en-US"/>
          </a:p>
        </p:txBody>
      </p:sp>
      <p:sp>
        <p:nvSpPr>
          <p:cNvPr id="5" name="Footer Placeholder 4"/>
          <p:cNvSpPr>
            <a:spLocks noGrp="1"/>
          </p:cNvSpPr>
          <p:nvPr>
            <p:ph type="ftr" sz="quarter" idx="11"/>
          </p:nvPr>
        </p:nvSpPr>
        <p:spPr/>
        <p:txBody>
          <a:bodyPr/>
          <a:lstStyle/>
          <a:p>
            <a:r>
              <a:rPr lang="en-US" smtClean="0"/>
              <a:t>Damon Landau and Nathan Strange</a:t>
            </a:r>
            <a:endParaRPr lang="en-US"/>
          </a:p>
        </p:txBody>
      </p:sp>
      <p:sp>
        <p:nvSpPr>
          <p:cNvPr id="6" name="Slide Number Placeholder 5"/>
          <p:cNvSpPr>
            <a:spLocks noGrp="1"/>
          </p:cNvSpPr>
          <p:nvPr>
            <p:ph type="sldNum" sz="quarter" idx="12"/>
          </p:nvPr>
        </p:nvSpPr>
        <p:spPr/>
        <p:txBody>
          <a:bodyPr/>
          <a:lstStyle/>
          <a:p>
            <a:fld id="{97A2B45B-9762-49DF-988A-6872BF5B30F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3/26/2013</a:t>
            </a:r>
            <a:endParaRPr lang="en-US"/>
          </a:p>
        </p:txBody>
      </p:sp>
      <p:sp>
        <p:nvSpPr>
          <p:cNvPr id="5" name="Footer Placeholder 4"/>
          <p:cNvSpPr>
            <a:spLocks noGrp="1"/>
          </p:cNvSpPr>
          <p:nvPr>
            <p:ph type="ftr" sz="quarter" idx="11"/>
          </p:nvPr>
        </p:nvSpPr>
        <p:spPr/>
        <p:txBody>
          <a:bodyPr/>
          <a:lstStyle/>
          <a:p>
            <a:r>
              <a:rPr lang="en-US" smtClean="0"/>
              <a:t>Damon Landau and Nathan Strange</a:t>
            </a:r>
            <a:endParaRPr lang="en-US"/>
          </a:p>
        </p:txBody>
      </p:sp>
      <p:sp>
        <p:nvSpPr>
          <p:cNvPr id="6" name="Slide Number Placeholder 5"/>
          <p:cNvSpPr>
            <a:spLocks noGrp="1"/>
          </p:cNvSpPr>
          <p:nvPr>
            <p:ph type="sldNum" sz="quarter" idx="12"/>
          </p:nvPr>
        </p:nvSpPr>
        <p:spPr/>
        <p:txBody>
          <a:bodyPr/>
          <a:lstStyle/>
          <a:p>
            <a:fld id="{97A2B45B-9762-49DF-988A-6872BF5B30F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668" indent="0" algn="ctr">
              <a:buNone/>
              <a:defRPr>
                <a:solidFill>
                  <a:schemeClr val="tx1">
                    <a:tint val="75000"/>
                  </a:schemeClr>
                </a:solidFill>
              </a:defRPr>
            </a:lvl2pPr>
            <a:lvl3pPr marL="913331" indent="0" algn="ctr">
              <a:buNone/>
              <a:defRPr>
                <a:solidFill>
                  <a:schemeClr val="tx1">
                    <a:tint val="75000"/>
                  </a:schemeClr>
                </a:solidFill>
              </a:defRPr>
            </a:lvl3pPr>
            <a:lvl4pPr marL="1369998" indent="0" algn="ctr">
              <a:buNone/>
              <a:defRPr>
                <a:solidFill>
                  <a:schemeClr val="tx1">
                    <a:tint val="75000"/>
                  </a:schemeClr>
                </a:solidFill>
              </a:defRPr>
            </a:lvl4pPr>
            <a:lvl5pPr marL="1826662" indent="0" algn="ctr">
              <a:buNone/>
              <a:defRPr>
                <a:solidFill>
                  <a:schemeClr val="tx1">
                    <a:tint val="75000"/>
                  </a:schemeClr>
                </a:solidFill>
              </a:defRPr>
            </a:lvl5pPr>
            <a:lvl6pPr marL="2283330" indent="0" algn="ctr">
              <a:buNone/>
              <a:defRPr>
                <a:solidFill>
                  <a:schemeClr val="tx1">
                    <a:tint val="75000"/>
                  </a:schemeClr>
                </a:solidFill>
              </a:defRPr>
            </a:lvl6pPr>
            <a:lvl7pPr marL="2739993" indent="0" algn="ctr">
              <a:buNone/>
              <a:defRPr>
                <a:solidFill>
                  <a:schemeClr val="tx1">
                    <a:tint val="75000"/>
                  </a:schemeClr>
                </a:solidFill>
              </a:defRPr>
            </a:lvl7pPr>
            <a:lvl8pPr marL="3196660" indent="0" algn="ctr">
              <a:buNone/>
              <a:defRPr>
                <a:solidFill>
                  <a:schemeClr val="tx1">
                    <a:tint val="75000"/>
                  </a:schemeClr>
                </a:solidFill>
              </a:defRPr>
            </a:lvl8pPr>
            <a:lvl9pPr marL="365332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3/26/2013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Damon Landau and Nathan Strange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74FB0-F801-ED4D-9766-FA126380CD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522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3/26/2013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Damon Landau and Nathan Strange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74FB0-F801-ED4D-9766-FA126380CD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0134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668" indent="0">
              <a:buNone/>
              <a:defRPr sz="1800">
                <a:solidFill>
                  <a:schemeClr val="tx1">
                    <a:tint val="75000"/>
                  </a:schemeClr>
                </a:solidFill>
              </a:defRPr>
            </a:lvl2pPr>
            <a:lvl3pPr marL="913331" indent="0">
              <a:buNone/>
              <a:defRPr sz="1600">
                <a:solidFill>
                  <a:schemeClr val="tx1">
                    <a:tint val="75000"/>
                  </a:schemeClr>
                </a:solidFill>
              </a:defRPr>
            </a:lvl3pPr>
            <a:lvl4pPr marL="1369998" indent="0">
              <a:buNone/>
              <a:defRPr sz="1400">
                <a:solidFill>
                  <a:schemeClr val="tx1">
                    <a:tint val="75000"/>
                  </a:schemeClr>
                </a:solidFill>
              </a:defRPr>
            </a:lvl4pPr>
            <a:lvl5pPr marL="1826662" indent="0">
              <a:buNone/>
              <a:defRPr sz="1400">
                <a:solidFill>
                  <a:schemeClr val="tx1">
                    <a:tint val="75000"/>
                  </a:schemeClr>
                </a:solidFill>
              </a:defRPr>
            </a:lvl5pPr>
            <a:lvl6pPr marL="2283330" indent="0">
              <a:buNone/>
              <a:defRPr sz="1400">
                <a:solidFill>
                  <a:schemeClr val="tx1">
                    <a:tint val="75000"/>
                  </a:schemeClr>
                </a:solidFill>
              </a:defRPr>
            </a:lvl6pPr>
            <a:lvl7pPr marL="2739993" indent="0">
              <a:buNone/>
              <a:defRPr sz="1400">
                <a:solidFill>
                  <a:schemeClr val="tx1">
                    <a:tint val="75000"/>
                  </a:schemeClr>
                </a:solidFill>
              </a:defRPr>
            </a:lvl7pPr>
            <a:lvl8pPr marL="3196660" indent="0">
              <a:buNone/>
              <a:defRPr sz="1400">
                <a:solidFill>
                  <a:schemeClr val="tx1">
                    <a:tint val="75000"/>
                  </a:schemeClr>
                </a:solidFill>
              </a:defRPr>
            </a:lvl8pPr>
            <a:lvl9pPr marL="365332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3/26/2013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Damon Landau and Nathan Strange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74FB0-F801-ED4D-9766-FA126380CD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952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3/26/2013</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Damon Landau and Nathan Strange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74FB0-F801-ED4D-9766-FA126380CD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507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68" indent="0">
              <a:buNone/>
              <a:defRPr sz="2000" b="1"/>
            </a:lvl2pPr>
            <a:lvl3pPr marL="913331" indent="0">
              <a:buNone/>
              <a:defRPr sz="1800" b="1"/>
            </a:lvl3pPr>
            <a:lvl4pPr marL="1369998" indent="0">
              <a:buNone/>
              <a:defRPr sz="1600" b="1"/>
            </a:lvl4pPr>
            <a:lvl5pPr marL="1826662" indent="0">
              <a:buNone/>
              <a:defRPr sz="1600" b="1"/>
            </a:lvl5pPr>
            <a:lvl6pPr marL="2283330" indent="0">
              <a:buNone/>
              <a:defRPr sz="1600" b="1"/>
            </a:lvl6pPr>
            <a:lvl7pPr marL="2739993" indent="0">
              <a:buNone/>
              <a:defRPr sz="1600" b="1"/>
            </a:lvl7pPr>
            <a:lvl8pPr marL="3196660" indent="0">
              <a:buNone/>
              <a:defRPr sz="1600" b="1"/>
            </a:lvl8pPr>
            <a:lvl9pPr marL="365332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6668" indent="0">
              <a:buNone/>
              <a:defRPr sz="2000" b="1"/>
            </a:lvl2pPr>
            <a:lvl3pPr marL="913331" indent="0">
              <a:buNone/>
              <a:defRPr sz="1800" b="1"/>
            </a:lvl3pPr>
            <a:lvl4pPr marL="1369998" indent="0">
              <a:buNone/>
              <a:defRPr sz="1600" b="1"/>
            </a:lvl4pPr>
            <a:lvl5pPr marL="1826662" indent="0">
              <a:buNone/>
              <a:defRPr sz="1600" b="1"/>
            </a:lvl5pPr>
            <a:lvl6pPr marL="2283330" indent="0">
              <a:buNone/>
              <a:defRPr sz="1600" b="1"/>
            </a:lvl6pPr>
            <a:lvl7pPr marL="2739993" indent="0">
              <a:buNone/>
              <a:defRPr sz="1600" b="1"/>
            </a:lvl7pPr>
            <a:lvl8pPr marL="3196660" indent="0">
              <a:buNone/>
              <a:defRPr sz="1600" b="1"/>
            </a:lvl8pPr>
            <a:lvl9pPr marL="365332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3/26/2013</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Damon Landau and Nathan Strange</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374FB0-F801-ED4D-9766-FA126380CD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8823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3/26/2013</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Damon Landau and Nathan Strange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374FB0-F801-ED4D-9766-FA126380CD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243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3/26/2013</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Damon Landau and Nathan Strange</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374FB0-F801-ED4D-9766-FA126380CD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560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668" indent="0">
              <a:buNone/>
              <a:defRPr sz="1200"/>
            </a:lvl2pPr>
            <a:lvl3pPr marL="913331" indent="0">
              <a:buNone/>
              <a:defRPr sz="1000"/>
            </a:lvl3pPr>
            <a:lvl4pPr marL="1369998" indent="0">
              <a:buNone/>
              <a:defRPr sz="900"/>
            </a:lvl4pPr>
            <a:lvl5pPr marL="1826662" indent="0">
              <a:buNone/>
              <a:defRPr sz="900"/>
            </a:lvl5pPr>
            <a:lvl6pPr marL="2283330" indent="0">
              <a:buNone/>
              <a:defRPr sz="900"/>
            </a:lvl6pPr>
            <a:lvl7pPr marL="2739993" indent="0">
              <a:buNone/>
              <a:defRPr sz="900"/>
            </a:lvl7pPr>
            <a:lvl8pPr marL="3196660" indent="0">
              <a:buNone/>
              <a:defRPr sz="900"/>
            </a:lvl8pPr>
            <a:lvl9pPr marL="365332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3/26/2013</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Damon Landau and Nathan Strange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74FB0-F801-ED4D-9766-FA126380CD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4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3/26/2013</a:t>
            </a:r>
            <a:endParaRPr lang="en-US"/>
          </a:p>
        </p:txBody>
      </p:sp>
      <p:sp>
        <p:nvSpPr>
          <p:cNvPr id="5" name="Footer Placeholder 4"/>
          <p:cNvSpPr>
            <a:spLocks noGrp="1"/>
          </p:cNvSpPr>
          <p:nvPr>
            <p:ph type="ftr" sz="quarter" idx="11"/>
          </p:nvPr>
        </p:nvSpPr>
        <p:spPr/>
        <p:txBody>
          <a:bodyPr/>
          <a:lstStyle/>
          <a:p>
            <a:r>
              <a:rPr lang="en-US" smtClean="0"/>
              <a:t>Damon Landau and Nathan Strange</a:t>
            </a:r>
            <a:endParaRPr lang="en-US"/>
          </a:p>
        </p:txBody>
      </p:sp>
      <p:sp>
        <p:nvSpPr>
          <p:cNvPr id="6" name="Slide Number Placeholder 5"/>
          <p:cNvSpPr>
            <a:spLocks noGrp="1"/>
          </p:cNvSpPr>
          <p:nvPr>
            <p:ph type="sldNum" sz="quarter" idx="12"/>
          </p:nvPr>
        </p:nvSpPr>
        <p:spPr/>
        <p:txBody>
          <a:bodyPr/>
          <a:lstStyle/>
          <a:p>
            <a:fld id="{97A2B45B-9762-49DF-988A-6872BF5B30F8}"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68" indent="0">
              <a:buNone/>
              <a:defRPr sz="2800"/>
            </a:lvl2pPr>
            <a:lvl3pPr marL="913331" indent="0">
              <a:buNone/>
              <a:defRPr sz="2400"/>
            </a:lvl3pPr>
            <a:lvl4pPr marL="1369998" indent="0">
              <a:buNone/>
              <a:defRPr sz="2000"/>
            </a:lvl4pPr>
            <a:lvl5pPr marL="1826662" indent="0">
              <a:buNone/>
              <a:defRPr sz="2000"/>
            </a:lvl5pPr>
            <a:lvl6pPr marL="2283330" indent="0">
              <a:buNone/>
              <a:defRPr sz="2000"/>
            </a:lvl6pPr>
            <a:lvl7pPr marL="2739993" indent="0">
              <a:buNone/>
              <a:defRPr sz="2000"/>
            </a:lvl7pPr>
            <a:lvl8pPr marL="3196660" indent="0">
              <a:buNone/>
              <a:defRPr sz="2000"/>
            </a:lvl8pPr>
            <a:lvl9pPr marL="365332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68" indent="0">
              <a:buNone/>
              <a:defRPr sz="1200"/>
            </a:lvl2pPr>
            <a:lvl3pPr marL="913331" indent="0">
              <a:buNone/>
              <a:defRPr sz="1000"/>
            </a:lvl3pPr>
            <a:lvl4pPr marL="1369998" indent="0">
              <a:buNone/>
              <a:defRPr sz="900"/>
            </a:lvl4pPr>
            <a:lvl5pPr marL="1826662" indent="0">
              <a:buNone/>
              <a:defRPr sz="900"/>
            </a:lvl5pPr>
            <a:lvl6pPr marL="2283330" indent="0">
              <a:buNone/>
              <a:defRPr sz="900"/>
            </a:lvl6pPr>
            <a:lvl7pPr marL="2739993" indent="0">
              <a:buNone/>
              <a:defRPr sz="900"/>
            </a:lvl7pPr>
            <a:lvl8pPr marL="3196660" indent="0">
              <a:buNone/>
              <a:defRPr sz="900"/>
            </a:lvl8pPr>
            <a:lvl9pPr marL="365332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3/26/2013</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Damon Landau and Nathan Strange</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74FB0-F801-ED4D-9766-FA126380CD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766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3/26/2013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Damon Landau and Nathan Strange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74FB0-F801-ED4D-9766-FA126380CD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444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3/26/2013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Damon Landau and Nathan Strange</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74FB0-F801-ED4D-9766-FA126380CD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676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668" indent="0" algn="ctr">
              <a:buNone/>
              <a:defRPr>
                <a:solidFill>
                  <a:schemeClr val="tx1">
                    <a:tint val="75000"/>
                  </a:schemeClr>
                </a:solidFill>
              </a:defRPr>
            </a:lvl2pPr>
            <a:lvl3pPr marL="913331" indent="0" algn="ctr">
              <a:buNone/>
              <a:defRPr>
                <a:solidFill>
                  <a:schemeClr val="tx1">
                    <a:tint val="75000"/>
                  </a:schemeClr>
                </a:solidFill>
              </a:defRPr>
            </a:lvl3pPr>
            <a:lvl4pPr marL="1369998" indent="0" algn="ctr">
              <a:buNone/>
              <a:defRPr>
                <a:solidFill>
                  <a:schemeClr val="tx1">
                    <a:tint val="75000"/>
                  </a:schemeClr>
                </a:solidFill>
              </a:defRPr>
            </a:lvl4pPr>
            <a:lvl5pPr marL="1826662" indent="0" algn="ctr">
              <a:buNone/>
              <a:defRPr>
                <a:solidFill>
                  <a:schemeClr val="tx1">
                    <a:tint val="75000"/>
                  </a:schemeClr>
                </a:solidFill>
              </a:defRPr>
            </a:lvl5pPr>
            <a:lvl6pPr marL="2283330" indent="0" algn="ctr">
              <a:buNone/>
              <a:defRPr>
                <a:solidFill>
                  <a:schemeClr val="tx1">
                    <a:tint val="75000"/>
                  </a:schemeClr>
                </a:solidFill>
              </a:defRPr>
            </a:lvl6pPr>
            <a:lvl7pPr marL="2739993" indent="0" algn="ctr">
              <a:buNone/>
              <a:defRPr>
                <a:solidFill>
                  <a:schemeClr val="tx1">
                    <a:tint val="75000"/>
                  </a:schemeClr>
                </a:solidFill>
              </a:defRPr>
            </a:lvl7pPr>
            <a:lvl8pPr marL="3196660" indent="0" algn="ctr">
              <a:buNone/>
              <a:defRPr>
                <a:solidFill>
                  <a:schemeClr val="tx1">
                    <a:tint val="75000"/>
                  </a:schemeClr>
                </a:solidFill>
              </a:defRPr>
            </a:lvl8pPr>
            <a:lvl9pPr marL="365332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EB62181-897B-1D40-9915-658623E292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13004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5B82AB4-DBC1-4983-92DE-6F8BECDC907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99175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668" indent="0">
              <a:buNone/>
              <a:defRPr sz="1800">
                <a:solidFill>
                  <a:schemeClr val="tx1">
                    <a:tint val="75000"/>
                  </a:schemeClr>
                </a:solidFill>
              </a:defRPr>
            </a:lvl2pPr>
            <a:lvl3pPr marL="913331" indent="0">
              <a:buNone/>
              <a:defRPr sz="1600">
                <a:solidFill>
                  <a:schemeClr val="tx1">
                    <a:tint val="75000"/>
                  </a:schemeClr>
                </a:solidFill>
              </a:defRPr>
            </a:lvl3pPr>
            <a:lvl4pPr marL="1369998" indent="0">
              <a:buNone/>
              <a:defRPr sz="1400">
                <a:solidFill>
                  <a:schemeClr val="tx1">
                    <a:tint val="75000"/>
                  </a:schemeClr>
                </a:solidFill>
              </a:defRPr>
            </a:lvl4pPr>
            <a:lvl5pPr marL="1826662" indent="0">
              <a:buNone/>
              <a:defRPr sz="1400">
                <a:solidFill>
                  <a:schemeClr val="tx1">
                    <a:tint val="75000"/>
                  </a:schemeClr>
                </a:solidFill>
              </a:defRPr>
            </a:lvl5pPr>
            <a:lvl6pPr marL="2283330" indent="0">
              <a:buNone/>
              <a:defRPr sz="1400">
                <a:solidFill>
                  <a:schemeClr val="tx1">
                    <a:tint val="75000"/>
                  </a:schemeClr>
                </a:solidFill>
              </a:defRPr>
            </a:lvl6pPr>
            <a:lvl7pPr marL="2739993" indent="0">
              <a:buNone/>
              <a:defRPr sz="1400">
                <a:solidFill>
                  <a:schemeClr val="tx1">
                    <a:tint val="75000"/>
                  </a:schemeClr>
                </a:solidFill>
              </a:defRPr>
            </a:lvl7pPr>
            <a:lvl8pPr marL="3196660" indent="0">
              <a:buNone/>
              <a:defRPr sz="1400">
                <a:solidFill>
                  <a:schemeClr val="tx1">
                    <a:tint val="75000"/>
                  </a:schemeClr>
                </a:solidFill>
              </a:defRPr>
            </a:lvl8pPr>
            <a:lvl9pPr marL="365332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5B82AB4-DBC1-4983-92DE-6F8BECDC907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62342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6" name="Footer Placeholder 5"/>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35B82AB4-DBC1-4983-92DE-6F8BECDC907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10866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68" indent="0">
              <a:buNone/>
              <a:defRPr sz="2000" b="1"/>
            </a:lvl2pPr>
            <a:lvl3pPr marL="913331" indent="0">
              <a:buNone/>
              <a:defRPr sz="1800" b="1"/>
            </a:lvl3pPr>
            <a:lvl4pPr marL="1369998" indent="0">
              <a:buNone/>
              <a:defRPr sz="1600" b="1"/>
            </a:lvl4pPr>
            <a:lvl5pPr marL="1826662" indent="0">
              <a:buNone/>
              <a:defRPr sz="1600" b="1"/>
            </a:lvl5pPr>
            <a:lvl6pPr marL="2283330" indent="0">
              <a:buNone/>
              <a:defRPr sz="1600" b="1"/>
            </a:lvl6pPr>
            <a:lvl7pPr marL="2739993" indent="0">
              <a:buNone/>
              <a:defRPr sz="1600" b="1"/>
            </a:lvl7pPr>
            <a:lvl8pPr marL="3196660" indent="0">
              <a:buNone/>
              <a:defRPr sz="1600" b="1"/>
            </a:lvl8pPr>
            <a:lvl9pPr marL="365332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6668" indent="0">
              <a:buNone/>
              <a:defRPr sz="2000" b="1"/>
            </a:lvl2pPr>
            <a:lvl3pPr marL="913331" indent="0">
              <a:buNone/>
              <a:defRPr sz="1800" b="1"/>
            </a:lvl3pPr>
            <a:lvl4pPr marL="1369998" indent="0">
              <a:buNone/>
              <a:defRPr sz="1600" b="1"/>
            </a:lvl4pPr>
            <a:lvl5pPr marL="1826662" indent="0">
              <a:buNone/>
              <a:defRPr sz="1600" b="1"/>
            </a:lvl5pPr>
            <a:lvl6pPr marL="2283330" indent="0">
              <a:buNone/>
              <a:defRPr sz="1600" b="1"/>
            </a:lvl6pPr>
            <a:lvl7pPr marL="2739993" indent="0">
              <a:buNone/>
              <a:defRPr sz="1600" b="1"/>
            </a:lvl7pPr>
            <a:lvl8pPr marL="3196660" indent="0">
              <a:buNone/>
              <a:defRPr sz="1600" b="1"/>
            </a:lvl8pPr>
            <a:lvl9pPr marL="365332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8" name="Footer Placeholder 7"/>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35B82AB4-DBC1-4983-92DE-6F8BECDC907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51453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4" name="Footer Placeholder 3"/>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35B82AB4-DBC1-4983-92DE-6F8BECDC907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81011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3" name="Footer Placeholder 2"/>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35B82AB4-DBC1-4983-92DE-6F8BECDC907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28789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668" indent="0">
              <a:buNone/>
              <a:defRPr sz="1800">
                <a:solidFill>
                  <a:schemeClr val="tx1">
                    <a:tint val="75000"/>
                  </a:schemeClr>
                </a:solidFill>
              </a:defRPr>
            </a:lvl2pPr>
            <a:lvl3pPr marL="913331" indent="0">
              <a:buNone/>
              <a:defRPr sz="1600">
                <a:solidFill>
                  <a:schemeClr val="tx1">
                    <a:tint val="75000"/>
                  </a:schemeClr>
                </a:solidFill>
              </a:defRPr>
            </a:lvl3pPr>
            <a:lvl4pPr marL="1369998" indent="0">
              <a:buNone/>
              <a:defRPr sz="1400">
                <a:solidFill>
                  <a:schemeClr val="tx1">
                    <a:tint val="75000"/>
                  </a:schemeClr>
                </a:solidFill>
              </a:defRPr>
            </a:lvl4pPr>
            <a:lvl5pPr marL="1826662" indent="0">
              <a:buNone/>
              <a:defRPr sz="1400">
                <a:solidFill>
                  <a:schemeClr val="tx1">
                    <a:tint val="75000"/>
                  </a:schemeClr>
                </a:solidFill>
              </a:defRPr>
            </a:lvl5pPr>
            <a:lvl6pPr marL="2283330" indent="0">
              <a:buNone/>
              <a:defRPr sz="1400">
                <a:solidFill>
                  <a:schemeClr val="tx1">
                    <a:tint val="75000"/>
                  </a:schemeClr>
                </a:solidFill>
              </a:defRPr>
            </a:lvl6pPr>
            <a:lvl7pPr marL="2739993" indent="0">
              <a:buNone/>
              <a:defRPr sz="1400">
                <a:solidFill>
                  <a:schemeClr val="tx1">
                    <a:tint val="75000"/>
                  </a:schemeClr>
                </a:solidFill>
              </a:defRPr>
            </a:lvl7pPr>
            <a:lvl8pPr marL="3196660" indent="0">
              <a:buNone/>
              <a:defRPr sz="1400">
                <a:solidFill>
                  <a:schemeClr val="tx1">
                    <a:tint val="75000"/>
                  </a:schemeClr>
                </a:solidFill>
              </a:defRPr>
            </a:lvl8pPr>
            <a:lvl9pPr marL="365332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3/26/2013</a:t>
            </a:r>
            <a:endParaRPr lang="en-US"/>
          </a:p>
        </p:txBody>
      </p:sp>
      <p:sp>
        <p:nvSpPr>
          <p:cNvPr id="5" name="Footer Placeholder 4"/>
          <p:cNvSpPr>
            <a:spLocks noGrp="1"/>
          </p:cNvSpPr>
          <p:nvPr>
            <p:ph type="ftr" sz="quarter" idx="11"/>
          </p:nvPr>
        </p:nvSpPr>
        <p:spPr/>
        <p:txBody>
          <a:bodyPr/>
          <a:lstStyle/>
          <a:p>
            <a:r>
              <a:rPr lang="en-US" smtClean="0"/>
              <a:t>Damon Landau and Nathan Strange</a:t>
            </a:r>
            <a:endParaRPr lang="en-US"/>
          </a:p>
        </p:txBody>
      </p:sp>
      <p:sp>
        <p:nvSpPr>
          <p:cNvPr id="6" name="Slide Number Placeholder 5"/>
          <p:cNvSpPr>
            <a:spLocks noGrp="1"/>
          </p:cNvSpPr>
          <p:nvPr>
            <p:ph type="sldNum" sz="quarter" idx="12"/>
          </p:nvPr>
        </p:nvSpPr>
        <p:spPr/>
        <p:txBody>
          <a:bodyPr/>
          <a:lstStyle/>
          <a:p>
            <a:fld id="{97A2B45B-9762-49DF-988A-6872BF5B30F8}"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668" indent="0">
              <a:buNone/>
              <a:defRPr sz="1200"/>
            </a:lvl2pPr>
            <a:lvl3pPr marL="913331" indent="0">
              <a:buNone/>
              <a:defRPr sz="1000"/>
            </a:lvl3pPr>
            <a:lvl4pPr marL="1369998" indent="0">
              <a:buNone/>
              <a:defRPr sz="900"/>
            </a:lvl4pPr>
            <a:lvl5pPr marL="1826662" indent="0">
              <a:buNone/>
              <a:defRPr sz="900"/>
            </a:lvl5pPr>
            <a:lvl6pPr marL="2283330" indent="0">
              <a:buNone/>
              <a:defRPr sz="900"/>
            </a:lvl6pPr>
            <a:lvl7pPr marL="2739993" indent="0">
              <a:buNone/>
              <a:defRPr sz="900"/>
            </a:lvl7pPr>
            <a:lvl8pPr marL="3196660" indent="0">
              <a:buNone/>
              <a:defRPr sz="900"/>
            </a:lvl8pPr>
            <a:lvl9pPr marL="365332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6" name="Footer Placeholder 5"/>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EB62181-897B-1D40-9915-658623E292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89622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68" indent="0">
              <a:buNone/>
              <a:defRPr sz="2800"/>
            </a:lvl2pPr>
            <a:lvl3pPr marL="913331" indent="0">
              <a:buNone/>
              <a:defRPr sz="2400"/>
            </a:lvl3pPr>
            <a:lvl4pPr marL="1369998" indent="0">
              <a:buNone/>
              <a:defRPr sz="2000"/>
            </a:lvl4pPr>
            <a:lvl5pPr marL="1826662" indent="0">
              <a:buNone/>
              <a:defRPr sz="2000"/>
            </a:lvl5pPr>
            <a:lvl6pPr marL="2283330" indent="0">
              <a:buNone/>
              <a:defRPr sz="2000"/>
            </a:lvl6pPr>
            <a:lvl7pPr marL="2739993" indent="0">
              <a:buNone/>
              <a:defRPr sz="2000"/>
            </a:lvl7pPr>
            <a:lvl8pPr marL="3196660" indent="0">
              <a:buNone/>
              <a:defRPr sz="2000"/>
            </a:lvl8pPr>
            <a:lvl9pPr marL="365332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68" indent="0">
              <a:buNone/>
              <a:defRPr sz="1200"/>
            </a:lvl2pPr>
            <a:lvl3pPr marL="913331" indent="0">
              <a:buNone/>
              <a:defRPr sz="1000"/>
            </a:lvl3pPr>
            <a:lvl4pPr marL="1369998" indent="0">
              <a:buNone/>
              <a:defRPr sz="900"/>
            </a:lvl4pPr>
            <a:lvl5pPr marL="1826662" indent="0">
              <a:buNone/>
              <a:defRPr sz="900"/>
            </a:lvl5pPr>
            <a:lvl6pPr marL="2283330" indent="0">
              <a:buNone/>
              <a:defRPr sz="900"/>
            </a:lvl6pPr>
            <a:lvl7pPr marL="2739993" indent="0">
              <a:buNone/>
              <a:defRPr sz="900"/>
            </a:lvl7pPr>
            <a:lvl8pPr marL="3196660" indent="0">
              <a:buNone/>
              <a:defRPr sz="900"/>
            </a:lvl8pPr>
            <a:lvl9pPr marL="365332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6" name="Footer Placeholder 5"/>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35B82AB4-DBC1-4983-92DE-6F8BECDC907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94055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5B82AB4-DBC1-4983-92DE-6F8BECDC907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08096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5B82AB4-DBC1-4983-92DE-6F8BECDC907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45046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55" indent="0" algn="ctr">
              <a:buNone/>
              <a:defRPr>
                <a:solidFill>
                  <a:schemeClr val="tx1">
                    <a:tint val="75000"/>
                  </a:schemeClr>
                </a:solidFill>
              </a:defRPr>
            </a:lvl2pPr>
            <a:lvl3pPr marL="913711" indent="0" algn="ctr">
              <a:buNone/>
              <a:defRPr>
                <a:solidFill>
                  <a:schemeClr val="tx1">
                    <a:tint val="75000"/>
                  </a:schemeClr>
                </a:solidFill>
              </a:defRPr>
            </a:lvl3pPr>
            <a:lvl4pPr marL="1370567" indent="0" algn="ctr">
              <a:buNone/>
              <a:defRPr>
                <a:solidFill>
                  <a:schemeClr val="tx1">
                    <a:tint val="75000"/>
                  </a:schemeClr>
                </a:solidFill>
              </a:defRPr>
            </a:lvl4pPr>
            <a:lvl5pPr marL="1827422" indent="0" algn="ctr">
              <a:buNone/>
              <a:defRPr>
                <a:solidFill>
                  <a:schemeClr val="tx1">
                    <a:tint val="75000"/>
                  </a:schemeClr>
                </a:solidFill>
              </a:defRPr>
            </a:lvl5pPr>
            <a:lvl6pPr marL="2284280" indent="0" algn="ctr">
              <a:buNone/>
              <a:defRPr>
                <a:solidFill>
                  <a:schemeClr val="tx1">
                    <a:tint val="75000"/>
                  </a:schemeClr>
                </a:solidFill>
              </a:defRPr>
            </a:lvl6pPr>
            <a:lvl7pPr marL="2741134" indent="0" algn="ctr">
              <a:buNone/>
              <a:defRPr>
                <a:solidFill>
                  <a:schemeClr val="tx1">
                    <a:tint val="75000"/>
                  </a:schemeClr>
                </a:solidFill>
              </a:defRPr>
            </a:lvl7pPr>
            <a:lvl8pPr marL="3197991" indent="0" algn="ctr">
              <a:buNone/>
              <a:defRPr>
                <a:solidFill>
                  <a:schemeClr val="tx1">
                    <a:tint val="75000"/>
                  </a:schemeClr>
                </a:solidFill>
              </a:defRPr>
            </a:lvl8pPr>
            <a:lvl9pPr marL="365484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CABCB0FC-CAE4-AB4E-A5B0-658E87F65C5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65456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A1FDE4A-EACD-834D-8A2D-513C09BFD8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549542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6"/>
          </a:xfrm>
        </p:spPr>
        <p:txBody>
          <a:bodyPr anchor="b"/>
          <a:lstStyle>
            <a:lvl1pPr marL="0" indent="0">
              <a:buNone/>
              <a:defRPr sz="2100">
                <a:solidFill>
                  <a:schemeClr val="tx1">
                    <a:tint val="75000"/>
                  </a:schemeClr>
                </a:solidFill>
              </a:defRPr>
            </a:lvl1pPr>
            <a:lvl2pPr marL="456855" indent="0">
              <a:buNone/>
              <a:defRPr sz="1800">
                <a:solidFill>
                  <a:schemeClr val="tx1">
                    <a:tint val="75000"/>
                  </a:schemeClr>
                </a:solidFill>
              </a:defRPr>
            </a:lvl2pPr>
            <a:lvl3pPr marL="913711" indent="0">
              <a:buNone/>
              <a:defRPr sz="1600">
                <a:solidFill>
                  <a:schemeClr val="tx1">
                    <a:tint val="75000"/>
                  </a:schemeClr>
                </a:solidFill>
              </a:defRPr>
            </a:lvl3pPr>
            <a:lvl4pPr marL="1370567" indent="0">
              <a:buNone/>
              <a:defRPr sz="1400">
                <a:solidFill>
                  <a:schemeClr val="tx1">
                    <a:tint val="75000"/>
                  </a:schemeClr>
                </a:solidFill>
              </a:defRPr>
            </a:lvl4pPr>
            <a:lvl5pPr marL="1827422" indent="0">
              <a:buNone/>
              <a:defRPr sz="1400">
                <a:solidFill>
                  <a:schemeClr val="tx1">
                    <a:tint val="75000"/>
                  </a:schemeClr>
                </a:solidFill>
              </a:defRPr>
            </a:lvl5pPr>
            <a:lvl6pPr marL="2284280" indent="0">
              <a:buNone/>
              <a:defRPr sz="1400">
                <a:solidFill>
                  <a:schemeClr val="tx1">
                    <a:tint val="75000"/>
                  </a:schemeClr>
                </a:solidFill>
              </a:defRPr>
            </a:lvl6pPr>
            <a:lvl7pPr marL="2741134" indent="0">
              <a:buNone/>
              <a:defRPr sz="1400">
                <a:solidFill>
                  <a:schemeClr val="tx1">
                    <a:tint val="75000"/>
                  </a:schemeClr>
                </a:solidFill>
              </a:defRPr>
            </a:lvl7pPr>
            <a:lvl8pPr marL="3197991" indent="0">
              <a:buNone/>
              <a:defRPr sz="1400">
                <a:solidFill>
                  <a:schemeClr val="tx1">
                    <a:tint val="75000"/>
                  </a:schemeClr>
                </a:solidFill>
              </a:defRPr>
            </a:lvl8pPr>
            <a:lvl9pPr marL="365484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A1FDE4A-EACD-834D-8A2D-513C09BFD8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90069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6" name="Footer Placeholder 5"/>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A1FDE4A-EACD-834D-8A2D-513C09BFD8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3363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55" indent="0">
              <a:buNone/>
              <a:defRPr sz="2100" b="1"/>
            </a:lvl2pPr>
            <a:lvl3pPr marL="913711" indent="0">
              <a:buNone/>
              <a:defRPr sz="1800" b="1"/>
            </a:lvl3pPr>
            <a:lvl4pPr marL="1370567" indent="0">
              <a:buNone/>
              <a:defRPr sz="1600" b="1"/>
            </a:lvl4pPr>
            <a:lvl5pPr marL="1827422" indent="0">
              <a:buNone/>
              <a:defRPr sz="1600" b="1"/>
            </a:lvl5pPr>
            <a:lvl6pPr marL="2284280" indent="0">
              <a:buNone/>
              <a:defRPr sz="1600" b="1"/>
            </a:lvl6pPr>
            <a:lvl7pPr marL="2741134" indent="0">
              <a:buNone/>
              <a:defRPr sz="1600" b="1"/>
            </a:lvl7pPr>
            <a:lvl8pPr marL="3197991" indent="0">
              <a:buNone/>
              <a:defRPr sz="1600" b="1"/>
            </a:lvl8pPr>
            <a:lvl9pPr marL="365484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55" indent="0">
              <a:buNone/>
              <a:defRPr sz="2100" b="1"/>
            </a:lvl2pPr>
            <a:lvl3pPr marL="913711" indent="0">
              <a:buNone/>
              <a:defRPr sz="1800" b="1"/>
            </a:lvl3pPr>
            <a:lvl4pPr marL="1370567" indent="0">
              <a:buNone/>
              <a:defRPr sz="1600" b="1"/>
            </a:lvl4pPr>
            <a:lvl5pPr marL="1827422" indent="0">
              <a:buNone/>
              <a:defRPr sz="1600" b="1"/>
            </a:lvl5pPr>
            <a:lvl6pPr marL="2284280" indent="0">
              <a:buNone/>
              <a:defRPr sz="1600" b="1"/>
            </a:lvl6pPr>
            <a:lvl7pPr marL="2741134" indent="0">
              <a:buNone/>
              <a:defRPr sz="1600" b="1"/>
            </a:lvl7pPr>
            <a:lvl8pPr marL="3197991" indent="0">
              <a:buNone/>
              <a:defRPr sz="1600" b="1"/>
            </a:lvl8pPr>
            <a:lvl9pPr marL="365484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8" name="Footer Placeholder 7"/>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2A1FDE4A-EACD-834D-8A2D-513C09BFD8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117996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4" name="Footer Placeholder 3"/>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2A1FDE4A-EACD-834D-8A2D-513C09BFD8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17011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3/26/2013</a:t>
            </a:r>
            <a:endParaRPr lang="en-US"/>
          </a:p>
        </p:txBody>
      </p:sp>
      <p:sp>
        <p:nvSpPr>
          <p:cNvPr id="6" name="Footer Placeholder 5"/>
          <p:cNvSpPr>
            <a:spLocks noGrp="1"/>
          </p:cNvSpPr>
          <p:nvPr>
            <p:ph type="ftr" sz="quarter" idx="11"/>
          </p:nvPr>
        </p:nvSpPr>
        <p:spPr/>
        <p:txBody>
          <a:bodyPr/>
          <a:lstStyle/>
          <a:p>
            <a:r>
              <a:rPr lang="en-US" smtClean="0"/>
              <a:t>Damon Landau and Nathan Strange</a:t>
            </a:r>
            <a:endParaRPr lang="en-US"/>
          </a:p>
        </p:txBody>
      </p:sp>
      <p:sp>
        <p:nvSpPr>
          <p:cNvPr id="7" name="Slide Number Placeholder 6"/>
          <p:cNvSpPr>
            <a:spLocks noGrp="1"/>
          </p:cNvSpPr>
          <p:nvPr>
            <p:ph type="sldNum" sz="quarter" idx="12"/>
          </p:nvPr>
        </p:nvSpPr>
        <p:spPr/>
        <p:txBody>
          <a:bodyPr/>
          <a:lstStyle/>
          <a:p>
            <a:fld id="{97A2B45B-9762-49DF-988A-6872BF5B30F8}"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3" name="Footer Placeholder 2"/>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2A1FDE4A-EACD-834D-8A2D-513C09BFD8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36676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0"/>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4"/>
          </a:xfrm>
        </p:spPr>
        <p:txBody>
          <a:bodyPr/>
          <a:lstStyle>
            <a:lvl1pPr>
              <a:defRPr sz="31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4"/>
          </a:xfrm>
        </p:spPr>
        <p:txBody>
          <a:bodyPr/>
          <a:lstStyle>
            <a:lvl1pPr marL="0" indent="0">
              <a:buNone/>
              <a:defRPr sz="1400"/>
            </a:lvl1pPr>
            <a:lvl2pPr marL="456855" indent="0">
              <a:buNone/>
              <a:defRPr sz="1200"/>
            </a:lvl2pPr>
            <a:lvl3pPr marL="913711" indent="0">
              <a:buNone/>
              <a:defRPr sz="1000"/>
            </a:lvl3pPr>
            <a:lvl4pPr marL="1370567" indent="0">
              <a:buNone/>
              <a:defRPr sz="900"/>
            </a:lvl4pPr>
            <a:lvl5pPr marL="1827422" indent="0">
              <a:buNone/>
              <a:defRPr sz="900"/>
            </a:lvl5pPr>
            <a:lvl6pPr marL="2284280" indent="0">
              <a:buNone/>
              <a:defRPr sz="900"/>
            </a:lvl6pPr>
            <a:lvl7pPr marL="2741134" indent="0">
              <a:buNone/>
              <a:defRPr sz="900"/>
            </a:lvl7pPr>
            <a:lvl8pPr marL="3197991" indent="0">
              <a:buNone/>
              <a:defRPr sz="900"/>
            </a:lvl8pPr>
            <a:lvl9pPr marL="365484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6" name="Footer Placeholder 5"/>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A1FDE4A-EACD-834D-8A2D-513C09BFD8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209409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3"/>
            <a:ext cx="5486400" cy="566739"/>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6"/>
            <a:ext cx="5486400" cy="4114800"/>
          </a:xfrm>
        </p:spPr>
        <p:txBody>
          <a:bodyPr/>
          <a:lstStyle>
            <a:lvl1pPr marL="0" indent="0">
              <a:buNone/>
              <a:defRPr sz="3100"/>
            </a:lvl1pPr>
            <a:lvl2pPr marL="456855" indent="0">
              <a:buNone/>
              <a:defRPr sz="2800"/>
            </a:lvl2pPr>
            <a:lvl3pPr marL="913711" indent="0">
              <a:buNone/>
              <a:defRPr sz="2400"/>
            </a:lvl3pPr>
            <a:lvl4pPr marL="1370567" indent="0">
              <a:buNone/>
              <a:defRPr sz="2100"/>
            </a:lvl4pPr>
            <a:lvl5pPr marL="1827422" indent="0">
              <a:buNone/>
              <a:defRPr sz="2100"/>
            </a:lvl5pPr>
            <a:lvl6pPr marL="2284280" indent="0">
              <a:buNone/>
              <a:defRPr sz="2100"/>
            </a:lvl6pPr>
            <a:lvl7pPr marL="2741134" indent="0">
              <a:buNone/>
              <a:defRPr sz="2100"/>
            </a:lvl7pPr>
            <a:lvl8pPr marL="3197991" indent="0">
              <a:buNone/>
              <a:defRPr sz="2100"/>
            </a:lvl8pPr>
            <a:lvl9pPr marL="3654846" indent="0">
              <a:buNone/>
              <a:defRPr sz="2100"/>
            </a:lvl9pPr>
          </a:lstStyle>
          <a:p>
            <a:endParaRPr lang="en-US"/>
          </a:p>
        </p:txBody>
      </p:sp>
      <p:sp>
        <p:nvSpPr>
          <p:cNvPr id="4" name="Text Placeholder 3"/>
          <p:cNvSpPr>
            <a:spLocks noGrp="1"/>
          </p:cNvSpPr>
          <p:nvPr>
            <p:ph type="body" sz="half" idx="2"/>
          </p:nvPr>
        </p:nvSpPr>
        <p:spPr>
          <a:xfrm>
            <a:off x="1792288" y="5367342"/>
            <a:ext cx="5486400" cy="804861"/>
          </a:xfrm>
        </p:spPr>
        <p:txBody>
          <a:bodyPr/>
          <a:lstStyle>
            <a:lvl1pPr marL="0" indent="0">
              <a:buNone/>
              <a:defRPr sz="1400"/>
            </a:lvl1pPr>
            <a:lvl2pPr marL="456855" indent="0">
              <a:buNone/>
              <a:defRPr sz="1200"/>
            </a:lvl2pPr>
            <a:lvl3pPr marL="913711" indent="0">
              <a:buNone/>
              <a:defRPr sz="1000"/>
            </a:lvl3pPr>
            <a:lvl4pPr marL="1370567" indent="0">
              <a:buNone/>
              <a:defRPr sz="900"/>
            </a:lvl4pPr>
            <a:lvl5pPr marL="1827422" indent="0">
              <a:buNone/>
              <a:defRPr sz="900"/>
            </a:lvl5pPr>
            <a:lvl6pPr marL="2284280" indent="0">
              <a:buNone/>
              <a:defRPr sz="900"/>
            </a:lvl6pPr>
            <a:lvl7pPr marL="2741134" indent="0">
              <a:buNone/>
              <a:defRPr sz="900"/>
            </a:lvl7pPr>
            <a:lvl8pPr marL="3197991" indent="0">
              <a:buNone/>
              <a:defRPr sz="900"/>
            </a:lvl8pPr>
            <a:lvl9pPr marL="365484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6" name="Footer Placeholder 5"/>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A1FDE4A-EACD-834D-8A2D-513C09BFD8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29018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A1FDE4A-EACD-834D-8A2D-513C09BFD8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71934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A1FDE4A-EACD-834D-8A2D-513C09BFD8F0}"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070728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EEB62181-897B-1D40-9915-658623E292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62713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5B82AB4-DBC1-4983-92DE-6F8BECDC907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924274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092" indent="0">
              <a:buNone/>
              <a:defRPr sz="1800">
                <a:solidFill>
                  <a:schemeClr val="tx1">
                    <a:tint val="75000"/>
                  </a:schemeClr>
                </a:solidFill>
              </a:defRPr>
            </a:lvl2pPr>
            <a:lvl3pPr marL="914186" indent="0">
              <a:buNone/>
              <a:defRPr sz="1600">
                <a:solidFill>
                  <a:schemeClr val="tx1">
                    <a:tint val="75000"/>
                  </a:schemeClr>
                </a:solidFill>
              </a:defRPr>
            </a:lvl3pPr>
            <a:lvl4pPr marL="1371279" indent="0">
              <a:buNone/>
              <a:defRPr sz="1400">
                <a:solidFill>
                  <a:schemeClr val="tx1">
                    <a:tint val="75000"/>
                  </a:schemeClr>
                </a:solidFill>
              </a:defRPr>
            </a:lvl4pPr>
            <a:lvl5pPr marL="1828373" indent="0">
              <a:buNone/>
              <a:defRPr sz="1400">
                <a:solidFill>
                  <a:schemeClr val="tx1">
                    <a:tint val="75000"/>
                  </a:schemeClr>
                </a:solidFill>
              </a:defRPr>
            </a:lvl5pPr>
            <a:lvl6pPr marL="2285466" indent="0">
              <a:buNone/>
              <a:defRPr sz="1400">
                <a:solidFill>
                  <a:schemeClr val="tx1">
                    <a:tint val="75000"/>
                  </a:schemeClr>
                </a:solidFill>
              </a:defRPr>
            </a:lvl6pPr>
            <a:lvl7pPr marL="2742558" indent="0">
              <a:buNone/>
              <a:defRPr sz="1400">
                <a:solidFill>
                  <a:schemeClr val="tx1">
                    <a:tint val="75000"/>
                  </a:schemeClr>
                </a:solidFill>
              </a:defRPr>
            </a:lvl7pPr>
            <a:lvl8pPr marL="3199652" indent="0">
              <a:buNone/>
              <a:defRPr sz="1400">
                <a:solidFill>
                  <a:schemeClr val="tx1">
                    <a:tint val="75000"/>
                  </a:schemeClr>
                </a:solidFill>
              </a:defRPr>
            </a:lvl8pPr>
            <a:lvl9pPr marL="365674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5B82AB4-DBC1-4983-92DE-6F8BECDC907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433466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6" name="Footer Placeholder 5"/>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35B82AB4-DBC1-4983-92DE-6F8BECDC907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427270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8" name="Footer Placeholder 7"/>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35B82AB4-DBC1-4983-92DE-6F8BECDC907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04587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68" indent="0">
              <a:buNone/>
              <a:defRPr sz="2000" b="1"/>
            </a:lvl2pPr>
            <a:lvl3pPr marL="913331" indent="0">
              <a:buNone/>
              <a:defRPr sz="1800" b="1"/>
            </a:lvl3pPr>
            <a:lvl4pPr marL="1369998" indent="0">
              <a:buNone/>
              <a:defRPr sz="1600" b="1"/>
            </a:lvl4pPr>
            <a:lvl5pPr marL="1826662" indent="0">
              <a:buNone/>
              <a:defRPr sz="1600" b="1"/>
            </a:lvl5pPr>
            <a:lvl6pPr marL="2283330" indent="0">
              <a:buNone/>
              <a:defRPr sz="1600" b="1"/>
            </a:lvl6pPr>
            <a:lvl7pPr marL="2739993" indent="0">
              <a:buNone/>
              <a:defRPr sz="1600" b="1"/>
            </a:lvl7pPr>
            <a:lvl8pPr marL="3196660" indent="0">
              <a:buNone/>
              <a:defRPr sz="1600" b="1"/>
            </a:lvl8pPr>
            <a:lvl9pPr marL="365332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6668" indent="0">
              <a:buNone/>
              <a:defRPr sz="2000" b="1"/>
            </a:lvl2pPr>
            <a:lvl3pPr marL="913331" indent="0">
              <a:buNone/>
              <a:defRPr sz="1800" b="1"/>
            </a:lvl3pPr>
            <a:lvl4pPr marL="1369998" indent="0">
              <a:buNone/>
              <a:defRPr sz="1600" b="1"/>
            </a:lvl4pPr>
            <a:lvl5pPr marL="1826662" indent="0">
              <a:buNone/>
              <a:defRPr sz="1600" b="1"/>
            </a:lvl5pPr>
            <a:lvl6pPr marL="2283330" indent="0">
              <a:buNone/>
              <a:defRPr sz="1600" b="1"/>
            </a:lvl6pPr>
            <a:lvl7pPr marL="2739993" indent="0">
              <a:buNone/>
              <a:defRPr sz="1600" b="1"/>
            </a:lvl7pPr>
            <a:lvl8pPr marL="3196660" indent="0">
              <a:buNone/>
              <a:defRPr sz="1600" b="1"/>
            </a:lvl8pPr>
            <a:lvl9pPr marL="365332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3/26/2013</a:t>
            </a:r>
            <a:endParaRPr lang="en-US"/>
          </a:p>
        </p:txBody>
      </p:sp>
      <p:sp>
        <p:nvSpPr>
          <p:cNvPr id="8" name="Footer Placeholder 7"/>
          <p:cNvSpPr>
            <a:spLocks noGrp="1"/>
          </p:cNvSpPr>
          <p:nvPr>
            <p:ph type="ftr" sz="quarter" idx="11"/>
          </p:nvPr>
        </p:nvSpPr>
        <p:spPr/>
        <p:txBody>
          <a:bodyPr/>
          <a:lstStyle/>
          <a:p>
            <a:r>
              <a:rPr lang="en-US" smtClean="0"/>
              <a:t>Damon Landau and Nathan Strange</a:t>
            </a:r>
            <a:endParaRPr lang="en-US"/>
          </a:p>
        </p:txBody>
      </p:sp>
      <p:sp>
        <p:nvSpPr>
          <p:cNvPr id="9" name="Slide Number Placeholder 8"/>
          <p:cNvSpPr>
            <a:spLocks noGrp="1"/>
          </p:cNvSpPr>
          <p:nvPr>
            <p:ph type="sldNum" sz="quarter" idx="12"/>
          </p:nvPr>
        </p:nvSpPr>
        <p:spPr/>
        <p:txBody>
          <a:bodyPr/>
          <a:lstStyle/>
          <a:p>
            <a:fld id="{97A2B45B-9762-49DF-988A-6872BF5B30F8}"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4" name="Footer Placeholder 3"/>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35B82AB4-DBC1-4983-92DE-6F8BECDC907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3866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3" name="Footer Placeholder 2"/>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35B82AB4-DBC1-4983-92DE-6F8BECDC907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476043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6" name="Footer Placeholder 5"/>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EEB62181-897B-1D40-9915-658623E2923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740581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92" indent="0">
              <a:buNone/>
              <a:defRPr sz="2800"/>
            </a:lvl2pPr>
            <a:lvl3pPr marL="914186" indent="0">
              <a:buNone/>
              <a:defRPr sz="2400"/>
            </a:lvl3pPr>
            <a:lvl4pPr marL="1371279" indent="0">
              <a:buNone/>
              <a:defRPr sz="2000"/>
            </a:lvl4pPr>
            <a:lvl5pPr marL="1828373" indent="0">
              <a:buNone/>
              <a:defRPr sz="2000"/>
            </a:lvl5pPr>
            <a:lvl6pPr marL="2285466" indent="0">
              <a:buNone/>
              <a:defRPr sz="2000"/>
            </a:lvl6pPr>
            <a:lvl7pPr marL="2742558" indent="0">
              <a:buNone/>
              <a:defRPr sz="2000"/>
            </a:lvl7pPr>
            <a:lvl8pPr marL="3199652" indent="0">
              <a:buNone/>
              <a:defRPr sz="2000"/>
            </a:lvl8pPr>
            <a:lvl9pPr marL="365674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6" name="Footer Placeholder 5"/>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35B82AB4-DBC1-4983-92DE-6F8BECDC907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382627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5B82AB4-DBC1-4983-92DE-6F8BECDC907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156181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white">
                    <a:tint val="75000"/>
                  </a:prstClr>
                </a:solidFill>
              </a:rPr>
              <a:t>3/26/2013</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35B82AB4-DBC1-4983-92DE-6F8BECDC907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13187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3/26/2013</a:t>
            </a:r>
            <a:endParaRPr lang="en-US"/>
          </a:p>
        </p:txBody>
      </p:sp>
      <p:sp>
        <p:nvSpPr>
          <p:cNvPr id="4" name="Footer Placeholder 3"/>
          <p:cNvSpPr>
            <a:spLocks noGrp="1"/>
          </p:cNvSpPr>
          <p:nvPr>
            <p:ph type="ftr" sz="quarter" idx="11"/>
          </p:nvPr>
        </p:nvSpPr>
        <p:spPr/>
        <p:txBody>
          <a:bodyPr/>
          <a:lstStyle/>
          <a:p>
            <a:r>
              <a:rPr lang="en-US" smtClean="0"/>
              <a:t>Damon Landau and Nathan Strange</a:t>
            </a:r>
            <a:endParaRPr lang="en-US"/>
          </a:p>
        </p:txBody>
      </p:sp>
      <p:sp>
        <p:nvSpPr>
          <p:cNvPr id="5" name="Slide Number Placeholder 4"/>
          <p:cNvSpPr>
            <a:spLocks noGrp="1"/>
          </p:cNvSpPr>
          <p:nvPr>
            <p:ph type="sldNum" sz="quarter" idx="12"/>
          </p:nvPr>
        </p:nvSpPr>
        <p:spPr/>
        <p:txBody>
          <a:bodyPr/>
          <a:lstStyle/>
          <a:p>
            <a:fld id="{97A2B45B-9762-49DF-988A-6872BF5B30F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3/26/2013</a:t>
            </a:r>
            <a:endParaRPr lang="en-US"/>
          </a:p>
        </p:txBody>
      </p:sp>
      <p:sp>
        <p:nvSpPr>
          <p:cNvPr id="3" name="Footer Placeholder 2"/>
          <p:cNvSpPr>
            <a:spLocks noGrp="1"/>
          </p:cNvSpPr>
          <p:nvPr>
            <p:ph type="ftr" sz="quarter" idx="11"/>
          </p:nvPr>
        </p:nvSpPr>
        <p:spPr/>
        <p:txBody>
          <a:bodyPr/>
          <a:lstStyle/>
          <a:p>
            <a:r>
              <a:rPr lang="en-US" smtClean="0"/>
              <a:t>Damon Landau and Nathan Strange</a:t>
            </a:r>
            <a:endParaRPr lang="en-US"/>
          </a:p>
        </p:txBody>
      </p:sp>
      <p:sp>
        <p:nvSpPr>
          <p:cNvPr id="4" name="Slide Number Placeholder 3"/>
          <p:cNvSpPr>
            <a:spLocks noGrp="1"/>
          </p:cNvSpPr>
          <p:nvPr>
            <p:ph type="sldNum" sz="quarter" idx="12"/>
          </p:nvPr>
        </p:nvSpPr>
        <p:spPr/>
        <p:txBody>
          <a:bodyPr/>
          <a:lstStyle/>
          <a:p>
            <a:fld id="{97A2B45B-9762-49DF-988A-6872BF5B30F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668" indent="0">
              <a:buNone/>
              <a:defRPr sz="1200"/>
            </a:lvl2pPr>
            <a:lvl3pPr marL="913331" indent="0">
              <a:buNone/>
              <a:defRPr sz="1000"/>
            </a:lvl3pPr>
            <a:lvl4pPr marL="1369998" indent="0">
              <a:buNone/>
              <a:defRPr sz="900"/>
            </a:lvl4pPr>
            <a:lvl5pPr marL="1826662" indent="0">
              <a:buNone/>
              <a:defRPr sz="900"/>
            </a:lvl5pPr>
            <a:lvl6pPr marL="2283330" indent="0">
              <a:buNone/>
              <a:defRPr sz="900"/>
            </a:lvl6pPr>
            <a:lvl7pPr marL="2739993" indent="0">
              <a:buNone/>
              <a:defRPr sz="900"/>
            </a:lvl7pPr>
            <a:lvl8pPr marL="3196660" indent="0">
              <a:buNone/>
              <a:defRPr sz="900"/>
            </a:lvl8pPr>
            <a:lvl9pPr marL="365332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3/26/2013</a:t>
            </a:r>
            <a:endParaRPr lang="en-US"/>
          </a:p>
        </p:txBody>
      </p:sp>
      <p:sp>
        <p:nvSpPr>
          <p:cNvPr id="6" name="Footer Placeholder 5"/>
          <p:cNvSpPr>
            <a:spLocks noGrp="1"/>
          </p:cNvSpPr>
          <p:nvPr>
            <p:ph type="ftr" sz="quarter" idx="11"/>
          </p:nvPr>
        </p:nvSpPr>
        <p:spPr/>
        <p:txBody>
          <a:bodyPr/>
          <a:lstStyle/>
          <a:p>
            <a:r>
              <a:rPr lang="en-US" smtClean="0"/>
              <a:t>Damon Landau and Nathan Strange</a:t>
            </a:r>
            <a:endParaRPr lang="en-US"/>
          </a:p>
        </p:txBody>
      </p:sp>
      <p:sp>
        <p:nvSpPr>
          <p:cNvPr id="7" name="Slide Number Placeholder 6"/>
          <p:cNvSpPr>
            <a:spLocks noGrp="1"/>
          </p:cNvSpPr>
          <p:nvPr>
            <p:ph type="sldNum" sz="quarter" idx="12"/>
          </p:nvPr>
        </p:nvSpPr>
        <p:spPr/>
        <p:txBody>
          <a:bodyPr/>
          <a:lstStyle/>
          <a:p>
            <a:fld id="{97A2B45B-9762-49DF-988A-6872BF5B30F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68" indent="0">
              <a:buNone/>
              <a:defRPr sz="2800"/>
            </a:lvl2pPr>
            <a:lvl3pPr marL="913331" indent="0">
              <a:buNone/>
              <a:defRPr sz="2400"/>
            </a:lvl3pPr>
            <a:lvl4pPr marL="1369998" indent="0">
              <a:buNone/>
              <a:defRPr sz="2000"/>
            </a:lvl4pPr>
            <a:lvl5pPr marL="1826662" indent="0">
              <a:buNone/>
              <a:defRPr sz="2000"/>
            </a:lvl5pPr>
            <a:lvl6pPr marL="2283330" indent="0">
              <a:buNone/>
              <a:defRPr sz="2000"/>
            </a:lvl6pPr>
            <a:lvl7pPr marL="2739993" indent="0">
              <a:buNone/>
              <a:defRPr sz="2000"/>
            </a:lvl7pPr>
            <a:lvl8pPr marL="3196660" indent="0">
              <a:buNone/>
              <a:defRPr sz="2000"/>
            </a:lvl8pPr>
            <a:lvl9pPr marL="365332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68" indent="0">
              <a:buNone/>
              <a:defRPr sz="1200"/>
            </a:lvl2pPr>
            <a:lvl3pPr marL="913331" indent="0">
              <a:buNone/>
              <a:defRPr sz="1000"/>
            </a:lvl3pPr>
            <a:lvl4pPr marL="1369998" indent="0">
              <a:buNone/>
              <a:defRPr sz="900"/>
            </a:lvl4pPr>
            <a:lvl5pPr marL="1826662" indent="0">
              <a:buNone/>
              <a:defRPr sz="900"/>
            </a:lvl5pPr>
            <a:lvl6pPr marL="2283330" indent="0">
              <a:buNone/>
              <a:defRPr sz="900"/>
            </a:lvl6pPr>
            <a:lvl7pPr marL="2739993" indent="0">
              <a:buNone/>
              <a:defRPr sz="900"/>
            </a:lvl7pPr>
            <a:lvl8pPr marL="3196660" indent="0">
              <a:buNone/>
              <a:defRPr sz="900"/>
            </a:lvl8pPr>
            <a:lvl9pPr marL="365332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3/26/2013</a:t>
            </a:r>
            <a:endParaRPr lang="en-US"/>
          </a:p>
        </p:txBody>
      </p:sp>
      <p:sp>
        <p:nvSpPr>
          <p:cNvPr id="6" name="Footer Placeholder 5"/>
          <p:cNvSpPr>
            <a:spLocks noGrp="1"/>
          </p:cNvSpPr>
          <p:nvPr>
            <p:ph type="ftr" sz="quarter" idx="11"/>
          </p:nvPr>
        </p:nvSpPr>
        <p:spPr/>
        <p:txBody>
          <a:bodyPr/>
          <a:lstStyle/>
          <a:p>
            <a:r>
              <a:rPr lang="en-US" smtClean="0"/>
              <a:t>Damon Landau and Nathan Strange</a:t>
            </a:r>
            <a:endParaRPr lang="en-US"/>
          </a:p>
        </p:txBody>
      </p:sp>
      <p:sp>
        <p:nvSpPr>
          <p:cNvPr id="7" name="Slide Number Placeholder 6"/>
          <p:cNvSpPr>
            <a:spLocks noGrp="1"/>
          </p:cNvSpPr>
          <p:nvPr>
            <p:ph type="sldNum" sz="quarter" idx="12"/>
          </p:nvPr>
        </p:nvSpPr>
        <p:spPr/>
        <p:txBody>
          <a:bodyPr/>
          <a:lstStyle/>
          <a:p>
            <a:fld id="{97A2B45B-9762-49DF-988A-6872BF5B30F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33" tIns="45667" rIns="91333" bIns="4566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0"/>
            <a:ext cx="8229600" cy="4525963"/>
          </a:xfrm>
          <a:prstGeom prst="rect">
            <a:avLst/>
          </a:prstGeom>
        </p:spPr>
        <p:txBody>
          <a:bodyPr vert="horz" lIns="91333" tIns="45667" rIns="91333" bIns="4566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333" tIns="45667" rIns="91333" bIns="45667" rtlCol="0" anchor="ctr"/>
          <a:lstStyle>
            <a:lvl1pPr algn="l">
              <a:defRPr sz="1200">
                <a:solidFill>
                  <a:schemeClr val="tx1">
                    <a:tint val="75000"/>
                  </a:schemeClr>
                </a:solidFill>
              </a:defRPr>
            </a:lvl1pPr>
          </a:lstStyle>
          <a:p>
            <a:r>
              <a:rPr lang="en-US" smtClean="0"/>
              <a:t>3/26/2013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33" tIns="45667" rIns="91333" bIns="45667" rtlCol="0" anchor="ctr"/>
          <a:lstStyle>
            <a:lvl1pPr algn="ctr">
              <a:defRPr sz="1200">
                <a:solidFill>
                  <a:schemeClr val="tx1">
                    <a:tint val="75000"/>
                  </a:schemeClr>
                </a:solidFill>
              </a:defRPr>
            </a:lvl1pPr>
          </a:lstStyle>
          <a:p>
            <a:r>
              <a:rPr lang="en-US" smtClean="0"/>
              <a:t>Damon Landau and Nathan Strange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33" tIns="45667" rIns="91333" bIns="45667" rtlCol="0" anchor="ctr"/>
          <a:lstStyle>
            <a:lvl1pPr algn="r">
              <a:defRPr sz="1200">
                <a:solidFill>
                  <a:schemeClr val="tx1">
                    <a:tint val="75000"/>
                  </a:schemeClr>
                </a:solidFill>
              </a:defRPr>
            </a:lvl1pPr>
          </a:lstStyle>
          <a:p>
            <a:fld id="{97A2B45B-9762-49DF-988A-6872BF5B30F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3331" rtl="0" eaLnBrk="1" latinLnBrk="0" hangingPunct="1">
        <a:spcBef>
          <a:spcPct val="0"/>
        </a:spcBef>
        <a:buNone/>
        <a:defRPr sz="4400" kern="1200">
          <a:solidFill>
            <a:schemeClr val="tx1"/>
          </a:solidFill>
          <a:latin typeface="+mj-lt"/>
          <a:ea typeface="+mj-ea"/>
          <a:cs typeface="+mj-cs"/>
        </a:defRPr>
      </a:lvl1pPr>
    </p:titleStyle>
    <p:bodyStyle>
      <a:lvl1pPr marL="342499" indent="-342499" algn="l" defTabSz="91333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080" indent="-285415" algn="l" defTabSz="91333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665" indent="-228334" algn="l" defTabSz="91333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330" indent="-228334" algn="l" defTabSz="91333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995" indent="-228334" algn="l" defTabSz="91333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661" indent="-228334" algn="l" defTabSz="91333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328" indent="-228334" algn="l" defTabSz="91333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993" indent="-228334" algn="l" defTabSz="91333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656" indent="-228334" algn="l" defTabSz="91333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31" rtl="0" eaLnBrk="1" latinLnBrk="0" hangingPunct="1">
        <a:defRPr sz="1800" kern="1200">
          <a:solidFill>
            <a:schemeClr val="tx1"/>
          </a:solidFill>
          <a:latin typeface="+mn-lt"/>
          <a:ea typeface="+mn-ea"/>
          <a:cs typeface="+mn-cs"/>
        </a:defRPr>
      </a:lvl1pPr>
      <a:lvl2pPr marL="456668" algn="l" defTabSz="913331" rtl="0" eaLnBrk="1" latinLnBrk="0" hangingPunct="1">
        <a:defRPr sz="1800" kern="1200">
          <a:solidFill>
            <a:schemeClr val="tx1"/>
          </a:solidFill>
          <a:latin typeface="+mn-lt"/>
          <a:ea typeface="+mn-ea"/>
          <a:cs typeface="+mn-cs"/>
        </a:defRPr>
      </a:lvl2pPr>
      <a:lvl3pPr marL="913331" algn="l" defTabSz="913331" rtl="0" eaLnBrk="1" latinLnBrk="0" hangingPunct="1">
        <a:defRPr sz="1800" kern="1200">
          <a:solidFill>
            <a:schemeClr val="tx1"/>
          </a:solidFill>
          <a:latin typeface="+mn-lt"/>
          <a:ea typeface="+mn-ea"/>
          <a:cs typeface="+mn-cs"/>
        </a:defRPr>
      </a:lvl3pPr>
      <a:lvl4pPr marL="1369998" algn="l" defTabSz="913331" rtl="0" eaLnBrk="1" latinLnBrk="0" hangingPunct="1">
        <a:defRPr sz="1800" kern="1200">
          <a:solidFill>
            <a:schemeClr val="tx1"/>
          </a:solidFill>
          <a:latin typeface="+mn-lt"/>
          <a:ea typeface="+mn-ea"/>
          <a:cs typeface="+mn-cs"/>
        </a:defRPr>
      </a:lvl4pPr>
      <a:lvl5pPr marL="1826662" algn="l" defTabSz="913331" rtl="0" eaLnBrk="1" latinLnBrk="0" hangingPunct="1">
        <a:defRPr sz="1800" kern="1200">
          <a:solidFill>
            <a:schemeClr val="tx1"/>
          </a:solidFill>
          <a:latin typeface="+mn-lt"/>
          <a:ea typeface="+mn-ea"/>
          <a:cs typeface="+mn-cs"/>
        </a:defRPr>
      </a:lvl5pPr>
      <a:lvl6pPr marL="2283330" algn="l" defTabSz="913331" rtl="0" eaLnBrk="1" latinLnBrk="0" hangingPunct="1">
        <a:defRPr sz="1800" kern="1200">
          <a:solidFill>
            <a:schemeClr val="tx1"/>
          </a:solidFill>
          <a:latin typeface="+mn-lt"/>
          <a:ea typeface="+mn-ea"/>
          <a:cs typeface="+mn-cs"/>
        </a:defRPr>
      </a:lvl6pPr>
      <a:lvl7pPr marL="2739993" algn="l" defTabSz="913331" rtl="0" eaLnBrk="1" latinLnBrk="0" hangingPunct="1">
        <a:defRPr sz="1800" kern="1200">
          <a:solidFill>
            <a:schemeClr val="tx1"/>
          </a:solidFill>
          <a:latin typeface="+mn-lt"/>
          <a:ea typeface="+mn-ea"/>
          <a:cs typeface="+mn-cs"/>
        </a:defRPr>
      </a:lvl7pPr>
      <a:lvl8pPr marL="3196660" algn="l" defTabSz="913331" rtl="0" eaLnBrk="1" latinLnBrk="0" hangingPunct="1">
        <a:defRPr sz="1800" kern="1200">
          <a:solidFill>
            <a:schemeClr val="tx1"/>
          </a:solidFill>
          <a:latin typeface="+mn-lt"/>
          <a:ea typeface="+mn-ea"/>
          <a:cs typeface="+mn-cs"/>
        </a:defRPr>
      </a:lvl8pPr>
      <a:lvl9pPr marL="3653324" algn="l" defTabSz="91333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33" tIns="45667" rIns="91333" bIns="4566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0"/>
            <a:ext cx="8229600" cy="4525963"/>
          </a:xfrm>
          <a:prstGeom prst="rect">
            <a:avLst/>
          </a:prstGeom>
        </p:spPr>
        <p:txBody>
          <a:bodyPr vert="horz" lIns="91333" tIns="45667" rIns="91333" bIns="4566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333" tIns="45667" rIns="91333" bIns="45667" rtlCol="0" anchor="ctr"/>
          <a:lstStyle>
            <a:lvl1pPr algn="l">
              <a:defRPr sz="1200">
                <a:solidFill>
                  <a:schemeClr val="tx1">
                    <a:tint val="75000"/>
                  </a:schemeClr>
                </a:solidFill>
              </a:defRPr>
            </a:lvl1pPr>
          </a:lstStyle>
          <a:p>
            <a:pPr defTabSz="456668"/>
            <a:r>
              <a:rPr lang="en-US" smtClean="0">
                <a:solidFill>
                  <a:prstClr val="black">
                    <a:tint val="75000"/>
                  </a:prstClr>
                </a:solidFill>
              </a:rPr>
              <a:t>3/26/2013</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33" tIns="45667" rIns="91333" bIns="45667" rtlCol="0" anchor="ctr"/>
          <a:lstStyle>
            <a:lvl1pPr algn="ctr">
              <a:defRPr sz="1200">
                <a:solidFill>
                  <a:schemeClr val="tx1">
                    <a:tint val="75000"/>
                  </a:schemeClr>
                </a:solidFill>
              </a:defRPr>
            </a:lvl1pPr>
          </a:lstStyle>
          <a:p>
            <a:pPr defTabSz="456668"/>
            <a:r>
              <a:rPr lang="en-US" smtClean="0">
                <a:solidFill>
                  <a:prstClr val="black">
                    <a:tint val="75000"/>
                  </a:prstClr>
                </a:solidFill>
              </a:rPr>
              <a:t>Damon Landau and Nathan Strange</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33" tIns="45667" rIns="91333" bIns="45667" rtlCol="0" anchor="ctr"/>
          <a:lstStyle>
            <a:lvl1pPr algn="r">
              <a:defRPr sz="1200">
                <a:solidFill>
                  <a:schemeClr val="tx1">
                    <a:tint val="75000"/>
                  </a:schemeClr>
                </a:solidFill>
              </a:defRPr>
            </a:lvl1pPr>
          </a:lstStyle>
          <a:p>
            <a:pPr defTabSz="456668"/>
            <a:fld id="{58374FB0-F801-ED4D-9766-FA126380CD0F}" type="slidenum">
              <a:rPr lang="en-US" smtClean="0">
                <a:solidFill>
                  <a:prstClr val="black">
                    <a:tint val="75000"/>
                  </a:prstClr>
                </a:solidFill>
              </a:rPr>
              <a:pPr defTabSz="456668"/>
              <a:t>‹#›</a:t>
            </a:fld>
            <a:endParaRPr lang="en-US">
              <a:solidFill>
                <a:prstClr val="black">
                  <a:tint val="75000"/>
                </a:prstClr>
              </a:solidFill>
            </a:endParaRPr>
          </a:p>
        </p:txBody>
      </p:sp>
    </p:spTree>
    <p:extLst>
      <p:ext uri="{BB962C8B-B14F-4D97-AF65-F5344CB8AC3E}">
        <p14:creationId xmlns:p14="http://schemas.microsoft.com/office/powerpoint/2010/main" val="1456596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6668" rtl="0" eaLnBrk="1" latinLnBrk="0" hangingPunct="1">
        <a:spcBef>
          <a:spcPct val="0"/>
        </a:spcBef>
        <a:buNone/>
        <a:defRPr sz="4400" kern="1200">
          <a:solidFill>
            <a:schemeClr val="tx1"/>
          </a:solidFill>
          <a:latin typeface="+mj-lt"/>
          <a:ea typeface="+mj-ea"/>
          <a:cs typeface="+mj-cs"/>
        </a:defRPr>
      </a:lvl1pPr>
    </p:titleStyle>
    <p:bodyStyle>
      <a:lvl1pPr marL="342499" indent="-342499" algn="l" defTabSz="456668" rtl="0" eaLnBrk="1" latinLnBrk="0" hangingPunct="1">
        <a:spcBef>
          <a:spcPct val="20000"/>
        </a:spcBef>
        <a:buFont typeface="Arial"/>
        <a:buChar char="•"/>
        <a:defRPr sz="3200" kern="1200">
          <a:solidFill>
            <a:schemeClr val="tx1"/>
          </a:solidFill>
          <a:latin typeface="+mn-lt"/>
          <a:ea typeface="+mn-ea"/>
          <a:cs typeface="+mn-cs"/>
        </a:defRPr>
      </a:lvl1pPr>
      <a:lvl2pPr marL="742080" indent="-285415" algn="l" defTabSz="456668" rtl="0" eaLnBrk="1" latinLnBrk="0" hangingPunct="1">
        <a:spcBef>
          <a:spcPct val="20000"/>
        </a:spcBef>
        <a:buFont typeface="Arial"/>
        <a:buChar char="–"/>
        <a:defRPr sz="2800" kern="1200">
          <a:solidFill>
            <a:schemeClr val="tx1"/>
          </a:solidFill>
          <a:latin typeface="+mn-lt"/>
          <a:ea typeface="+mn-ea"/>
          <a:cs typeface="+mn-cs"/>
        </a:defRPr>
      </a:lvl2pPr>
      <a:lvl3pPr marL="1141665" indent="-228334" algn="l" defTabSz="456668" rtl="0" eaLnBrk="1" latinLnBrk="0" hangingPunct="1">
        <a:spcBef>
          <a:spcPct val="20000"/>
        </a:spcBef>
        <a:buFont typeface="Arial"/>
        <a:buChar char="•"/>
        <a:defRPr sz="2400" kern="1200">
          <a:solidFill>
            <a:schemeClr val="tx1"/>
          </a:solidFill>
          <a:latin typeface="+mn-lt"/>
          <a:ea typeface="+mn-ea"/>
          <a:cs typeface="+mn-cs"/>
        </a:defRPr>
      </a:lvl3pPr>
      <a:lvl4pPr marL="1598330" indent="-228334" algn="l" defTabSz="456668" rtl="0" eaLnBrk="1" latinLnBrk="0" hangingPunct="1">
        <a:spcBef>
          <a:spcPct val="20000"/>
        </a:spcBef>
        <a:buFont typeface="Arial"/>
        <a:buChar char="–"/>
        <a:defRPr sz="2000" kern="1200">
          <a:solidFill>
            <a:schemeClr val="tx1"/>
          </a:solidFill>
          <a:latin typeface="+mn-lt"/>
          <a:ea typeface="+mn-ea"/>
          <a:cs typeface="+mn-cs"/>
        </a:defRPr>
      </a:lvl4pPr>
      <a:lvl5pPr marL="2054995" indent="-228334" algn="l" defTabSz="456668" rtl="0" eaLnBrk="1" latinLnBrk="0" hangingPunct="1">
        <a:spcBef>
          <a:spcPct val="20000"/>
        </a:spcBef>
        <a:buFont typeface="Arial"/>
        <a:buChar char="»"/>
        <a:defRPr sz="2000" kern="1200">
          <a:solidFill>
            <a:schemeClr val="tx1"/>
          </a:solidFill>
          <a:latin typeface="+mn-lt"/>
          <a:ea typeface="+mn-ea"/>
          <a:cs typeface="+mn-cs"/>
        </a:defRPr>
      </a:lvl5pPr>
      <a:lvl6pPr marL="2511661" indent="-228334" algn="l" defTabSz="456668" rtl="0" eaLnBrk="1" latinLnBrk="0" hangingPunct="1">
        <a:spcBef>
          <a:spcPct val="20000"/>
        </a:spcBef>
        <a:buFont typeface="Arial"/>
        <a:buChar char="•"/>
        <a:defRPr sz="2000" kern="1200">
          <a:solidFill>
            <a:schemeClr val="tx1"/>
          </a:solidFill>
          <a:latin typeface="+mn-lt"/>
          <a:ea typeface="+mn-ea"/>
          <a:cs typeface="+mn-cs"/>
        </a:defRPr>
      </a:lvl6pPr>
      <a:lvl7pPr marL="2968328" indent="-228334" algn="l" defTabSz="456668" rtl="0" eaLnBrk="1" latinLnBrk="0" hangingPunct="1">
        <a:spcBef>
          <a:spcPct val="20000"/>
        </a:spcBef>
        <a:buFont typeface="Arial"/>
        <a:buChar char="•"/>
        <a:defRPr sz="2000" kern="1200">
          <a:solidFill>
            <a:schemeClr val="tx1"/>
          </a:solidFill>
          <a:latin typeface="+mn-lt"/>
          <a:ea typeface="+mn-ea"/>
          <a:cs typeface="+mn-cs"/>
        </a:defRPr>
      </a:lvl7pPr>
      <a:lvl8pPr marL="3424993" indent="-228334" algn="l" defTabSz="456668" rtl="0" eaLnBrk="1" latinLnBrk="0" hangingPunct="1">
        <a:spcBef>
          <a:spcPct val="20000"/>
        </a:spcBef>
        <a:buFont typeface="Arial"/>
        <a:buChar char="•"/>
        <a:defRPr sz="2000" kern="1200">
          <a:solidFill>
            <a:schemeClr val="tx1"/>
          </a:solidFill>
          <a:latin typeface="+mn-lt"/>
          <a:ea typeface="+mn-ea"/>
          <a:cs typeface="+mn-cs"/>
        </a:defRPr>
      </a:lvl8pPr>
      <a:lvl9pPr marL="3881656" indent="-228334" algn="l" defTabSz="45666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68" rtl="0" eaLnBrk="1" latinLnBrk="0" hangingPunct="1">
        <a:defRPr sz="1800" kern="1200">
          <a:solidFill>
            <a:schemeClr val="tx1"/>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33" tIns="45667" rIns="91333" bIns="4566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0"/>
            <a:ext cx="8229600" cy="4525963"/>
          </a:xfrm>
          <a:prstGeom prst="rect">
            <a:avLst/>
          </a:prstGeom>
        </p:spPr>
        <p:txBody>
          <a:bodyPr vert="horz" lIns="91333" tIns="45667" rIns="91333" bIns="4566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333" tIns="45667" rIns="91333" bIns="45667" rtlCol="0" anchor="ctr"/>
          <a:lstStyle>
            <a:lvl1pPr algn="l">
              <a:defRPr sz="1200">
                <a:solidFill>
                  <a:schemeClr val="tx1">
                    <a:tint val="75000"/>
                  </a:schemeClr>
                </a:solidFill>
              </a:defRPr>
            </a:lvl1pPr>
          </a:lstStyle>
          <a:p>
            <a:r>
              <a:rPr lang="en-US" smtClean="0">
                <a:solidFill>
                  <a:prstClr val="white">
                    <a:tint val="75000"/>
                  </a:prstClr>
                </a:solidFill>
              </a:rPr>
              <a:t>3/26/2013</a:t>
            </a:r>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33" tIns="45667" rIns="91333" bIns="45667" rtlCol="0" anchor="ctr"/>
          <a:lstStyle>
            <a:lvl1pPr algn="ctr">
              <a:defRPr sz="1200">
                <a:solidFill>
                  <a:schemeClr val="tx1">
                    <a:tint val="75000"/>
                  </a:schemeClr>
                </a:solidFill>
              </a:defRPr>
            </a:lvl1pPr>
          </a:lstStyle>
          <a:p>
            <a:r>
              <a:rPr lang="en-US" smtClean="0">
                <a:solidFill>
                  <a:prstClr val="white">
                    <a:tint val="75000"/>
                  </a:prstClr>
                </a:solidFill>
              </a:rPr>
              <a:t>Damon Landau and Nathan Strange</a:t>
            </a: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33" tIns="45667" rIns="91333" bIns="45667" rtlCol="0" anchor="ctr"/>
          <a:lstStyle>
            <a:lvl1pPr algn="r">
              <a:defRPr sz="1200">
                <a:solidFill>
                  <a:schemeClr val="tx1">
                    <a:tint val="75000"/>
                  </a:schemeClr>
                </a:solidFill>
              </a:defRPr>
            </a:lvl1pPr>
          </a:lstStyle>
          <a:p>
            <a:fld id="{35B82AB4-DBC1-4983-92DE-6F8BECDC9077}"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5250355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456668" rtl="0" eaLnBrk="1" latinLnBrk="0" hangingPunct="1">
        <a:spcBef>
          <a:spcPct val="0"/>
        </a:spcBef>
        <a:buNone/>
        <a:defRPr sz="4400" kern="1200">
          <a:solidFill>
            <a:schemeClr val="tx1"/>
          </a:solidFill>
          <a:latin typeface="+mj-lt"/>
          <a:ea typeface="+mj-ea"/>
          <a:cs typeface="+mj-cs"/>
        </a:defRPr>
      </a:lvl1pPr>
    </p:titleStyle>
    <p:bodyStyle>
      <a:lvl1pPr marL="342499" indent="-342499" algn="l" defTabSz="456668" rtl="0" eaLnBrk="1" latinLnBrk="0" hangingPunct="1">
        <a:spcBef>
          <a:spcPct val="20000"/>
        </a:spcBef>
        <a:buFont typeface="Arial"/>
        <a:buChar char="•"/>
        <a:defRPr sz="3200" kern="1200">
          <a:solidFill>
            <a:schemeClr val="tx1"/>
          </a:solidFill>
          <a:latin typeface="+mn-lt"/>
          <a:ea typeface="+mn-ea"/>
          <a:cs typeface="+mn-cs"/>
        </a:defRPr>
      </a:lvl1pPr>
      <a:lvl2pPr marL="742080" indent="-285415" algn="l" defTabSz="456668" rtl="0" eaLnBrk="1" latinLnBrk="0" hangingPunct="1">
        <a:spcBef>
          <a:spcPct val="20000"/>
        </a:spcBef>
        <a:buFont typeface="Arial"/>
        <a:buChar char="–"/>
        <a:defRPr sz="2800" kern="1200">
          <a:solidFill>
            <a:schemeClr val="tx1"/>
          </a:solidFill>
          <a:latin typeface="+mn-lt"/>
          <a:ea typeface="+mn-ea"/>
          <a:cs typeface="+mn-cs"/>
        </a:defRPr>
      </a:lvl2pPr>
      <a:lvl3pPr marL="1141665" indent="-228334" algn="l" defTabSz="456668" rtl="0" eaLnBrk="1" latinLnBrk="0" hangingPunct="1">
        <a:spcBef>
          <a:spcPct val="20000"/>
        </a:spcBef>
        <a:buFont typeface="Arial"/>
        <a:buChar char="•"/>
        <a:defRPr sz="2400" kern="1200">
          <a:solidFill>
            <a:schemeClr val="tx1"/>
          </a:solidFill>
          <a:latin typeface="+mn-lt"/>
          <a:ea typeface="+mn-ea"/>
          <a:cs typeface="+mn-cs"/>
        </a:defRPr>
      </a:lvl3pPr>
      <a:lvl4pPr marL="1598330" indent="-228334" algn="l" defTabSz="456668" rtl="0" eaLnBrk="1" latinLnBrk="0" hangingPunct="1">
        <a:spcBef>
          <a:spcPct val="20000"/>
        </a:spcBef>
        <a:buFont typeface="Arial"/>
        <a:buChar char="–"/>
        <a:defRPr sz="2000" kern="1200">
          <a:solidFill>
            <a:schemeClr val="tx1"/>
          </a:solidFill>
          <a:latin typeface="+mn-lt"/>
          <a:ea typeface="+mn-ea"/>
          <a:cs typeface="+mn-cs"/>
        </a:defRPr>
      </a:lvl4pPr>
      <a:lvl5pPr marL="2054995" indent="-228334" algn="l" defTabSz="456668" rtl="0" eaLnBrk="1" latinLnBrk="0" hangingPunct="1">
        <a:spcBef>
          <a:spcPct val="20000"/>
        </a:spcBef>
        <a:buFont typeface="Arial"/>
        <a:buChar char="»"/>
        <a:defRPr sz="2000" kern="1200">
          <a:solidFill>
            <a:schemeClr val="tx1"/>
          </a:solidFill>
          <a:latin typeface="+mn-lt"/>
          <a:ea typeface="+mn-ea"/>
          <a:cs typeface="+mn-cs"/>
        </a:defRPr>
      </a:lvl5pPr>
      <a:lvl6pPr marL="2511661" indent="-228334" algn="l" defTabSz="456668" rtl="0" eaLnBrk="1" latinLnBrk="0" hangingPunct="1">
        <a:spcBef>
          <a:spcPct val="20000"/>
        </a:spcBef>
        <a:buFont typeface="Arial"/>
        <a:buChar char="•"/>
        <a:defRPr sz="2000" kern="1200">
          <a:solidFill>
            <a:schemeClr val="tx1"/>
          </a:solidFill>
          <a:latin typeface="+mn-lt"/>
          <a:ea typeface="+mn-ea"/>
          <a:cs typeface="+mn-cs"/>
        </a:defRPr>
      </a:lvl6pPr>
      <a:lvl7pPr marL="2968328" indent="-228334" algn="l" defTabSz="456668" rtl="0" eaLnBrk="1" latinLnBrk="0" hangingPunct="1">
        <a:spcBef>
          <a:spcPct val="20000"/>
        </a:spcBef>
        <a:buFont typeface="Arial"/>
        <a:buChar char="•"/>
        <a:defRPr sz="2000" kern="1200">
          <a:solidFill>
            <a:schemeClr val="tx1"/>
          </a:solidFill>
          <a:latin typeface="+mn-lt"/>
          <a:ea typeface="+mn-ea"/>
          <a:cs typeface="+mn-cs"/>
        </a:defRPr>
      </a:lvl7pPr>
      <a:lvl8pPr marL="3424993" indent="-228334" algn="l" defTabSz="456668" rtl="0" eaLnBrk="1" latinLnBrk="0" hangingPunct="1">
        <a:spcBef>
          <a:spcPct val="20000"/>
        </a:spcBef>
        <a:buFont typeface="Arial"/>
        <a:buChar char="•"/>
        <a:defRPr sz="2000" kern="1200">
          <a:solidFill>
            <a:schemeClr val="tx1"/>
          </a:solidFill>
          <a:latin typeface="+mn-lt"/>
          <a:ea typeface="+mn-ea"/>
          <a:cs typeface="+mn-cs"/>
        </a:defRPr>
      </a:lvl8pPr>
      <a:lvl9pPr marL="3881656" indent="-228334" algn="l" defTabSz="45666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68" rtl="0" eaLnBrk="1" latinLnBrk="0" hangingPunct="1">
        <a:defRPr sz="1800" kern="1200">
          <a:solidFill>
            <a:schemeClr val="tx1"/>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371" tIns="45685" rIns="91371" bIns="4568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6"/>
            <a:ext cx="8229600" cy="4525963"/>
          </a:xfrm>
          <a:prstGeom prst="rect">
            <a:avLst/>
          </a:prstGeom>
        </p:spPr>
        <p:txBody>
          <a:bodyPr vert="horz" lIns="91371" tIns="45685" rIns="91371" bIns="4568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353"/>
            <a:ext cx="2133600" cy="365126"/>
          </a:xfrm>
          <a:prstGeom prst="rect">
            <a:avLst/>
          </a:prstGeom>
        </p:spPr>
        <p:txBody>
          <a:bodyPr vert="horz" lIns="91371" tIns="45685" rIns="91371" bIns="45685" rtlCol="0" anchor="ctr"/>
          <a:lstStyle>
            <a:lvl1pPr algn="l">
              <a:defRPr sz="1200">
                <a:solidFill>
                  <a:schemeClr val="tx1">
                    <a:tint val="75000"/>
                  </a:schemeClr>
                </a:solidFill>
              </a:defRPr>
            </a:lvl1pPr>
          </a:lstStyle>
          <a:p>
            <a:pPr defTabSz="456855"/>
            <a:r>
              <a:rPr lang="en-US" smtClean="0">
                <a:solidFill>
                  <a:prstClr val="white">
                    <a:tint val="75000"/>
                  </a:prstClr>
                </a:solidFill>
              </a:rPr>
              <a:t>3/26/2013</a:t>
            </a:r>
            <a:endParaRPr lang="en-US">
              <a:solidFill>
                <a:prstClr val="white">
                  <a:tint val="75000"/>
                </a:prstClr>
              </a:solidFill>
            </a:endParaRPr>
          </a:p>
        </p:txBody>
      </p:sp>
      <p:sp>
        <p:nvSpPr>
          <p:cNvPr id="5" name="Footer Placeholder 4"/>
          <p:cNvSpPr>
            <a:spLocks noGrp="1"/>
          </p:cNvSpPr>
          <p:nvPr>
            <p:ph type="ftr" sz="quarter" idx="3"/>
          </p:nvPr>
        </p:nvSpPr>
        <p:spPr>
          <a:xfrm>
            <a:off x="3124200" y="6356353"/>
            <a:ext cx="2895600" cy="365126"/>
          </a:xfrm>
          <a:prstGeom prst="rect">
            <a:avLst/>
          </a:prstGeom>
        </p:spPr>
        <p:txBody>
          <a:bodyPr vert="horz" lIns="91371" tIns="45685" rIns="91371" bIns="45685" rtlCol="0" anchor="ctr"/>
          <a:lstStyle>
            <a:lvl1pPr algn="ctr">
              <a:defRPr sz="1200">
                <a:solidFill>
                  <a:schemeClr val="tx1">
                    <a:tint val="75000"/>
                  </a:schemeClr>
                </a:solidFill>
              </a:defRPr>
            </a:lvl1pPr>
          </a:lstStyle>
          <a:p>
            <a:pPr defTabSz="456855"/>
            <a:r>
              <a:rPr lang="en-US" smtClean="0">
                <a:solidFill>
                  <a:prstClr val="white">
                    <a:tint val="75000"/>
                  </a:prstClr>
                </a:solidFill>
              </a:rPr>
              <a:t>Damon Landau and Nathan Strange</a:t>
            </a:r>
            <a:endParaRPr lang="en-US">
              <a:solidFill>
                <a:prstClr val="white">
                  <a:tint val="75000"/>
                </a:prstClr>
              </a:solidFill>
            </a:endParaRPr>
          </a:p>
        </p:txBody>
      </p:sp>
      <p:sp>
        <p:nvSpPr>
          <p:cNvPr id="6" name="Slide Number Placeholder 5"/>
          <p:cNvSpPr>
            <a:spLocks noGrp="1"/>
          </p:cNvSpPr>
          <p:nvPr>
            <p:ph type="sldNum" sz="quarter" idx="4"/>
          </p:nvPr>
        </p:nvSpPr>
        <p:spPr>
          <a:xfrm>
            <a:off x="6553201" y="6356353"/>
            <a:ext cx="2133600" cy="365126"/>
          </a:xfrm>
          <a:prstGeom prst="rect">
            <a:avLst/>
          </a:prstGeom>
        </p:spPr>
        <p:txBody>
          <a:bodyPr vert="horz" lIns="91371" tIns="45685" rIns="91371" bIns="45685" rtlCol="0" anchor="ctr"/>
          <a:lstStyle>
            <a:lvl1pPr algn="r">
              <a:defRPr sz="1200">
                <a:solidFill>
                  <a:schemeClr val="tx1">
                    <a:tint val="75000"/>
                  </a:schemeClr>
                </a:solidFill>
              </a:defRPr>
            </a:lvl1pPr>
          </a:lstStyle>
          <a:p>
            <a:pPr defTabSz="456855"/>
            <a:fld id="{2A1FDE4A-EACD-834D-8A2D-513C09BFD8F0}" type="slidenum">
              <a:rPr lang="en-US" smtClean="0">
                <a:solidFill>
                  <a:prstClr val="white">
                    <a:tint val="75000"/>
                  </a:prstClr>
                </a:solidFill>
              </a:rPr>
              <a:pPr defTabSz="456855"/>
              <a:t>‹#›</a:t>
            </a:fld>
            <a:endParaRPr lang="en-US">
              <a:solidFill>
                <a:prstClr val="white">
                  <a:tint val="75000"/>
                </a:prstClr>
              </a:solidFill>
            </a:endParaRPr>
          </a:p>
        </p:txBody>
      </p:sp>
    </p:spTree>
    <p:extLst>
      <p:ext uri="{BB962C8B-B14F-4D97-AF65-F5344CB8AC3E}">
        <p14:creationId xmlns:p14="http://schemas.microsoft.com/office/powerpoint/2010/main" val="3637151431"/>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456855" rtl="0" eaLnBrk="1" latinLnBrk="0" hangingPunct="1">
        <a:spcBef>
          <a:spcPct val="0"/>
        </a:spcBef>
        <a:buNone/>
        <a:defRPr sz="4400" kern="1200">
          <a:solidFill>
            <a:schemeClr val="tx1"/>
          </a:solidFill>
          <a:latin typeface="+mj-lt"/>
          <a:ea typeface="+mj-ea"/>
          <a:cs typeface="+mj-cs"/>
        </a:defRPr>
      </a:lvl1pPr>
    </p:titleStyle>
    <p:bodyStyle>
      <a:lvl1pPr marL="342642" indent="-342642" algn="l" defTabSz="456855" rtl="0" eaLnBrk="1" latinLnBrk="0" hangingPunct="1">
        <a:spcBef>
          <a:spcPct val="20000"/>
        </a:spcBef>
        <a:buFont typeface="Arial"/>
        <a:buChar char="•"/>
        <a:defRPr sz="3100" kern="1200">
          <a:solidFill>
            <a:schemeClr val="tx1"/>
          </a:solidFill>
          <a:latin typeface="+mn-lt"/>
          <a:ea typeface="+mn-ea"/>
          <a:cs typeface="+mn-cs"/>
        </a:defRPr>
      </a:lvl1pPr>
      <a:lvl2pPr marL="742390" indent="-285534" algn="l" defTabSz="456855" rtl="0" eaLnBrk="1" latinLnBrk="0" hangingPunct="1">
        <a:spcBef>
          <a:spcPct val="20000"/>
        </a:spcBef>
        <a:buFont typeface="Arial"/>
        <a:buChar char="–"/>
        <a:defRPr sz="2800" kern="1200">
          <a:solidFill>
            <a:schemeClr val="tx1"/>
          </a:solidFill>
          <a:latin typeface="+mn-lt"/>
          <a:ea typeface="+mn-ea"/>
          <a:cs typeface="+mn-cs"/>
        </a:defRPr>
      </a:lvl2pPr>
      <a:lvl3pPr marL="1142141" indent="-228430" algn="l" defTabSz="456855" rtl="0" eaLnBrk="1" latinLnBrk="0" hangingPunct="1">
        <a:spcBef>
          <a:spcPct val="20000"/>
        </a:spcBef>
        <a:buFont typeface="Arial"/>
        <a:buChar char="•"/>
        <a:defRPr sz="2400" kern="1200">
          <a:solidFill>
            <a:schemeClr val="tx1"/>
          </a:solidFill>
          <a:latin typeface="+mn-lt"/>
          <a:ea typeface="+mn-ea"/>
          <a:cs typeface="+mn-cs"/>
        </a:defRPr>
      </a:lvl3pPr>
      <a:lvl4pPr marL="1598996" indent="-228430" algn="l" defTabSz="456855" rtl="0" eaLnBrk="1" latinLnBrk="0" hangingPunct="1">
        <a:spcBef>
          <a:spcPct val="20000"/>
        </a:spcBef>
        <a:buFont typeface="Arial"/>
        <a:buChar char="–"/>
        <a:defRPr sz="2100" kern="1200">
          <a:solidFill>
            <a:schemeClr val="tx1"/>
          </a:solidFill>
          <a:latin typeface="+mn-lt"/>
          <a:ea typeface="+mn-ea"/>
          <a:cs typeface="+mn-cs"/>
        </a:defRPr>
      </a:lvl4pPr>
      <a:lvl5pPr marL="2055851" indent="-228430" algn="l" defTabSz="456855" rtl="0" eaLnBrk="1" latinLnBrk="0" hangingPunct="1">
        <a:spcBef>
          <a:spcPct val="20000"/>
        </a:spcBef>
        <a:buFont typeface="Arial"/>
        <a:buChar char="»"/>
        <a:defRPr sz="2100" kern="1200">
          <a:solidFill>
            <a:schemeClr val="tx1"/>
          </a:solidFill>
          <a:latin typeface="+mn-lt"/>
          <a:ea typeface="+mn-ea"/>
          <a:cs typeface="+mn-cs"/>
        </a:defRPr>
      </a:lvl5pPr>
      <a:lvl6pPr marL="2512707" indent="-228430" algn="l" defTabSz="456855" rtl="0" eaLnBrk="1" latinLnBrk="0" hangingPunct="1">
        <a:spcBef>
          <a:spcPct val="20000"/>
        </a:spcBef>
        <a:buFont typeface="Arial"/>
        <a:buChar char="•"/>
        <a:defRPr sz="2100" kern="1200">
          <a:solidFill>
            <a:schemeClr val="tx1"/>
          </a:solidFill>
          <a:latin typeface="+mn-lt"/>
          <a:ea typeface="+mn-ea"/>
          <a:cs typeface="+mn-cs"/>
        </a:defRPr>
      </a:lvl6pPr>
      <a:lvl7pPr marL="2969563" indent="-228430" algn="l" defTabSz="456855" rtl="0" eaLnBrk="1" latinLnBrk="0" hangingPunct="1">
        <a:spcBef>
          <a:spcPct val="20000"/>
        </a:spcBef>
        <a:buFont typeface="Arial"/>
        <a:buChar char="•"/>
        <a:defRPr sz="2100" kern="1200">
          <a:solidFill>
            <a:schemeClr val="tx1"/>
          </a:solidFill>
          <a:latin typeface="+mn-lt"/>
          <a:ea typeface="+mn-ea"/>
          <a:cs typeface="+mn-cs"/>
        </a:defRPr>
      </a:lvl7pPr>
      <a:lvl8pPr marL="3426418" indent="-228430" algn="l" defTabSz="456855" rtl="0" eaLnBrk="1" latinLnBrk="0" hangingPunct="1">
        <a:spcBef>
          <a:spcPct val="20000"/>
        </a:spcBef>
        <a:buFont typeface="Arial"/>
        <a:buChar char="•"/>
        <a:defRPr sz="2100" kern="1200">
          <a:solidFill>
            <a:schemeClr val="tx1"/>
          </a:solidFill>
          <a:latin typeface="+mn-lt"/>
          <a:ea typeface="+mn-ea"/>
          <a:cs typeface="+mn-cs"/>
        </a:defRPr>
      </a:lvl8pPr>
      <a:lvl9pPr marL="3883272" indent="-228430" algn="l" defTabSz="456855"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56855" rtl="0" eaLnBrk="1" latinLnBrk="0" hangingPunct="1">
        <a:defRPr sz="1800" kern="1200">
          <a:solidFill>
            <a:schemeClr val="tx1"/>
          </a:solidFill>
          <a:latin typeface="+mn-lt"/>
          <a:ea typeface="+mn-ea"/>
          <a:cs typeface="+mn-cs"/>
        </a:defRPr>
      </a:lvl1pPr>
      <a:lvl2pPr marL="456855" algn="l" defTabSz="456855" rtl="0" eaLnBrk="1" latinLnBrk="0" hangingPunct="1">
        <a:defRPr sz="1800" kern="1200">
          <a:solidFill>
            <a:schemeClr val="tx1"/>
          </a:solidFill>
          <a:latin typeface="+mn-lt"/>
          <a:ea typeface="+mn-ea"/>
          <a:cs typeface="+mn-cs"/>
        </a:defRPr>
      </a:lvl2pPr>
      <a:lvl3pPr marL="913711" algn="l" defTabSz="456855" rtl="0" eaLnBrk="1" latinLnBrk="0" hangingPunct="1">
        <a:defRPr sz="1800" kern="1200">
          <a:solidFill>
            <a:schemeClr val="tx1"/>
          </a:solidFill>
          <a:latin typeface="+mn-lt"/>
          <a:ea typeface="+mn-ea"/>
          <a:cs typeface="+mn-cs"/>
        </a:defRPr>
      </a:lvl3pPr>
      <a:lvl4pPr marL="1370567" algn="l" defTabSz="456855" rtl="0" eaLnBrk="1" latinLnBrk="0" hangingPunct="1">
        <a:defRPr sz="1800" kern="1200">
          <a:solidFill>
            <a:schemeClr val="tx1"/>
          </a:solidFill>
          <a:latin typeface="+mn-lt"/>
          <a:ea typeface="+mn-ea"/>
          <a:cs typeface="+mn-cs"/>
        </a:defRPr>
      </a:lvl4pPr>
      <a:lvl5pPr marL="1827422" algn="l" defTabSz="456855" rtl="0" eaLnBrk="1" latinLnBrk="0" hangingPunct="1">
        <a:defRPr sz="1800" kern="1200">
          <a:solidFill>
            <a:schemeClr val="tx1"/>
          </a:solidFill>
          <a:latin typeface="+mn-lt"/>
          <a:ea typeface="+mn-ea"/>
          <a:cs typeface="+mn-cs"/>
        </a:defRPr>
      </a:lvl5pPr>
      <a:lvl6pPr marL="2284280" algn="l" defTabSz="456855" rtl="0" eaLnBrk="1" latinLnBrk="0" hangingPunct="1">
        <a:defRPr sz="1800" kern="1200">
          <a:solidFill>
            <a:schemeClr val="tx1"/>
          </a:solidFill>
          <a:latin typeface="+mn-lt"/>
          <a:ea typeface="+mn-ea"/>
          <a:cs typeface="+mn-cs"/>
        </a:defRPr>
      </a:lvl6pPr>
      <a:lvl7pPr marL="2741134" algn="l" defTabSz="456855" rtl="0" eaLnBrk="1" latinLnBrk="0" hangingPunct="1">
        <a:defRPr sz="1800" kern="1200">
          <a:solidFill>
            <a:schemeClr val="tx1"/>
          </a:solidFill>
          <a:latin typeface="+mn-lt"/>
          <a:ea typeface="+mn-ea"/>
          <a:cs typeface="+mn-cs"/>
        </a:defRPr>
      </a:lvl7pPr>
      <a:lvl8pPr marL="3197991" algn="l" defTabSz="456855" rtl="0" eaLnBrk="1" latinLnBrk="0" hangingPunct="1">
        <a:defRPr sz="1800" kern="1200">
          <a:solidFill>
            <a:schemeClr val="tx1"/>
          </a:solidFill>
          <a:latin typeface="+mn-lt"/>
          <a:ea typeface="+mn-ea"/>
          <a:cs typeface="+mn-cs"/>
        </a:defRPr>
      </a:lvl8pPr>
      <a:lvl9pPr marL="3654846" algn="l" defTabSz="45685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8" tIns="45709" rIns="91418" bIns="457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18" tIns="45709" rIns="91418" bIns="457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18" tIns="45709" rIns="91418" bIns="45709" rtlCol="0" anchor="ctr"/>
          <a:lstStyle>
            <a:lvl1pPr algn="l">
              <a:defRPr sz="1200">
                <a:solidFill>
                  <a:schemeClr val="tx1">
                    <a:tint val="75000"/>
                  </a:schemeClr>
                </a:solidFill>
              </a:defRPr>
            </a:lvl1pPr>
          </a:lstStyle>
          <a:p>
            <a:pPr defTabSz="914186"/>
            <a:r>
              <a:rPr lang="en-US" smtClean="0">
                <a:solidFill>
                  <a:prstClr val="white">
                    <a:tint val="75000"/>
                  </a:prstClr>
                </a:solidFill>
              </a:rPr>
              <a:t>3/26/2013</a:t>
            </a:r>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18" tIns="45709" rIns="91418" bIns="45709" rtlCol="0" anchor="ctr"/>
          <a:lstStyle>
            <a:lvl1pPr algn="ctr">
              <a:defRPr sz="1200">
                <a:solidFill>
                  <a:schemeClr val="tx1">
                    <a:tint val="75000"/>
                  </a:schemeClr>
                </a:solidFill>
              </a:defRPr>
            </a:lvl1pPr>
          </a:lstStyle>
          <a:p>
            <a:pPr defTabSz="914186"/>
            <a:r>
              <a:rPr lang="en-US" smtClean="0">
                <a:solidFill>
                  <a:prstClr val="white">
                    <a:tint val="75000"/>
                  </a:prstClr>
                </a:solidFill>
              </a:rPr>
              <a:t>Damon Landau and Nathan Strange</a:t>
            </a: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18" tIns="45709" rIns="91418" bIns="45709" rtlCol="0" anchor="ctr"/>
          <a:lstStyle>
            <a:lvl1pPr algn="r">
              <a:defRPr sz="1200">
                <a:solidFill>
                  <a:schemeClr val="tx1">
                    <a:tint val="75000"/>
                  </a:schemeClr>
                </a:solidFill>
              </a:defRPr>
            </a:lvl1pPr>
          </a:lstStyle>
          <a:p>
            <a:pPr defTabSz="914186"/>
            <a:fld id="{35B82AB4-DBC1-4983-92DE-6F8BECDC9077}" type="slidenum">
              <a:rPr lang="en-US" smtClean="0">
                <a:solidFill>
                  <a:prstClr val="white">
                    <a:tint val="75000"/>
                  </a:prstClr>
                </a:solidFill>
              </a:rPr>
              <a:pPr defTabSz="914186"/>
              <a:t>‹#›</a:t>
            </a:fld>
            <a:endParaRPr lang="en-US">
              <a:solidFill>
                <a:prstClr val="white">
                  <a:tint val="75000"/>
                </a:prstClr>
              </a:solidFill>
            </a:endParaRPr>
          </a:p>
        </p:txBody>
      </p:sp>
    </p:spTree>
    <p:extLst>
      <p:ext uri="{BB962C8B-B14F-4D97-AF65-F5344CB8AC3E}">
        <p14:creationId xmlns:p14="http://schemas.microsoft.com/office/powerpoint/2010/main" val="325581813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457092" rtl="0" eaLnBrk="1" latinLnBrk="0" hangingPunct="1">
        <a:spcBef>
          <a:spcPct val="0"/>
        </a:spcBef>
        <a:buNone/>
        <a:defRPr sz="4400" kern="1200">
          <a:solidFill>
            <a:schemeClr val="tx1"/>
          </a:solidFill>
          <a:latin typeface="+mj-lt"/>
          <a:ea typeface="+mj-ea"/>
          <a:cs typeface="+mj-cs"/>
        </a:defRPr>
      </a:lvl1pPr>
    </p:titleStyle>
    <p:bodyStyle>
      <a:lvl1pPr marL="342820" indent="-342820" algn="l" defTabSz="457092" rtl="0" eaLnBrk="1" latinLnBrk="0" hangingPunct="1">
        <a:spcBef>
          <a:spcPct val="20000"/>
        </a:spcBef>
        <a:buFont typeface="Arial"/>
        <a:buChar char="•"/>
        <a:defRPr sz="3200" kern="1200">
          <a:solidFill>
            <a:schemeClr val="tx1"/>
          </a:solidFill>
          <a:latin typeface="+mn-lt"/>
          <a:ea typeface="+mn-ea"/>
          <a:cs typeface="+mn-cs"/>
        </a:defRPr>
      </a:lvl1pPr>
      <a:lvl2pPr marL="742776" indent="-285684" algn="l" defTabSz="457092" rtl="0" eaLnBrk="1" latinLnBrk="0" hangingPunct="1">
        <a:spcBef>
          <a:spcPct val="20000"/>
        </a:spcBef>
        <a:buFont typeface="Arial"/>
        <a:buChar char="–"/>
        <a:defRPr sz="2800" kern="1200">
          <a:solidFill>
            <a:schemeClr val="tx1"/>
          </a:solidFill>
          <a:latin typeface="+mn-lt"/>
          <a:ea typeface="+mn-ea"/>
          <a:cs typeface="+mn-cs"/>
        </a:defRPr>
      </a:lvl2pPr>
      <a:lvl3pPr marL="1142733" indent="-228546" algn="l" defTabSz="457092" rtl="0" eaLnBrk="1" latinLnBrk="0" hangingPunct="1">
        <a:spcBef>
          <a:spcPct val="20000"/>
        </a:spcBef>
        <a:buFont typeface="Arial"/>
        <a:buChar char="•"/>
        <a:defRPr sz="2400" kern="1200">
          <a:solidFill>
            <a:schemeClr val="tx1"/>
          </a:solidFill>
          <a:latin typeface="+mn-lt"/>
          <a:ea typeface="+mn-ea"/>
          <a:cs typeface="+mn-cs"/>
        </a:defRPr>
      </a:lvl3pPr>
      <a:lvl4pPr marL="1599825" indent="-228546" algn="l" defTabSz="457092" rtl="0" eaLnBrk="1" latinLnBrk="0" hangingPunct="1">
        <a:spcBef>
          <a:spcPct val="20000"/>
        </a:spcBef>
        <a:buFont typeface="Arial"/>
        <a:buChar char="–"/>
        <a:defRPr sz="2000" kern="1200">
          <a:solidFill>
            <a:schemeClr val="tx1"/>
          </a:solidFill>
          <a:latin typeface="+mn-lt"/>
          <a:ea typeface="+mn-ea"/>
          <a:cs typeface="+mn-cs"/>
        </a:defRPr>
      </a:lvl4pPr>
      <a:lvl5pPr marL="2056919" indent="-228546" algn="l" defTabSz="457092" rtl="0" eaLnBrk="1" latinLnBrk="0" hangingPunct="1">
        <a:spcBef>
          <a:spcPct val="20000"/>
        </a:spcBef>
        <a:buFont typeface="Arial"/>
        <a:buChar char="»"/>
        <a:defRPr sz="2000" kern="1200">
          <a:solidFill>
            <a:schemeClr val="tx1"/>
          </a:solidFill>
          <a:latin typeface="+mn-lt"/>
          <a:ea typeface="+mn-ea"/>
          <a:cs typeface="+mn-cs"/>
        </a:defRPr>
      </a:lvl5pPr>
      <a:lvl6pPr marL="2514012" indent="-228546" algn="l" defTabSz="457092" rtl="0" eaLnBrk="1" latinLnBrk="0" hangingPunct="1">
        <a:spcBef>
          <a:spcPct val="20000"/>
        </a:spcBef>
        <a:buFont typeface="Arial"/>
        <a:buChar char="•"/>
        <a:defRPr sz="2000" kern="1200">
          <a:solidFill>
            <a:schemeClr val="tx1"/>
          </a:solidFill>
          <a:latin typeface="+mn-lt"/>
          <a:ea typeface="+mn-ea"/>
          <a:cs typeface="+mn-cs"/>
        </a:defRPr>
      </a:lvl6pPr>
      <a:lvl7pPr marL="2971106" indent="-228546" algn="l" defTabSz="457092" rtl="0" eaLnBrk="1" latinLnBrk="0" hangingPunct="1">
        <a:spcBef>
          <a:spcPct val="20000"/>
        </a:spcBef>
        <a:buFont typeface="Arial"/>
        <a:buChar char="•"/>
        <a:defRPr sz="2000" kern="1200">
          <a:solidFill>
            <a:schemeClr val="tx1"/>
          </a:solidFill>
          <a:latin typeface="+mn-lt"/>
          <a:ea typeface="+mn-ea"/>
          <a:cs typeface="+mn-cs"/>
        </a:defRPr>
      </a:lvl7pPr>
      <a:lvl8pPr marL="3428198" indent="-228546" algn="l" defTabSz="457092" rtl="0" eaLnBrk="1" latinLnBrk="0" hangingPunct="1">
        <a:spcBef>
          <a:spcPct val="20000"/>
        </a:spcBef>
        <a:buFont typeface="Arial"/>
        <a:buChar char="•"/>
        <a:defRPr sz="2000" kern="1200">
          <a:solidFill>
            <a:schemeClr val="tx1"/>
          </a:solidFill>
          <a:latin typeface="+mn-lt"/>
          <a:ea typeface="+mn-ea"/>
          <a:cs typeface="+mn-cs"/>
        </a:defRPr>
      </a:lvl8pPr>
      <a:lvl9pPr marL="3885292" indent="-228546" algn="l" defTabSz="45709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92" rtl="0" eaLnBrk="1" latinLnBrk="0" hangingPunct="1">
        <a:defRPr sz="1800" kern="1200">
          <a:solidFill>
            <a:schemeClr val="tx1"/>
          </a:solidFill>
          <a:latin typeface="+mn-lt"/>
          <a:ea typeface="+mn-ea"/>
          <a:cs typeface="+mn-cs"/>
        </a:defRPr>
      </a:lvl1pPr>
      <a:lvl2pPr marL="457092" algn="l" defTabSz="457092" rtl="0" eaLnBrk="1" latinLnBrk="0" hangingPunct="1">
        <a:defRPr sz="1800" kern="1200">
          <a:solidFill>
            <a:schemeClr val="tx1"/>
          </a:solidFill>
          <a:latin typeface="+mn-lt"/>
          <a:ea typeface="+mn-ea"/>
          <a:cs typeface="+mn-cs"/>
        </a:defRPr>
      </a:lvl2pPr>
      <a:lvl3pPr marL="914186" algn="l" defTabSz="457092" rtl="0" eaLnBrk="1" latinLnBrk="0" hangingPunct="1">
        <a:defRPr sz="1800" kern="1200">
          <a:solidFill>
            <a:schemeClr val="tx1"/>
          </a:solidFill>
          <a:latin typeface="+mn-lt"/>
          <a:ea typeface="+mn-ea"/>
          <a:cs typeface="+mn-cs"/>
        </a:defRPr>
      </a:lvl3pPr>
      <a:lvl4pPr marL="1371279" algn="l" defTabSz="457092" rtl="0" eaLnBrk="1" latinLnBrk="0" hangingPunct="1">
        <a:defRPr sz="1800" kern="1200">
          <a:solidFill>
            <a:schemeClr val="tx1"/>
          </a:solidFill>
          <a:latin typeface="+mn-lt"/>
          <a:ea typeface="+mn-ea"/>
          <a:cs typeface="+mn-cs"/>
        </a:defRPr>
      </a:lvl4pPr>
      <a:lvl5pPr marL="1828373" algn="l" defTabSz="457092" rtl="0" eaLnBrk="1" latinLnBrk="0" hangingPunct="1">
        <a:defRPr sz="1800" kern="1200">
          <a:solidFill>
            <a:schemeClr val="tx1"/>
          </a:solidFill>
          <a:latin typeface="+mn-lt"/>
          <a:ea typeface="+mn-ea"/>
          <a:cs typeface="+mn-cs"/>
        </a:defRPr>
      </a:lvl5pPr>
      <a:lvl6pPr marL="2285466" algn="l" defTabSz="457092" rtl="0" eaLnBrk="1" latinLnBrk="0" hangingPunct="1">
        <a:defRPr sz="1800" kern="1200">
          <a:solidFill>
            <a:schemeClr val="tx1"/>
          </a:solidFill>
          <a:latin typeface="+mn-lt"/>
          <a:ea typeface="+mn-ea"/>
          <a:cs typeface="+mn-cs"/>
        </a:defRPr>
      </a:lvl6pPr>
      <a:lvl7pPr marL="2742558" algn="l" defTabSz="457092" rtl="0" eaLnBrk="1" latinLnBrk="0" hangingPunct="1">
        <a:defRPr sz="1800" kern="1200">
          <a:solidFill>
            <a:schemeClr val="tx1"/>
          </a:solidFill>
          <a:latin typeface="+mn-lt"/>
          <a:ea typeface="+mn-ea"/>
          <a:cs typeface="+mn-cs"/>
        </a:defRPr>
      </a:lvl7pPr>
      <a:lvl8pPr marL="3199652" algn="l" defTabSz="457092" rtl="0" eaLnBrk="1" latinLnBrk="0" hangingPunct="1">
        <a:defRPr sz="1800" kern="1200">
          <a:solidFill>
            <a:schemeClr val="tx1"/>
          </a:solidFill>
          <a:latin typeface="+mn-lt"/>
          <a:ea typeface="+mn-ea"/>
          <a:cs typeface="+mn-cs"/>
        </a:defRPr>
      </a:lvl8pPr>
      <a:lvl9pPr marL="3656744" algn="l" defTabSz="45709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72.tiff"/><Relationship Id="rId7" Type="http://schemas.openxmlformats.org/officeDocument/2006/relationships/image" Target="../media/image16.tiff"/><Relationship Id="rId2" Type="http://schemas.openxmlformats.org/officeDocument/2006/relationships/image" Target="../media/image71.tiff"/><Relationship Id="rId1" Type="http://schemas.openxmlformats.org/officeDocument/2006/relationships/slideLayout" Target="../slideLayouts/slideLayout35.xml"/><Relationship Id="rId6" Type="http://schemas.openxmlformats.org/officeDocument/2006/relationships/image" Target="../media/image73.tiff"/><Relationship Id="rId5" Type="http://schemas.openxmlformats.org/officeDocument/2006/relationships/image" Target="../media/image15.tiff"/><Relationship Id="rId4" Type="http://schemas.openxmlformats.org/officeDocument/2006/relationships/image" Target="../media/image14.tiff"/></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8" Type="http://schemas.openxmlformats.org/officeDocument/2006/relationships/image" Target="../media/image75.tiff"/><Relationship Id="rId3" Type="http://schemas.openxmlformats.org/officeDocument/2006/relationships/image" Target="../media/image15.tiff"/><Relationship Id="rId7" Type="http://schemas.openxmlformats.org/officeDocument/2006/relationships/image" Target="../media/image17.tiff"/><Relationship Id="rId2" Type="http://schemas.openxmlformats.org/officeDocument/2006/relationships/image" Target="../media/image14.tiff"/><Relationship Id="rId1" Type="http://schemas.openxmlformats.org/officeDocument/2006/relationships/slideLayout" Target="../slideLayouts/slideLayout35.xml"/><Relationship Id="rId6" Type="http://schemas.openxmlformats.org/officeDocument/2006/relationships/image" Target="../media/image72.tiff"/><Relationship Id="rId5" Type="http://schemas.openxmlformats.org/officeDocument/2006/relationships/image" Target="../media/image16.tiff"/><Relationship Id="rId4" Type="http://schemas.openxmlformats.org/officeDocument/2006/relationships/image" Target="../media/image73.tiff"/></Relationships>
</file>

<file path=ppt/slides/_rels/slide42.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7.tiff"/><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35.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0"/>
            <a:ext cx="8839200" cy="2228850"/>
          </a:xfrm>
        </p:spPr>
        <p:txBody>
          <a:bodyPr>
            <a:normAutofit/>
          </a:bodyPr>
          <a:lstStyle/>
          <a:p>
            <a:r>
              <a:rPr lang="en-US" sz="3600" dirty="0"/>
              <a:t>Trajectory Design Techniques for Human Missions to Mars</a:t>
            </a:r>
            <a:r>
              <a:rPr lang="en-US" dirty="0" smtClean="0"/>
              <a:t/>
            </a:r>
            <a:br>
              <a:rPr lang="en-US" dirty="0" smtClean="0"/>
            </a:br>
            <a:r>
              <a:rPr lang="en-US" sz="1600" dirty="0"/>
              <a:t> </a:t>
            </a:r>
            <a:r>
              <a:rPr lang="en-US" dirty="0" smtClean="0"/>
              <a:t/>
            </a:r>
            <a:br>
              <a:rPr lang="en-US" dirty="0" smtClean="0"/>
            </a:br>
            <a:r>
              <a:rPr lang="en-US" sz="2800" i="1" dirty="0"/>
              <a:t>Damon </a:t>
            </a:r>
            <a:r>
              <a:rPr lang="en-US" sz="2800" i="1" dirty="0" smtClean="0"/>
              <a:t>Landau and Nathan Strange </a:t>
            </a:r>
            <a:r>
              <a:rPr lang="en-US" sz="2700" i="1" dirty="0"/>
              <a:t/>
            </a:r>
            <a:br>
              <a:rPr lang="en-US" sz="2700" i="1" dirty="0"/>
            </a:br>
            <a:r>
              <a:rPr lang="en-US" sz="2000" i="1" dirty="0"/>
              <a:t>Jet Propulsion Laboratory, California Institute of Technology</a:t>
            </a:r>
            <a:endParaRPr lang="en-US" sz="3200" i="1" dirty="0"/>
          </a:p>
        </p:txBody>
      </p:sp>
      <p:grpSp>
        <p:nvGrpSpPr>
          <p:cNvPr id="18" name="Group 17"/>
          <p:cNvGrpSpPr>
            <a:grpSpLocks noChangeAspect="1"/>
          </p:cNvGrpSpPr>
          <p:nvPr/>
        </p:nvGrpSpPr>
        <p:grpSpPr>
          <a:xfrm>
            <a:off x="127000" y="2387600"/>
            <a:ext cx="8935750" cy="2133600"/>
            <a:chOff x="838200" y="2971800"/>
            <a:chExt cx="7620227" cy="1819491"/>
          </a:xfrm>
        </p:grpSpPr>
        <p:sp>
          <p:nvSpPr>
            <p:cNvPr id="23" name="Rectangle 22"/>
            <p:cNvSpPr/>
            <p:nvPr/>
          </p:nvSpPr>
          <p:spPr>
            <a:xfrm>
              <a:off x="838200" y="2977353"/>
              <a:ext cx="7620227" cy="181393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a:off x="2781250" y="3825405"/>
              <a:ext cx="239889" cy="410633"/>
            </a:xfrm>
            <a:prstGeom prst="rightArrow">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Arrow 24"/>
            <p:cNvSpPr/>
            <p:nvPr/>
          </p:nvSpPr>
          <p:spPr>
            <a:xfrm>
              <a:off x="4691734" y="3825405"/>
              <a:ext cx="239889" cy="410633"/>
            </a:xfrm>
            <a:prstGeom prst="rightArrow">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2008EV5_final.png"/>
            <p:cNvPicPr>
              <a:picLocks noChangeAspect="1"/>
            </p:cNvPicPr>
            <p:nvPr/>
          </p:nvPicPr>
          <p:blipFill>
            <a:blip r:embed="rId2" cstate="print"/>
            <a:srcRect l="9684" t="60011" r="70833" b="9958"/>
            <a:stretch>
              <a:fillRect/>
            </a:stretch>
          </p:blipFill>
          <p:spPr>
            <a:xfrm>
              <a:off x="3153456" y="3440808"/>
              <a:ext cx="1389592" cy="1188720"/>
            </a:xfrm>
            <a:prstGeom prst="rect">
              <a:avLst/>
            </a:prstGeom>
          </p:spPr>
        </p:pic>
        <p:pic>
          <p:nvPicPr>
            <p:cNvPr id="27" name="Content Placeholder 11" descr="Phobos.jpg"/>
            <p:cNvPicPr>
              <a:picLocks noChangeAspect="1"/>
            </p:cNvPicPr>
            <p:nvPr/>
          </p:nvPicPr>
          <p:blipFill>
            <a:blip r:embed="rId3" cstate="print">
              <a:clrChange>
                <a:clrFrom>
                  <a:srgbClr val="000000"/>
                </a:clrFrom>
                <a:clrTo>
                  <a:srgbClr val="000000">
                    <a:alpha val="0"/>
                  </a:srgbClr>
                </a:clrTo>
              </a:clrChange>
            </a:blip>
            <a:srcRect l="-7467" r="-5585"/>
            <a:stretch>
              <a:fillRect/>
            </a:stretch>
          </p:blipFill>
          <p:spPr>
            <a:xfrm>
              <a:off x="4996753" y="3436216"/>
              <a:ext cx="1465428" cy="1280160"/>
            </a:xfrm>
            <a:prstGeom prst="rect">
              <a:avLst/>
            </a:prstGeom>
          </p:spPr>
        </p:pic>
        <p:sp>
          <p:nvSpPr>
            <p:cNvPr id="28" name="Right Arrow 27"/>
            <p:cNvSpPr/>
            <p:nvPr/>
          </p:nvSpPr>
          <p:spPr>
            <a:xfrm>
              <a:off x="6580508" y="3825405"/>
              <a:ext cx="239889" cy="410633"/>
            </a:xfrm>
            <a:prstGeom prst="rightArrow">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mars.jpg"/>
            <p:cNvPicPr>
              <a:picLocks noChangeAspect="1"/>
            </p:cNvPicPr>
            <p:nvPr/>
          </p:nvPicPr>
          <p:blipFill>
            <a:blip r:embed="rId4" cstate="print"/>
            <a:srcRect l="1835" r="1835" b="3318"/>
            <a:stretch>
              <a:fillRect/>
            </a:stretch>
          </p:blipFill>
          <p:spPr>
            <a:xfrm>
              <a:off x="6946716" y="3338512"/>
              <a:ext cx="1363484" cy="1371600"/>
            </a:xfrm>
            <a:prstGeom prst="rect">
              <a:avLst/>
            </a:prstGeom>
          </p:spPr>
        </p:pic>
        <p:sp>
          <p:nvSpPr>
            <p:cNvPr id="30" name="TextBox 29"/>
            <p:cNvSpPr txBox="1"/>
            <p:nvPr/>
          </p:nvSpPr>
          <p:spPr>
            <a:xfrm>
              <a:off x="1092056" y="2971800"/>
              <a:ext cx="1237416" cy="262466"/>
            </a:xfrm>
            <a:prstGeom prst="rect">
              <a:avLst/>
            </a:prstGeom>
            <a:noFill/>
          </p:spPr>
          <p:txBody>
            <a:bodyPr wrap="none" rtlCol="0">
              <a:spAutoFit/>
            </a:bodyPr>
            <a:lstStyle/>
            <a:p>
              <a:r>
                <a:rPr lang="en-US" sz="1400" dirty="0">
                  <a:solidFill>
                    <a:schemeClr val="bg1">
                      <a:lumMod val="95000"/>
                    </a:schemeClr>
                  </a:solidFill>
                </a:rPr>
                <a:t>Cislunar Missions</a:t>
              </a:r>
            </a:p>
          </p:txBody>
        </p:sp>
        <p:sp>
          <p:nvSpPr>
            <p:cNvPr id="31" name="TextBox 30"/>
            <p:cNvSpPr txBox="1"/>
            <p:nvPr/>
          </p:nvSpPr>
          <p:spPr>
            <a:xfrm>
              <a:off x="5181600" y="2971800"/>
              <a:ext cx="940885" cy="262466"/>
            </a:xfrm>
            <a:prstGeom prst="rect">
              <a:avLst/>
            </a:prstGeom>
            <a:noFill/>
          </p:spPr>
          <p:txBody>
            <a:bodyPr wrap="none" rtlCol="0">
              <a:spAutoFit/>
            </a:bodyPr>
            <a:lstStyle/>
            <a:p>
              <a:r>
                <a:rPr lang="en-US" sz="1400" dirty="0">
                  <a:solidFill>
                    <a:schemeClr val="bg1">
                      <a:lumMod val="95000"/>
                    </a:schemeClr>
                  </a:solidFill>
                </a:rPr>
                <a:t>Mars Moons</a:t>
              </a:r>
            </a:p>
          </p:txBody>
        </p:sp>
        <p:sp>
          <p:nvSpPr>
            <p:cNvPr id="32" name="TextBox 31"/>
            <p:cNvSpPr txBox="1"/>
            <p:nvPr/>
          </p:nvSpPr>
          <p:spPr>
            <a:xfrm>
              <a:off x="3219777" y="2977353"/>
              <a:ext cx="1257594" cy="262466"/>
            </a:xfrm>
            <a:prstGeom prst="rect">
              <a:avLst/>
            </a:prstGeom>
            <a:noFill/>
          </p:spPr>
          <p:txBody>
            <a:bodyPr wrap="none" rtlCol="0">
              <a:spAutoFit/>
            </a:bodyPr>
            <a:lstStyle/>
            <a:p>
              <a:r>
                <a:rPr lang="en-US" sz="1400" dirty="0">
                  <a:solidFill>
                    <a:schemeClr val="bg1">
                      <a:lumMod val="95000"/>
                    </a:schemeClr>
                  </a:solidFill>
                </a:rPr>
                <a:t>Asteroid Missions</a:t>
              </a:r>
            </a:p>
          </p:txBody>
        </p:sp>
        <p:sp>
          <p:nvSpPr>
            <p:cNvPr id="33" name="TextBox 32"/>
            <p:cNvSpPr txBox="1"/>
            <p:nvPr/>
          </p:nvSpPr>
          <p:spPr>
            <a:xfrm>
              <a:off x="7122846" y="2977353"/>
              <a:ext cx="969319" cy="262466"/>
            </a:xfrm>
            <a:prstGeom prst="rect">
              <a:avLst/>
            </a:prstGeom>
            <a:noFill/>
          </p:spPr>
          <p:txBody>
            <a:bodyPr wrap="none" rtlCol="0">
              <a:spAutoFit/>
            </a:bodyPr>
            <a:lstStyle/>
            <a:p>
              <a:r>
                <a:rPr lang="en-US" sz="1400" dirty="0">
                  <a:solidFill>
                    <a:schemeClr val="bg1">
                      <a:lumMod val="95000"/>
                    </a:schemeClr>
                  </a:solidFill>
                </a:rPr>
                <a:t>Mars Surface</a:t>
              </a:r>
            </a:p>
          </p:txBody>
        </p:sp>
        <p:pic>
          <p:nvPicPr>
            <p:cNvPr id="34" name="Picture 33" descr="Lagrange_points_Earth_vs_Moon.jpg"/>
            <p:cNvPicPr>
              <a:picLocks noChangeAspect="1"/>
            </p:cNvPicPr>
            <p:nvPr/>
          </p:nvPicPr>
          <p:blipFill>
            <a:blip r:embed="rId5" cstate="print"/>
            <a:stretch>
              <a:fillRect/>
            </a:stretch>
          </p:blipFill>
          <p:spPr>
            <a:xfrm>
              <a:off x="925196" y="3271370"/>
              <a:ext cx="1696791" cy="1453896"/>
            </a:xfrm>
            <a:prstGeom prst="rect">
              <a:avLst/>
            </a:prstGeom>
          </p:spPr>
        </p:pic>
      </p:grpSp>
      <p:grpSp>
        <p:nvGrpSpPr>
          <p:cNvPr id="19" name="Group 18"/>
          <p:cNvGrpSpPr>
            <a:grpSpLocks noChangeAspect="1"/>
          </p:cNvGrpSpPr>
          <p:nvPr/>
        </p:nvGrpSpPr>
        <p:grpSpPr>
          <a:xfrm>
            <a:off x="369089" y="4559300"/>
            <a:ext cx="1701021" cy="2027441"/>
            <a:chOff x="6475812" y="311524"/>
            <a:chExt cx="1991454" cy="2373605"/>
          </a:xfrm>
        </p:grpSpPr>
        <p:grpSp>
          <p:nvGrpSpPr>
            <p:cNvPr id="20" name="Group 61"/>
            <p:cNvGrpSpPr/>
            <p:nvPr/>
          </p:nvGrpSpPr>
          <p:grpSpPr>
            <a:xfrm>
              <a:off x="6783966" y="381278"/>
              <a:ext cx="1683300" cy="2024308"/>
              <a:chOff x="6783966" y="186587"/>
              <a:chExt cx="1683300" cy="2024308"/>
            </a:xfrm>
          </p:grpSpPr>
          <p:sp>
            <p:nvSpPr>
              <p:cNvPr id="36" name="Oval 35"/>
              <p:cNvSpPr/>
              <p:nvPr/>
            </p:nvSpPr>
            <p:spPr>
              <a:xfrm rot="1517052">
                <a:off x="7275460" y="348700"/>
                <a:ext cx="1022917" cy="1465915"/>
              </a:xfrm>
              <a:prstGeom prst="ellipse">
                <a:avLst/>
              </a:prstGeom>
              <a:noFill/>
              <a:ln w="25400" cap="flat" cmpd="sng" algn="ctr">
                <a:solidFill>
                  <a:srgbClr val="A6A1A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37" name="Oval 36"/>
              <p:cNvSpPr/>
              <p:nvPr/>
            </p:nvSpPr>
            <p:spPr>
              <a:xfrm>
                <a:off x="6783966" y="527596"/>
                <a:ext cx="1683300" cy="1683299"/>
              </a:xfrm>
              <a:prstGeom prst="ellipse">
                <a:avLst/>
              </a:prstGeom>
              <a:noFill/>
              <a:ln w="25400" cap="flat" cmpd="sng" algn="ctr">
                <a:solidFill>
                  <a:schemeClr val="tx2">
                    <a:lumMod val="7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38" name="Oval 37"/>
              <p:cNvSpPr/>
              <p:nvPr/>
            </p:nvSpPr>
            <p:spPr>
              <a:xfrm rot="723125">
                <a:off x="7469661" y="186587"/>
                <a:ext cx="561100" cy="1398315"/>
              </a:xfrm>
              <a:prstGeom prst="ellipse">
                <a:avLst/>
              </a:prstGeom>
              <a:noFill/>
              <a:ln w="25400" cap="flat" cmpd="sng" algn="ctr">
                <a:solidFill>
                  <a:srgbClr val="A6A1A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39" name="Oval 38"/>
              <p:cNvSpPr>
                <a:spLocks noChangeAspect="1"/>
              </p:cNvSpPr>
              <p:nvPr/>
            </p:nvSpPr>
            <p:spPr>
              <a:xfrm>
                <a:off x="7549174" y="1334507"/>
                <a:ext cx="187033" cy="187033"/>
              </a:xfrm>
              <a:prstGeom prst="ellipse">
                <a:avLst/>
              </a:prstGeom>
              <a:solidFill>
                <a:srgbClr val="0080FF"/>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40" name="TextBox 39"/>
              <p:cNvSpPr txBox="1"/>
              <p:nvPr/>
            </p:nvSpPr>
            <p:spPr>
              <a:xfrm>
                <a:off x="7292190" y="1057508"/>
                <a:ext cx="708079" cy="288261"/>
              </a:xfrm>
              <a:prstGeom prst="rect">
                <a:avLst/>
              </a:prstGeom>
              <a:noFill/>
            </p:spPr>
            <p:txBody>
              <a:bodyPr wrap="square" rtlCol="0">
                <a:spAutoFit/>
              </a:bodyPr>
              <a:lstStyle/>
              <a:p>
                <a:pPr algn="ctr"/>
                <a:r>
                  <a:rPr lang="en-US" sz="1000" dirty="0"/>
                  <a:t>Earth</a:t>
                </a:r>
              </a:p>
            </p:txBody>
          </p:sp>
          <p:sp>
            <p:nvSpPr>
              <p:cNvPr id="41" name="TextBox 40"/>
              <p:cNvSpPr txBox="1"/>
              <p:nvPr/>
            </p:nvSpPr>
            <p:spPr>
              <a:xfrm>
                <a:off x="7275009" y="509868"/>
                <a:ext cx="959479" cy="288261"/>
              </a:xfrm>
              <a:prstGeom prst="rect">
                <a:avLst/>
              </a:prstGeom>
              <a:noFill/>
            </p:spPr>
            <p:txBody>
              <a:bodyPr wrap="square" rtlCol="0">
                <a:spAutoFit/>
              </a:bodyPr>
              <a:lstStyle/>
              <a:p>
                <a:pPr algn="ctr"/>
                <a:r>
                  <a:rPr lang="en-US" sz="1000" dirty="0"/>
                  <a:t>Moon</a:t>
                </a:r>
              </a:p>
            </p:txBody>
          </p:sp>
          <p:sp>
            <p:nvSpPr>
              <p:cNvPr id="42" name="Oval 41"/>
              <p:cNvSpPr>
                <a:spLocks noChangeAspect="1"/>
              </p:cNvSpPr>
              <p:nvPr/>
            </p:nvSpPr>
            <p:spPr>
              <a:xfrm>
                <a:off x="7556384" y="498837"/>
                <a:ext cx="56110" cy="56110"/>
              </a:xfrm>
              <a:prstGeom prst="ellipse">
                <a:avLst/>
              </a:prstGeom>
              <a:solidFill>
                <a:schemeClr val="bg1">
                  <a:lumMod val="50000"/>
                </a:schemeClr>
              </a:solidFill>
              <a:ln w="63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21" name="TextBox 20"/>
            <p:cNvSpPr txBox="1"/>
            <p:nvPr/>
          </p:nvSpPr>
          <p:spPr>
            <a:xfrm>
              <a:off x="6887829" y="2396868"/>
              <a:ext cx="1461399" cy="288261"/>
            </a:xfrm>
            <a:prstGeom prst="rect">
              <a:avLst/>
            </a:prstGeom>
            <a:noFill/>
          </p:spPr>
          <p:txBody>
            <a:bodyPr wrap="square" rtlCol="0">
              <a:spAutoFit/>
            </a:bodyPr>
            <a:lstStyle/>
            <a:p>
              <a:pPr algn="ctr"/>
              <a:r>
                <a:rPr lang="en-US" sz="1000" i="1" dirty="0"/>
                <a:t>Moon’s Orbit</a:t>
              </a:r>
            </a:p>
          </p:txBody>
        </p:sp>
        <p:sp>
          <p:nvSpPr>
            <p:cNvPr id="22" name="TextBox 21"/>
            <p:cNvSpPr txBox="1"/>
            <p:nvPr/>
          </p:nvSpPr>
          <p:spPr>
            <a:xfrm>
              <a:off x="6475812" y="311524"/>
              <a:ext cx="1384367" cy="288261"/>
            </a:xfrm>
            <a:prstGeom prst="rect">
              <a:avLst/>
            </a:prstGeom>
            <a:noFill/>
          </p:spPr>
          <p:txBody>
            <a:bodyPr wrap="square" rtlCol="0">
              <a:spAutoFit/>
            </a:bodyPr>
            <a:lstStyle/>
            <a:p>
              <a:pPr algn="ctr"/>
              <a:r>
                <a:rPr lang="en-US" sz="1000" i="1" dirty="0"/>
                <a:t>Low-Perigee HEO</a:t>
              </a:r>
            </a:p>
          </p:txBody>
        </p:sp>
        <p:sp>
          <p:nvSpPr>
            <p:cNvPr id="35" name="TextBox 34"/>
            <p:cNvSpPr txBox="1"/>
            <p:nvPr/>
          </p:nvSpPr>
          <p:spPr>
            <a:xfrm>
              <a:off x="6876347" y="1857837"/>
              <a:ext cx="1532686" cy="288261"/>
            </a:xfrm>
            <a:prstGeom prst="rect">
              <a:avLst/>
            </a:prstGeom>
            <a:noFill/>
          </p:spPr>
          <p:txBody>
            <a:bodyPr wrap="square" rtlCol="0">
              <a:spAutoFit/>
            </a:bodyPr>
            <a:lstStyle/>
            <a:p>
              <a:pPr algn="ctr"/>
              <a:r>
                <a:rPr lang="en-US" sz="1000" i="1" dirty="0"/>
                <a:t>High-Perigee HEO</a:t>
              </a:r>
            </a:p>
          </p:txBody>
        </p:sp>
      </p:grpSp>
      <p:pic>
        <p:nvPicPr>
          <p:cNvPr id="43" name="Picture 6"/>
          <p:cNvPicPr>
            <a:picLocks noChangeAspect="1" noChangeArrowheads="1"/>
          </p:cNvPicPr>
          <p:nvPr/>
        </p:nvPicPr>
        <p:blipFill>
          <a:blip r:embed="rId6" cstate="print"/>
          <a:srcRect l="8421" t="19009" r="15788" b="4950"/>
          <a:stretch>
            <a:fillRect/>
          </a:stretch>
        </p:blipFill>
        <p:spPr bwMode="auto">
          <a:xfrm>
            <a:off x="2451100" y="4559300"/>
            <a:ext cx="2254250" cy="2003778"/>
          </a:xfrm>
          <a:prstGeom prst="rect">
            <a:avLst/>
          </a:prstGeom>
          <a:noFill/>
          <a:ln w="9525">
            <a:noFill/>
            <a:miter lim="800000"/>
            <a:headEnd/>
            <a:tailEnd/>
          </a:ln>
        </p:spPr>
      </p:pic>
      <p:pic>
        <p:nvPicPr>
          <p:cNvPr id="44" name="Picture 2"/>
          <p:cNvPicPr>
            <a:picLocks noChangeAspect="1" noChangeArrowheads="1"/>
          </p:cNvPicPr>
          <p:nvPr/>
        </p:nvPicPr>
        <p:blipFill>
          <a:blip r:embed="rId7" cstate="print"/>
          <a:srcRect l="32925" t="26042" r="35418" b="14583"/>
          <a:stretch>
            <a:fillRect/>
          </a:stretch>
        </p:blipFill>
        <p:spPr bwMode="auto">
          <a:xfrm>
            <a:off x="5029200" y="4548531"/>
            <a:ext cx="1828800" cy="1928470"/>
          </a:xfrm>
          <a:prstGeom prst="rect">
            <a:avLst/>
          </a:prstGeom>
          <a:noFill/>
          <a:ln w="9525">
            <a:noFill/>
            <a:miter lim="800000"/>
            <a:headEnd/>
            <a:tailEnd/>
          </a:ln>
          <a:effectLst/>
        </p:spPr>
      </p:pic>
      <p:pic>
        <p:nvPicPr>
          <p:cNvPr id="45" name="Picture 10"/>
          <p:cNvPicPr>
            <a:picLocks noChangeAspect="1" noChangeArrowheads="1"/>
          </p:cNvPicPr>
          <p:nvPr/>
        </p:nvPicPr>
        <p:blipFill>
          <a:blip r:embed="rId8" cstate="print"/>
          <a:srcRect l="17828" t="5714" r="14743" b="8685"/>
          <a:stretch>
            <a:fillRect/>
          </a:stretch>
        </p:blipFill>
        <p:spPr bwMode="auto">
          <a:xfrm>
            <a:off x="6959611" y="4572000"/>
            <a:ext cx="2184399" cy="2085884"/>
          </a:xfrm>
          <a:prstGeom prst="rect">
            <a:avLst/>
          </a:prstGeom>
          <a:noFill/>
          <a:ln w="9525">
            <a:noFill/>
            <a:miter lim="800000"/>
            <a:headEnd/>
            <a:tailEnd/>
          </a:ln>
        </p:spPr>
      </p:pic>
      <p:sp>
        <p:nvSpPr>
          <p:cNvPr id="46" name="TextBox 45"/>
          <p:cNvSpPr txBox="1"/>
          <p:nvPr/>
        </p:nvSpPr>
        <p:spPr>
          <a:xfrm>
            <a:off x="4914906" y="5016500"/>
            <a:ext cx="819549" cy="400110"/>
          </a:xfrm>
          <a:prstGeom prst="rect">
            <a:avLst/>
          </a:prstGeom>
          <a:noFill/>
        </p:spPr>
        <p:txBody>
          <a:bodyPr wrap="square" lIns="91333" tIns="45667" rIns="91333" bIns="45667" rtlCol="0">
            <a:spAutoFit/>
          </a:bodyPr>
          <a:lstStyle/>
          <a:p>
            <a:pPr algn="ctr"/>
            <a:r>
              <a:rPr lang="en-US" sz="1000" dirty="0"/>
              <a:t>Phobos capture</a:t>
            </a:r>
          </a:p>
        </p:txBody>
      </p:sp>
      <p:sp>
        <p:nvSpPr>
          <p:cNvPr id="47" name="TextBox 46"/>
          <p:cNvSpPr txBox="1"/>
          <p:nvPr/>
        </p:nvSpPr>
        <p:spPr>
          <a:xfrm>
            <a:off x="5308600" y="6154579"/>
            <a:ext cx="1066800" cy="246221"/>
          </a:xfrm>
          <a:prstGeom prst="rect">
            <a:avLst/>
          </a:prstGeom>
          <a:noFill/>
        </p:spPr>
        <p:txBody>
          <a:bodyPr wrap="square" lIns="91333" tIns="45667" rIns="91333" bIns="45667" rtlCol="0">
            <a:spAutoFit/>
          </a:bodyPr>
          <a:lstStyle/>
          <a:p>
            <a:pPr algn="ctr"/>
            <a:r>
              <a:rPr lang="en-US" sz="1000" dirty="0" err="1"/>
              <a:t>Deimos</a:t>
            </a:r>
            <a:r>
              <a:rPr lang="en-US" sz="1000" dirty="0"/>
              <a:t> escape</a:t>
            </a:r>
          </a:p>
        </p:txBody>
      </p:sp>
      <p:sp>
        <p:nvSpPr>
          <p:cNvPr id="48" name="TextBox 47"/>
          <p:cNvSpPr txBox="1"/>
          <p:nvPr/>
        </p:nvSpPr>
        <p:spPr>
          <a:xfrm>
            <a:off x="1981200" y="6581001"/>
            <a:ext cx="5486400" cy="276999"/>
          </a:xfrm>
          <a:prstGeom prst="rect">
            <a:avLst/>
          </a:prstGeom>
          <a:noFill/>
        </p:spPr>
        <p:txBody>
          <a:bodyPr wrap="square" lIns="91333" tIns="45667" rIns="91333" bIns="45667" rtlCol="0">
            <a:spAutoFit/>
          </a:bodyPr>
          <a:lstStyle/>
          <a:p>
            <a:r>
              <a:rPr lang="en-US" sz="1200" dirty="0"/>
              <a:t>© 2013 California Institute of Technology. Government sponsorship acknowledged.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Outbound Transfers</a:t>
            </a:r>
            <a:endParaRPr lang="en-US" dirty="0"/>
          </a:p>
        </p:txBody>
      </p:sp>
      <p:pic>
        <p:nvPicPr>
          <p:cNvPr id="8198" name="Picture 6" descr="C:\Users\D~Lish\Application Data\SSH\temp\p.png"/>
          <p:cNvPicPr>
            <a:picLocks noChangeAspect="1" noChangeArrowheads="1"/>
          </p:cNvPicPr>
          <p:nvPr/>
        </p:nvPicPr>
        <p:blipFill>
          <a:blip r:embed="rId2" cstate="print"/>
          <a:srcRect l="16667" r="2778"/>
          <a:stretch>
            <a:fillRect/>
          </a:stretch>
        </p:blipFill>
        <p:spPr bwMode="auto">
          <a:xfrm>
            <a:off x="4724400" y="1981200"/>
            <a:ext cx="4419600" cy="4114800"/>
          </a:xfrm>
          <a:prstGeom prst="rect">
            <a:avLst/>
          </a:prstGeom>
          <a:noFill/>
        </p:spPr>
      </p:pic>
      <p:pic>
        <p:nvPicPr>
          <p:cNvPr id="8197" name="Picture 5" descr="C:\Users\D~Lish\Application Data\SSH\temp\p.png"/>
          <p:cNvPicPr>
            <a:picLocks noChangeAspect="1" noChangeArrowheads="1"/>
          </p:cNvPicPr>
          <p:nvPr/>
        </p:nvPicPr>
        <p:blipFill>
          <a:blip r:embed="rId3" cstate="print"/>
          <a:srcRect l="13889" r="4167"/>
          <a:stretch>
            <a:fillRect/>
          </a:stretch>
        </p:blipFill>
        <p:spPr bwMode="auto">
          <a:xfrm>
            <a:off x="0" y="1981200"/>
            <a:ext cx="4495800" cy="4114800"/>
          </a:xfrm>
          <a:prstGeom prst="rect">
            <a:avLst/>
          </a:prstGeom>
          <a:noFill/>
        </p:spPr>
      </p:pic>
      <p:sp>
        <p:nvSpPr>
          <p:cNvPr id="10" name="TextBox 9"/>
          <p:cNvSpPr txBox="1"/>
          <p:nvPr/>
        </p:nvSpPr>
        <p:spPr>
          <a:xfrm>
            <a:off x="1009837" y="1447800"/>
            <a:ext cx="2608150" cy="646331"/>
          </a:xfrm>
          <a:prstGeom prst="rect">
            <a:avLst/>
          </a:prstGeom>
          <a:noFill/>
        </p:spPr>
        <p:txBody>
          <a:bodyPr wrap="none" rtlCol="0">
            <a:spAutoFit/>
          </a:bodyPr>
          <a:lstStyle/>
          <a:p>
            <a:pPr algn="ctr"/>
            <a:r>
              <a:rPr lang="en-US" b="1" smtClean="0"/>
              <a:t>2033</a:t>
            </a:r>
          </a:p>
          <a:p>
            <a:pPr algn="ctr"/>
            <a:r>
              <a:rPr lang="en-US" i="1">
                <a:solidFill>
                  <a:srgbClr val="FFC000"/>
                </a:solidFill>
              </a:rPr>
              <a:t>H</a:t>
            </a:r>
            <a:r>
              <a:rPr lang="en-US" i="1" smtClean="0">
                <a:solidFill>
                  <a:srgbClr val="FFC000"/>
                </a:solidFill>
              </a:rPr>
              <a:t>igh declination, lower C</a:t>
            </a:r>
            <a:r>
              <a:rPr lang="en-US" i="1" baseline="-25000" smtClean="0">
                <a:solidFill>
                  <a:srgbClr val="FFC000"/>
                </a:solidFill>
              </a:rPr>
              <a:t>3</a:t>
            </a:r>
            <a:endParaRPr lang="en-US" i="1" baseline="-25000">
              <a:solidFill>
                <a:srgbClr val="FFC000"/>
              </a:solidFill>
            </a:endParaRPr>
          </a:p>
        </p:txBody>
      </p:sp>
      <p:sp>
        <p:nvSpPr>
          <p:cNvPr id="11" name="TextBox 10"/>
          <p:cNvSpPr txBox="1"/>
          <p:nvPr/>
        </p:nvSpPr>
        <p:spPr>
          <a:xfrm>
            <a:off x="5292156" y="1447800"/>
            <a:ext cx="2632644" cy="646331"/>
          </a:xfrm>
          <a:prstGeom prst="rect">
            <a:avLst/>
          </a:prstGeom>
          <a:noFill/>
        </p:spPr>
        <p:txBody>
          <a:bodyPr wrap="none" rtlCol="0">
            <a:spAutoFit/>
          </a:bodyPr>
          <a:lstStyle/>
          <a:p>
            <a:pPr algn="ctr"/>
            <a:r>
              <a:rPr lang="en-US" b="1" smtClean="0"/>
              <a:t>2035</a:t>
            </a:r>
          </a:p>
          <a:p>
            <a:pPr algn="ctr"/>
            <a:r>
              <a:rPr lang="en-US" i="1" smtClean="0">
                <a:solidFill>
                  <a:srgbClr val="FFC000"/>
                </a:solidFill>
              </a:rPr>
              <a:t>Low declination, higher C</a:t>
            </a:r>
            <a:r>
              <a:rPr lang="en-US" i="1" baseline="-25000" smtClean="0">
                <a:solidFill>
                  <a:srgbClr val="FFC000"/>
                </a:solidFill>
              </a:rPr>
              <a:t>3</a:t>
            </a:r>
            <a:endParaRPr lang="en-US" i="1" baseline="-25000">
              <a:solidFill>
                <a:srgbClr val="FFC000"/>
              </a:solidFill>
            </a:endParaRPr>
          </a:p>
        </p:txBody>
      </p:sp>
      <p:sp>
        <p:nvSpPr>
          <p:cNvPr id="12" name="TextBox 11"/>
          <p:cNvSpPr txBox="1"/>
          <p:nvPr/>
        </p:nvSpPr>
        <p:spPr>
          <a:xfrm>
            <a:off x="3352800" y="5943600"/>
            <a:ext cx="2694584" cy="369332"/>
          </a:xfrm>
          <a:prstGeom prst="rect">
            <a:avLst/>
          </a:prstGeom>
          <a:noFill/>
        </p:spPr>
        <p:txBody>
          <a:bodyPr wrap="none" rtlCol="0">
            <a:spAutoFit/>
          </a:bodyPr>
          <a:lstStyle/>
          <a:p>
            <a:r>
              <a:rPr lang="en-US" smtClean="0"/>
              <a:t>180-d Earth-Mars transfers</a:t>
            </a:r>
            <a:endParaRPr lang="en-US"/>
          </a:p>
        </p:txBody>
      </p:sp>
      <p:sp>
        <p:nvSpPr>
          <p:cNvPr id="3" name="Date Placeholder 2"/>
          <p:cNvSpPr>
            <a:spLocks noGrp="1"/>
          </p:cNvSpPr>
          <p:nvPr>
            <p:ph type="dt" sz="half" idx="10"/>
          </p:nvPr>
        </p:nvSpPr>
        <p:spPr/>
        <p:txBody>
          <a:bodyPr/>
          <a:lstStyle/>
          <a:p>
            <a:r>
              <a:rPr lang="en-US" smtClean="0"/>
              <a:t>9/11/2012</a:t>
            </a:r>
            <a:endParaRPr lang="en-US"/>
          </a:p>
        </p:txBody>
      </p:sp>
      <p:sp>
        <p:nvSpPr>
          <p:cNvPr id="4" name="Footer Placeholder 3"/>
          <p:cNvSpPr>
            <a:spLocks noGrp="1"/>
          </p:cNvSpPr>
          <p:nvPr>
            <p:ph type="ftr" sz="quarter" idx="11"/>
          </p:nvPr>
        </p:nvSpPr>
        <p:spPr/>
        <p:txBody>
          <a:bodyPr/>
          <a:lstStyle/>
          <a:p>
            <a:r>
              <a:rPr lang="en-US" smtClean="0"/>
              <a:t>Damon Landau</a:t>
            </a:r>
            <a:endParaRPr lang="en-US"/>
          </a:p>
        </p:txBody>
      </p:sp>
      <p:sp>
        <p:nvSpPr>
          <p:cNvPr id="5" name="Slide Number Placeholder 4"/>
          <p:cNvSpPr>
            <a:spLocks noGrp="1"/>
          </p:cNvSpPr>
          <p:nvPr>
            <p:ph type="sldNum" sz="quarter" idx="12"/>
          </p:nvPr>
        </p:nvSpPr>
        <p:spPr/>
        <p:txBody>
          <a:bodyPr/>
          <a:lstStyle/>
          <a:p>
            <a:fld id="{CE233DC4-DEAD-4FA7-8DA2-242C0043C659}"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Departure Asymptote</a:t>
            </a:r>
            <a:endParaRPr lang="en-US" dirty="0"/>
          </a:p>
        </p:txBody>
      </p:sp>
      <p:sp>
        <p:nvSpPr>
          <p:cNvPr id="4" name="Date Placeholder 3"/>
          <p:cNvSpPr>
            <a:spLocks noGrp="1"/>
          </p:cNvSpPr>
          <p:nvPr>
            <p:ph type="dt" sz="half" idx="10"/>
          </p:nvPr>
        </p:nvSpPr>
        <p:spPr/>
        <p:txBody>
          <a:bodyPr/>
          <a:lstStyle/>
          <a:p>
            <a:r>
              <a:rPr lang="en-US" smtClean="0"/>
              <a:t>9/11/2012</a:t>
            </a:r>
            <a:endParaRPr lang="en-US"/>
          </a:p>
        </p:txBody>
      </p:sp>
      <p:sp>
        <p:nvSpPr>
          <p:cNvPr id="5" name="Footer Placeholder 4"/>
          <p:cNvSpPr>
            <a:spLocks noGrp="1"/>
          </p:cNvSpPr>
          <p:nvPr>
            <p:ph type="ftr" sz="quarter" idx="11"/>
          </p:nvPr>
        </p:nvSpPr>
        <p:spPr/>
        <p:txBody>
          <a:bodyPr/>
          <a:lstStyle/>
          <a:p>
            <a:r>
              <a:rPr lang="en-US" smtClean="0"/>
              <a:t>Damon Landau</a:t>
            </a:r>
            <a:endParaRPr lang="en-US"/>
          </a:p>
        </p:txBody>
      </p:sp>
      <p:sp>
        <p:nvSpPr>
          <p:cNvPr id="6" name="Slide Number Placeholder 5"/>
          <p:cNvSpPr>
            <a:spLocks noGrp="1"/>
          </p:cNvSpPr>
          <p:nvPr>
            <p:ph type="sldNum" sz="quarter" idx="12"/>
          </p:nvPr>
        </p:nvSpPr>
        <p:spPr/>
        <p:txBody>
          <a:bodyPr/>
          <a:lstStyle/>
          <a:p>
            <a:fld id="{83C579C7-2A9C-41F3-A258-2BB5D777D24F}" type="slidenum">
              <a:rPr lang="en-US" smtClean="0"/>
              <a:pPr/>
              <a:t>11</a:t>
            </a:fld>
            <a:endParaRPr lang="en-US"/>
          </a:p>
        </p:txBody>
      </p:sp>
      <p:pic>
        <p:nvPicPr>
          <p:cNvPr id="33794" name="Picture 2" descr="orbit"/>
          <p:cNvPicPr>
            <a:picLocks noChangeAspect="1" noChangeArrowheads="1"/>
          </p:cNvPicPr>
          <p:nvPr/>
        </p:nvPicPr>
        <p:blipFill>
          <a:blip r:embed="rId2" cstate="print"/>
          <a:srcRect/>
          <a:stretch>
            <a:fillRect/>
          </a:stretch>
        </p:blipFill>
        <p:spPr bwMode="auto">
          <a:xfrm>
            <a:off x="4572000" y="2209800"/>
            <a:ext cx="4572000" cy="3414346"/>
          </a:xfrm>
          <a:prstGeom prst="rect">
            <a:avLst/>
          </a:prstGeom>
          <a:noFill/>
          <a:ln w="9525">
            <a:noFill/>
            <a:miter lim="800000"/>
            <a:headEnd/>
            <a:tailEnd/>
          </a:ln>
        </p:spPr>
      </p:pic>
      <p:pic>
        <p:nvPicPr>
          <p:cNvPr id="33795" name="Picture 3" descr="orbit"/>
          <p:cNvPicPr>
            <a:picLocks noChangeAspect="1" noChangeArrowheads="1"/>
          </p:cNvPicPr>
          <p:nvPr/>
        </p:nvPicPr>
        <p:blipFill>
          <a:blip r:embed="rId3" cstate="print"/>
          <a:srcRect/>
          <a:stretch>
            <a:fillRect/>
          </a:stretch>
        </p:blipFill>
        <p:spPr bwMode="auto">
          <a:xfrm>
            <a:off x="0" y="2209800"/>
            <a:ext cx="45720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Earth-Moon Lagrange Points</a:t>
            </a:r>
            <a:endParaRPr lang="en-US" baseline="-25000"/>
          </a:p>
        </p:txBody>
      </p:sp>
      <p:sp>
        <p:nvSpPr>
          <p:cNvPr id="4" name="Date Placeholder 3"/>
          <p:cNvSpPr>
            <a:spLocks noGrp="1"/>
          </p:cNvSpPr>
          <p:nvPr>
            <p:ph type="dt" sz="half" idx="10"/>
          </p:nvPr>
        </p:nvSpPr>
        <p:spPr/>
        <p:txBody>
          <a:bodyPr/>
          <a:lstStyle/>
          <a:p>
            <a:r>
              <a:rPr lang="en-US" smtClean="0"/>
              <a:t>9/11/2012</a:t>
            </a:r>
            <a:endParaRPr lang="en-US"/>
          </a:p>
        </p:txBody>
      </p:sp>
      <p:sp>
        <p:nvSpPr>
          <p:cNvPr id="5" name="Footer Placeholder 4"/>
          <p:cNvSpPr>
            <a:spLocks noGrp="1"/>
          </p:cNvSpPr>
          <p:nvPr>
            <p:ph type="ftr" sz="quarter" idx="11"/>
          </p:nvPr>
        </p:nvSpPr>
        <p:spPr/>
        <p:txBody>
          <a:bodyPr/>
          <a:lstStyle/>
          <a:p>
            <a:r>
              <a:rPr lang="en-US" smtClean="0"/>
              <a:t>Damon Landau</a:t>
            </a:r>
            <a:endParaRPr lang="en-US"/>
          </a:p>
        </p:txBody>
      </p:sp>
      <p:sp>
        <p:nvSpPr>
          <p:cNvPr id="6" name="Slide Number Placeholder 5"/>
          <p:cNvSpPr>
            <a:spLocks noGrp="1"/>
          </p:cNvSpPr>
          <p:nvPr>
            <p:ph type="sldNum" sz="quarter" idx="12"/>
          </p:nvPr>
        </p:nvSpPr>
        <p:spPr/>
        <p:txBody>
          <a:bodyPr/>
          <a:lstStyle/>
          <a:p>
            <a:fld id="{83C579C7-2A9C-41F3-A258-2BB5D777D24F}" type="slidenum">
              <a:rPr lang="en-US" smtClean="0"/>
              <a:pPr/>
              <a:t>12</a:t>
            </a:fld>
            <a:endParaRPr lang="en-US"/>
          </a:p>
        </p:txBody>
      </p:sp>
      <p:pic>
        <p:nvPicPr>
          <p:cNvPr id="2050" name="Picture 2"/>
          <p:cNvPicPr>
            <a:picLocks noChangeAspect="1" noChangeArrowheads="1"/>
          </p:cNvPicPr>
          <p:nvPr/>
        </p:nvPicPr>
        <p:blipFill>
          <a:blip r:embed="rId2" cstate="print"/>
          <a:srcRect l="12088" t="22748" r="59386" b="10001"/>
          <a:stretch>
            <a:fillRect/>
          </a:stretch>
        </p:blipFill>
        <p:spPr bwMode="auto">
          <a:xfrm>
            <a:off x="457200" y="1676400"/>
            <a:ext cx="3429000" cy="45360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l="14346" t="25714" r="51927" b="7809"/>
          <a:stretch>
            <a:fillRect/>
          </a:stretch>
        </p:blipFill>
        <p:spPr bwMode="auto">
          <a:xfrm>
            <a:off x="5029200" y="2133600"/>
            <a:ext cx="3722269" cy="4114800"/>
          </a:xfrm>
          <a:prstGeom prst="rect">
            <a:avLst/>
          </a:prstGeom>
          <a:noFill/>
          <a:ln w="9525">
            <a:noFill/>
            <a:miter lim="800000"/>
            <a:headEnd/>
            <a:tailEnd/>
          </a:ln>
        </p:spPr>
      </p:pic>
      <p:sp>
        <p:nvSpPr>
          <p:cNvPr id="2052" name="Text Box 4"/>
          <p:cNvSpPr txBox="1">
            <a:spLocks noChangeArrowheads="1"/>
          </p:cNvSpPr>
          <p:nvPr/>
        </p:nvSpPr>
        <p:spPr bwMode="auto">
          <a:xfrm>
            <a:off x="652816" y="1376340"/>
            <a:ext cx="3124200" cy="3385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smtClean="0">
                <a:ln>
                  <a:noFill/>
                </a:ln>
                <a:solidFill>
                  <a:schemeClr val="tx1"/>
                </a:solidFill>
                <a:effectLst/>
                <a:latin typeface="Calibri" pitchFamily="34" charset="0"/>
                <a:cs typeface="Arial" pitchFamily="34" charset="0"/>
              </a:rPr>
              <a:t>Moon-Fixed Rotating Perspective</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2053" name="Text Box 5"/>
          <p:cNvSpPr txBox="1">
            <a:spLocks noChangeArrowheads="1"/>
          </p:cNvSpPr>
          <p:nvPr/>
        </p:nvSpPr>
        <p:spPr bwMode="auto">
          <a:xfrm>
            <a:off x="5713413" y="1414046"/>
            <a:ext cx="2211387" cy="3385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smtClean="0">
                <a:ln>
                  <a:noFill/>
                </a:ln>
                <a:solidFill>
                  <a:schemeClr val="tx1"/>
                </a:solidFill>
                <a:effectLst/>
                <a:latin typeface="Calibri" pitchFamily="34" charset="0"/>
                <a:cs typeface="Arial" pitchFamily="34" charset="0"/>
              </a:rPr>
              <a:t>Inertial Perspective</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2054" name="Text Box 6"/>
          <p:cNvSpPr txBox="1">
            <a:spLocks noChangeArrowheads="1"/>
          </p:cNvSpPr>
          <p:nvPr/>
        </p:nvSpPr>
        <p:spPr bwMode="auto">
          <a:xfrm>
            <a:off x="5970896" y="4786952"/>
            <a:ext cx="1622426" cy="3385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Moon’s orbit</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cxnSp>
        <p:nvCxnSpPr>
          <p:cNvPr id="2055" name="AutoShape 7"/>
          <p:cNvCxnSpPr>
            <a:cxnSpLocks noChangeShapeType="1"/>
          </p:cNvCxnSpPr>
          <p:nvPr/>
        </p:nvCxnSpPr>
        <p:spPr bwMode="auto">
          <a:xfrm flipH="1">
            <a:off x="5791200" y="5029200"/>
            <a:ext cx="274637" cy="314325"/>
          </a:xfrm>
          <a:prstGeom prst="straightConnector1">
            <a:avLst/>
          </a:prstGeom>
          <a:noFill/>
          <a:ln w="9525">
            <a:solidFill>
              <a:srgbClr val="000000"/>
            </a:solidFill>
            <a:round/>
            <a:headEnd/>
            <a:tailEnd type="triangle" w="med" len="med"/>
          </a:ln>
        </p:spPr>
      </p:cxnSp>
      <p:sp>
        <p:nvSpPr>
          <p:cNvPr id="2056" name="Text Box 8"/>
          <p:cNvSpPr txBox="1">
            <a:spLocks noChangeArrowheads="1"/>
          </p:cNvSpPr>
          <p:nvPr/>
        </p:nvSpPr>
        <p:spPr bwMode="auto">
          <a:xfrm>
            <a:off x="7150100" y="3547646"/>
            <a:ext cx="850900" cy="3385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L</a:t>
            </a:r>
            <a:r>
              <a:rPr kumimoji="0" lang="en-US" sz="1600" b="0" i="0" u="none" strike="noStrike" cap="none" normalizeH="0" baseline="-25000" smtClean="0">
                <a:ln>
                  <a:noFill/>
                </a:ln>
                <a:solidFill>
                  <a:schemeClr val="tx1"/>
                </a:solidFill>
                <a:effectLst/>
                <a:latin typeface="Calibri" pitchFamily="34" charset="0"/>
                <a:cs typeface="Arial" pitchFamily="34" charset="0"/>
              </a:rPr>
              <a:t>2</a:t>
            </a:r>
            <a:r>
              <a:rPr kumimoji="0" lang="en-US" sz="1600" b="0" i="0" u="none" strike="noStrike" cap="none" normalizeH="0" baseline="0" smtClean="0">
                <a:ln>
                  <a:noFill/>
                </a:ln>
                <a:solidFill>
                  <a:schemeClr val="tx1"/>
                </a:solidFill>
                <a:effectLst/>
                <a:latin typeface="Calibri" pitchFamily="34" charset="0"/>
                <a:cs typeface="Arial" pitchFamily="34" charset="0"/>
              </a:rPr>
              <a:t> orbit</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cxnSp>
        <p:nvCxnSpPr>
          <p:cNvPr id="2057" name="AutoShape 9"/>
          <p:cNvCxnSpPr>
            <a:cxnSpLocks noChangeShapeType="1"/>
          </p:cNvCxnSpPr>
          <p:nvPr/>
        </p:nvCxnSpPr>
        <p:spPr bwMode="auto">
          <a:xfrm flipV="1">
            <a:off x="7620000" y="3352800"/>
            <a:ext cx="409575" cy="228600"/>
          </a:xfrm>
          <a:prstGeom prst="straightConnector1">
            <a:avLst/>
          </a:prstGeom>
          <a:noFill/>
          <a:ln w="19050">
            <a:solidFill>
              <a:srgbClr val="000000"/>
            </a:solidFill>
            <a:round/>
            <a:headEnd/>
            <a:tailEnd type="triangle" w="lg" len="med"/>
          </a:ln>
        </p:spPr>
      </p:cxnSp>
      <p:grpSp>
        <p:nvGrpSpPr>
          <p:cNvPr id="3" name="Group 10"/>
          <p:cNvGrpSpPr>
            <a:grpSpLocks/>
          </p:cNvGrpSpPr>
          <p:nvPr/>
        </p:nvGrpSpPr>
        <p:grpSpPr bwMode="auto">
          <a:xfrm>
            <a:off x="1295400" y="2861676"/>
            <a:ext cx="850854" cy="338724"/>
            <a:chOff x="1766" y="3495"/>
            <a:chExt cx="1339" cy="532"/>
          </a:xfrm>
        </p:grpSpPr>
        <p:sp>
          <p:nvSpPr>
            <p:cNvPr id="2059" name="Text Box 11"/>
            <p:cNvSpPr txBox="1">
              <a:spLocks noChangeArrowheads="1"/>
            </p:cNvSpPr>
            <p:nvPr/>
          </p:nvSpPr>
          <p:spPr bwMode="auto">
            <a:xfrm>
              <a:off x="1766" y="3495"/>
              <a:ext cx="1339" cy="5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to Earth</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cxnSp>
          <p:nvCxnSpPr>
            <p:cNvPr id="2060" name="AutoShape 12"/>
            <p:cNvCxnSpPr>
              <a:cxnSpLocks noChangeShapeType="1"/>
            </p:cNvCxnSpPr>
            <p:nvPr/>
          </p:nvCxnSpPr>
          <p:spPr bwMode="auto">
            <a:xfrm flipH="1">
              <a:off x="1766" y="3950"/>
              <a:ext cx="1084" cy="0"/>
            </a:xfrm>
            <a:prstGeom prst="straightConnector1">
              <a:avLst/>
            </a:prstGeom>
            <a:noFill/>
            <a:ln w="19050">
              <a:solidFill>
                <a:srgbClr val="000000"/>
              </a:solidFill>
              <a:round/>
              <a:headEnd/>
              <a:tailEnd type="triangle" w="lg" len="med"/>
            </a:ln>
          </p:spPr>
        </p:cxnSp>
      </p:grpSp>
      <p:grpSp>
        <p:nvGrpSpPr>
          <p:cNvPr id="7" name="Group 13"/>
          <p:cNvGrpSpPr>
            <a:grpSpLocks/>
          </p:cNvGrpSpPr>
          <p:nvPr/>
        </p:nvGrpSpPr>
        <p:grpSpPr bwMode="auto">
          <a:xfrm>
            <a:off x="1295400" y="4724400"/>
            <a:ext cx="867376" cy="338724"/>
            <a:chOff x="1740" y="3495"/>
            <a:chExt cx="1365" cy="532"/>
          </a:xfrm>
        </p:grpSpPr>
        <p:sp>
          <p:nvSpPr>
            <p:cNvPr id="2062" name="Text Box 14"/>
            <p:cNvSpPr txBox="1">
              <a:spLocks noChangeArrowheads="1"/>
            </p:cNvSpPr>
            <p:nvPr/>
          </p:nvSpPr>
          <p:spPr bwMode="auto">
            <a:xfrm>
              <a:off x="1766" y="3495"/>
              <a:ext cx="1339" cy="5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to Earth</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cxnSp>
          <p:nvCxnSpPr>
            <p:cNvPr id="2063" name="AutoShape 15"/>
            <p:cNvCxnSpPr>
              <a:cxnSpLocks noChangeShapeType="1"/>
            </p:cNvCxnSpPr>
            <p:nvPr/>
          </p:nvCxnSpPr>
          <p:spPr bwMode="auto">
            <a:xfrm flipH="1">
              <a:off x="1740" y="3995"/>
              <a:ext cx="1084" cy="0"/>
            </a:xfrm>
            <a:prstGeom prst="straightConnector1">
              <a:avLst/>
            </a:prstGeom>
            <a:noFill/>
            <a:ln w="19050">
              <a:solidFill>
                <a:srgbClr val="000000"/>
              </a:solidFill>
              <a:round/>
              <a:headEnd/>
              <a:tailEnd type="triangle" w="lg" len="med"/>
            </a:ln>
          </p:spPr>
        </p:cxnSp>
      </p:grpSp>
      <p:sp>
        <p:nvSpPr>
          <p:cNvPr id="2064" name="Text Box 16"/>
          <p:cNvSpPr txBox="1">
            <a:spLocks noChangeArrowheads="1"/>
          </p:cNvSpPr>
          <p:nvPr/>
        </p:nvSpPr>
        <p:spPr bwMode="auto">
          <a:xfrm>
            <a:off x="1420504" y="2160896"/>
            <a:ext cx="1812925" cy="3385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view from Earth</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Departures from L</a:t>
            </a:r>
            <a:r>
              <a:rPr lang="en-US" baseline="-25000" smtClean="0"/>
              <a:t>2</a:t>
            </a:r>
            <a:endParaRPr lang="en-US" baseline="-25000"/>
          </a:p>
        </p:txBody>
      </p:sp>
      <p:sp>
        <p:nvSpPr>
          <p:cNvPr id="4" name="Date Placeholder 3"/>
          <p:cNvSpPr>
            <a:spLocks noGrp="1"/>
          </p:cNvSpPr>
          <p:nvPr>
            <p:ph type="dt" sz="half" idx="10"/>
          </p:nvPr>
        </p:nvSpPr>
        <p:spPr/>
        <p:txBody>
          <a:bodyPr/>
          <a:lstStyle/>
          <a:p>
            <a:r>
              <a:rPr lang="en-US" smtClean="0"/>
              <a:t>9/11/2012</a:t>
            </a:r>
            <a:endParaRPr lang="en-US"/>
          </a:p>
        </p:txBody>
      </p:sp>
      <p:sp>
        <p:nvSpPr>
          <p:cNvPr id="5" name="Footer Placeholder 4"/>
          <p:cNvSpPr>
            <a:spLocks noGrp="1"/>
          </p:cNvSpPr>
          <p:nvPr>
            <p:ph type="ftr" sz="quarter" idx="11"/>
          </p:nvPr>
        </p:nvSpPr>
        <p:spPr/>
        <p:txBody>
          <a:bodyPr/>
          <a:lstStyle/>
          <a:p>
            <a:r>
              <a:rPr lang="en-US" smtClean="0"/>
              <a:t>Damon Landau</a:t>
            </a:r>
            <a:endParaRPr lang="en-US"/>
          </a:p>
        </p:txBody>
      </p:sp>
      <p:sp>
        <p:nvSpPr>
          <p:cNvPr id="6" name="Slide Number Placeholder 5"/>
          <p:cNvSpPr>
            <a:spLocks noGrp="1"/>
          </p:cNvSpPr>
          <p:nvPr>
            <p:ph type="sldNum" sz="quarter" idx="12"/>
          </p:nvPr>
        </p:nvSpPr>
        <p:spPr/>
        <p:txBody>
          <a:bodyPr/>
          <a:lstStyle/>
          <a:p>
            <a:fld id="{83C579C7-2A9C-41F3-A258-2BB5D777D24F}" type="slidenum">
              <a:rPr lang="en-US" smtClean="0"/>
              <a:pPr/>
              <a:t>13</a:t>
            </a:fld>
            <a:endParaRPr lang="en-US"/>
          </a:p>
        </p:txBody>
      </p:sp>
      <p:pic>
        <p:nvPicPr>
          <p:cNvPr id="3074" name="Picture 2"/>
          <p:cNvPicPr>
            <a:picLocks noChangeAspect="1" noChangeArrowheads="1"/>
          </p:cNvPicPr>
          <p:nvPr/>
        </p:nvPicPr>
        <p:blipFill>
          <a:blip r:embed="rId2" cstate="print"/>
          <a:srcRect l="9328" t="36667" r="19261" b="21281"/>
          <a:stretch>
            <a:fillRect/>
          </a:stretch>
        </p:blipFill>
        <p:spPr bwMode="auto">
          <a:xfrm>
            <a:off x="381000" y="2286000"/>
            <a:ext cx="84582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mtClean="0"/>
              <a:t>L</a:t>
            </a:r>
            <a:r>
              <a:rPr lang="en-US" baseline="-25000" smtClean="0"/>
              <a:t>2</a:t>
            </a:r>
            <a:r>
              <a:rPr lang="en-US" smtClean="0"/>
              <a:t> Departure Dates</a:t>
            </a:r>
            <a:br>
              <a:rPr lang="en-US" smtClean="0"/>
            </a:br>
            <a:r>
              <a:rPr lang="en-US" sz="3600" smtClean="0"/>
              <a:t>Free Choice Once in L</a:t>
            </a:r>
            <a:r>
              <a:rPr lang="en-US" sz="3600" baseline="-25000" smtClean="0"/>
              <a:t>2</a:t>
            </a:r>
            <a:endParaRPr lang="en-US" baseline="-25000"/>
          </a:p>
        </p:txBody>
      </p:sp>
      <p:sp>
        <p:nvSpPr>
          <p:cNvPr id="5" name="TextBox 4"/>
          <p:cNvSpPr txBox="1"/>
          <p:nvPr/>
        </p:nvSpPr>
        <p:spPr>
          <a:xfrm>
            <a:off x="2014257" y="1752600"/>
            <a:ext cx="652743" cy="369332"/>
          </a:xfrm>
          <a:prstGeom prst="rect">
            <a:avLst/>
          </a:prstGeom>
          <a:noFill/>
        </p:spPr>
        <p:txBody>
          <a:bodyPr wrap="none" rtlCol="0">
            <a:spAutoFit/>
          </a:bodyPr>
          <a:lstStyle/>
          <a:p>
            <a:r>
              <a:rPr lang="en-US" b="1" smtClean="0"/>
              <a:t>2033</a:t>
            </a:r>
            <a:endParaRPr lang="en-US" b="1"/>
          </a:p>
        </p:txBody>
      </p:sp>
      <p:sp>
        <p:nvSpPr>
          <p:cNvPr id="6" name="TextBox 5"/>
          <p:cNvSpPr txBox="1"/>
          <p:nvPr/>
        </p:nvSpPr>
        <p:spPr>
          <a:xfrm>
            <a:off x="6553200" y="1752600"/>
            <a:ext cx="652743" cy="369332"/>
          </a:xfrm>
          <a:prstGeom prst="rect">
            <a:avLst/>
          </a:prstGeom>
          <a:noFill/>
        </p:spPr>
        <p:txBody>
          <a:bodyPr wrap="none" rtlCol="0">
            <a:spAutoFit/>
          </a:bodyPr>
          <a:lstStyle/>
          <a:p>
            <a:r>
              <a:rPr lang="en-US" b="1" smtClean="0"/>
              <a:t>2035</a:t>
            </a:r>
            <a:endParaRPr lang="en-US" b="1"/>
          </a:p>
        </p:txBody>
      </p:sp>
      <p:sp>
        <p:nvSpPr>
          <p:cNvPr id="2" name="Date Placeholder 1"/>
          <p:cNvSpPr>
            <a:spLocks noGrp="1"/>
          </p:cNvSpPr>
          <p:nvPr>
            <p:ph type="dt" sz="half" idx="10"/>
          </p:nvPr>
        </p:nvSpPr>
        <p:spPr/>
        <p:txBody>
          <a:bodyPr/>
          <a:lstStyle/>
          <a:p>
            <a:r>
              <a:rPr lang="en-US" smtClean="0"/>
              <a:t>9/11/2012</a:t>
            </a:r>
            <a:endParaRPr lang="en-US"/>
          </a:p>
        </p:txBody>
      </p:sp>
      <p:sp>
        <p:nvSpPr>
          <p:cNvPr id="3" name="Footer Placeholder 2"/>
          <p:cNvSpPr>
            <a:spLocks noGrp="1"/>
          </p:cNvSpPr>
          <p:nvPr>
            <p:ph type="ftr" sz="quarter" idx="11"/>
          </p:nvPr>
        </p:nvSpPr>
        <p:spPr/>
        <p:txBody>
          <a:bodyPr/>
          <a:lstStyle/>
          <a:p>
            <a:r>
              <a:rPr lang="en-US" smtClean="0"/>
              <a:t>Damon Landau</a:t>
            </a:r>
            <a:endParaRPr lang="en-US"/>
          </a:p>
        </p:txBody>
      </p:sp>
      <p:sp>
        <p:nvSpPr>
          <p:cNvPr id="7" name="Slide Number Placeholder 6"/>
          <p:cNvSpPr>
            <a:spLocks noGrp="1"/>
          </p:cNvSpPr>
          <p:nvPr>
            <p:ph type="sldNum" sz="quarter" idx="12"/>
          </p:nvPr>
        </p:nvSpPr>
        <p:spPr/>
        <p:txBody>
          <a:bodyPr/>
          <a:lstStyle/>
          <a:p>
            <a:fld id="{CE233DC4-DEAD-4FA7-8DA2-242C0043C659}" type="slidenum">
              <a:rPr lang="en-US" smtClean="0"/>
              <a:pPr/>
              <a:t>14</a:t>
            </a:fld>
            <a:endParaRPr lang="en-US"/>
          </a:p>
        </p:txBody>
      </p:sp>
      <p:pic>
        <p:nvPicPr>
          <p:cNvPr id="11" name="Picture 2" descr="C:\Users\D~Lish\Application Data\SSH\temp\f.png"/>
          <p:cNvPicPr>
            <a:picLocks noChangeAspect="1" noChangeArrowheads="1"/>
          </p:cNvPicPr>
          <p:nvPr/>
        </p:nvPicPr>
        <p:blipFill>
          <a:blip r:embed="rId2" cstate="print"/>
          <a:srcRect/>
          <a:stretch>
            <a:fillRect/>
          </a:stretch>
        </p:blipFill>
        <p:spPr bwMode="auto">
          <a:xfrm>
            <a:off x="0" y="2057400"/>
            <a:ext cx="4572000" cy="3429000"/>
          </a:xfrm>
          <a:prstGeom prst="rect">
            <a:avLst/>
          </a:prstGeom>
          <a:noFill/>
        </p:spPr>
      </p:pic>
      <p:pic>
        <p:nvPicPr>
          <p:cNvPr id="12" name="Picture 3" descr="C:\Users\D~Lish\Application Data\SSH\temp\f.png"/>
          <p:cNvPicPr>
            <a:picLocks noChangeAspect="1" noChangeArrowheads="1"/>
          </p:cNvPicPr>
          <p:nvPr/>
        </p:nvPicPr>
        <p:blipFill>
          <a:blip r:embed="rId3" cstate="print"/>
          <a:srcRect/>
          <a:stretch>
            <a:fillRect/>
          </a:stretch>
        </p:blipFill>
        <p:spPr bwMode="auto">
          <a:xfrm>
            <a:off x="4572000" y="2057400"/>
            <a:ext cx="4572000" cy="3429000"/>
          </a:xfrm>
          <a:prstGeom prst="rect">
            <a:avLst/>
          </a:prstGeom>
          <a:noFill/>
        </p:spPr>
      </p:pic>
      <p:sp>
        <p:nvSpPr>
          <p:cNvPr id="9" name="TextBox 8"/>
          <p:cNvSpPr txBox="1"/>
          <p:nvPr/>
        </p:nvSpPr>
        <p:spPr>
          <a:xfrm>
            <a:off x="990600" y="3499283"/>
            <a:ext cx="3145107" cy="523220"/>
          </a:xfrm>
          <a:prstGeom prst="rect">
            <a:avLst/>
          </a:prstGeom>
          <a:noFill/>
        </p:spPr>
        <p:txBody>
          <a:bodyPr wrap="square" rtlCol="0">
            <a:spAutoFit/>
          </a:bodyPr>
          <a:lstStyle/>
          <a:p>
            <a:r>
              <a:rPr lang="en-US" sz="1400" smtClean="0"/>
              <a:t>Backup departure declinations are closer to lunar plane &amp; require less </a:t>
            </a:r>
            <a:r>
              <a:rPr lang="en-US" sz="1400" smtClean="0">
                <a:latin typeface="Symbol" pitchFamily="18" charset="2"/>
              </a:rPr>
              <a:t>D</a:t>
            </a:r>
            <a:r>
              <a:rPr lang="en-US" sz="1400" smtClean="0"/>
              <a:t>V</a:t>
            </a:r>
            <a:endParaRPr lang="en-US" sz="1400"/>
          </a:p>
        </p:txBody>
      </p:sp>
      <p:sp>
        <p:nvSpPr>
          <p:cNvPr id="14" name="TextBox 13"/>
          <p:cNvSpPr txBox="1"/>
          <p:nvPr/>
        </p:nvSpPr>
        <p:spPr>
          <a:xfrm>
            <a:off x="5638800" y="3896380"/>
            <a:ext cx="3063035" cy="523220"/>
          </a:xfrm>
          <a:prstGeom prst="rect">
            <a:avLst/>
          </a:prstGeom>
          <a:noFill/>
        </p:spPr>
        <p:txBody>
          <a:bodyPr wrap="square" rtlCol="0">
            <a:spAutoFit/>
          </a:bodyPr>
          <a:lstStyle/>
          <a:p>
            <a:r>
              <a:rPr lang="en-US" sz="1400" smtClean="0"/>
              <a:t>Backup departures require significant plane change and increase </a:t>
            </a:r>
            <a:r>
              <a:rPr lang="en-US" sz="1400" smtClean="0">
                <a:latin typeface="Symbol" pitchFamily="18" charset="2"/>
              </a:rPr>
              <a:t>D</a:t>
            </a:r>
            <a:r>
              <a:rPr lang="en-US" sz="1400" smtClean="0"/>
              <a:t>V</a:t>
            </a:r>
            <a:endParaRPr lang="en-US" sz="1400"/>
          </a:p>
        </p:txBody>
      </p:sp>
      <p:sp>
        <p:nvSpPr>
          <p:cNvPr id="13" name="Rectangle 12"/>
          <p:cNvSpPr/>
          <p:nvPr/>
        </p:nvSpPr>
        <p:spPr>
          <a:xfrm>
            <a:off x="0" y="5638800"/>
            <a:ext cx="9144000" cy="707886"/>
          </a:xfrm>
          <a:prstGeom prst="rect">
            <a:avLst/>
          </a:prstGeom>
        </p:spPr>
        <p:txBody>
          <a:bodyPr wrap="square">
            <a:spAutoFit/>
          </a:bodyPr>
          <a:lstStyle/>
          <a:p>
            <a:pPr algn="ctr"/>
            <a:r>
              <a:rPr lang="en-US" sz="2000" smtClean="0">
                <a:solidFill>
                  <a:srgbClr val="0070C0"/>
                </a:solidFill>
              </a:rPr>
              <a:t>Departures from L</a:t>
            </a:r>
            <a:r>
              <a:rPr lang="en-US" sz="2000" baseline="-25000" smtClean="0">
                <a:solidFill>
                  <a:srgbClr val="0070C0"/>
                </a:solidFill>
              </a:rPr>
              <a:t>2</a:t>
            </a:r>
            <a:r>
              <a:rPr lang="en-US" sz="2000" smtClean="0">
                <a:solidFill>
                  <a:srgbClr val="0070C0"/>
                </a:solidFill>
              </a:rPr>
              <a:t> span approximately three days</a:t>
            </a:r>
          </a:p>
          <a:p>
            <a:pPr algn="ctr"/>
            <a:r>
              <a:rPr lang="en-US" sz="2000" smtClean="0">
                <a:solidFill>
                  <a:srgbClr val="0070C0"/>
                </a:solidFill>
              </a:rPr>
              <a:t>and have an opportunity to retry Trans-Mars Injection</a:t>
            </a:r>
            <a:endParaRPr lang="en-US" sz="2000">
              <a:solidFill>
                <a:srgbClr val="0070C0"/>
              </a:solidFill>
            </a:endParaRPr>
          </a:p>
        </p:txBody>
      </p:sp>
      <p:cxnSp>
        <p:nvCxnSpPr>
          <p:cNvPr id="6146" name="AutoShape 27"/>
          <p:cNvCxnSpPr>
            <a:cxnSpLocks noChangeShapeType="1"/>
          </p:cNvCxnSpPr>
          <p:nvPr/>
        </p:nvCxnSpPr>
        <p:spPr bwMode="auto">
          <a:xfrm>
            <a:off x="5867400" y="3429000"/>
            <a:ext cx="2133600" cy="1588"/>
          </a:xfrm>
          <a:prstGeom prst="straightConnector1">
            <a:avLst/>
          </a:prstGeom>
          <a:noFill/>
          <a:ln w="9525">
            <a:solidFill>
              <a:srgbClr val="000000"/>
            </a:solidFill>
            <a:round/>
            <a:headEnd type="triangle" w="med" len="med"/>
            <a:tailEnd type="triangle" w="med" len="med"/>
          </a:ln>
        </p:spPr>
      </p:cxnSp>
      <p:sp>
        <p:nvSpPr>
          <p:cNvPr id="6147" name="Text Box 28"/>
          <p:cNvSpPr txBox="1">
            <a:spLocks noChangeArrowheads="1"/>
          </p:cNvSpPr>
          <p:nvPr/>
        </p:nvSpPr>
        <p:spPr bwMode="auto">
          <a:xfrm>
            <a:off x="6078537" y="3442648"/>
            <a:ext cx="1922463" cy="2476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400" b="0" i="1" u="none" strike="noStrike" cap="none" normalizeH="0" baseline="0" smtClean="0">
                <a:ln>
                  <a:noFill/>
                </a:ln>
                <a:solidFill>
                  <a:srgbClr val="000000"/>
                </a:solidFill>
                <a:effectLst/>
                <a:latin typeface="Calibri" pitchFamily="34" charset="0"/>
                <a:cs typeface="Arial" pitchFamily="34" charset="0"/>
              </a:rPr>
              <a:t>3-day departure window</a:t>
            </a:r>
            <a:endParaRPr kumimoji="0" lang="en-US" sz="2400" b="0" i="1"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rmAutofit/>
          </a:bodyPr>
          <a:lstStyle/>
          <a:p>
            <a:r>
              <a:rPr lang="en-US" dirty="0" smtClean="0"/>
              <a:t>High Lunar Orbit</a:t>
            </a:r>
            <a:endParaRPr lang="en-US" dirty="0">
              <a:solidFill>
                <a:srgbClr val="FFC000"/>
              </a:solidFill>
              <a:latin typeface="Arial" pitchFamily="34" charset="0"/>
              <a:cs typeface="Arial" pitchFamily="34" charset="0"/>
            </a:endParaRPr>
          </a:p>
        </p:txBody>
      </p:sp>
      <p:sp>
        <p:nvSpPr>
          <p:cNvPr id="2" name="Date Placeholder 1"/>
          <p:cNvSpPr>
            <a:spLocks noGrp="1"/>
          </p:cNvSpPr>
          <p:nvPr>
            <p:ph type="dt" sz="half" idx="10"/>
          </p:nvPr>
        </p:nvSpPr>
        <p:spPr/>
        <p:txBody>
          <a:bodyPr/>
          <a:lstStyle/>
          <a:p>
            <a:r>
              <a:rPr lang="en-US" smtClean="0"/>
              <a:t>9/11/2012</a:t>
            </a:r>
            <a:endParaRPr lang="en-US"/>
          </a:p>
        </p:txBody>
      </p:sp>
      <p:sp>
        <p:nvSpPr>
          <p:cNvPr id="3" name="Footer Placeholder 2"/>
          <p:cNvSpPr>
            <a:spLocks noGrp="1"/>
          </p:cNvSpPr>
          <p:nvPr>
            <p:ph type="ftr" sz="quarter" idx="11"/>
          </p:nvPr>
        </p:nvSpPr>
        <p:spPr/>
        <p:txBody>
          <a:bodyPr/>
          <a:lstStyle/>
          <a:p>
            <a:r>
              <a:rPr lang="en-US" smtClean="0"/>
              <a:t>Damon Landau</a:t>
            </a:r>
            <a:endParaRPr lang="en-US"/>
          </a:p>
        </p:txBody>
      </p:sp>
      <p:sp>
        <p:nvSpPr>
          <p:cNvPr id="5" name="Slide Number Placeholder 4"/>
          <p:cNvSpPr>
            <a:spLocks noGrp="1"/>
          </p:cNvSpPr>
          <p:nvPr>
            <p:ph type="sldNum" sz="quarter" idx="12"/>
          </p:nvPr>
        </p:nvSpPr>
        <p:spPr/>
        <p:txBody>
          <a:bodyPr/>
          <a:lstStyle/>
          <a:p>
            <a:fld id="{CE233DC4-DEAD-4FA7-8DA2-242C0043C659}" type="slidenum">
              <a:rPr lang="en-US" smtClean="0"/>
              <a:pPr/>
              <a:t>15</a:t>
            </a:fld>
            <a:endParaRPr lang="en-US"/>
          </a:p>
        </p:txBody>
      </p:sp>
      <p:pic>
        <p:nvPicPr>
          <p:cNvPr id="10" name="Picture 2" descr="C:\Users\D~Lish\Application Data\SSH\temp\f.png"/>
          <p:cNvPicPr>
            <a:picLocks noChangeAspect="1" noChangeArrowheads="1"/>
          </p:cNvPicPr>
          <p:nvPr/>
        </p:nvPicPr>
        <p:blipFill>
          <a:blip r:embed="rId2" cstate="print"/>
          <a:srcRect/>
          <a:stretch>
            <a:fillRect/>
          </a:stretch>
        </p:blipFill>
        <p:spPr bwMode="auto">
          <a:xfrm>
            <a:off x="0" y="1932296"/>
            <a:ext cx="4572000" cy="3429000"/>
          </a:xfrm>
          <a:prstGeom prst="rect">
            <a:avLst/>
          </a:prstGeom>
          <a:noFill/>
        </p:spPr>
      </p:pic>
      <p:pic>
        <p:nvPicPr>
          <p:cNvPr id="11" name="Picture 3" descr="C:\Users\D~Lish\Application Data\SSH\temp\f.png"/>
          <p:cNvPicPr>
            <a:picLocks noChangeAspect="1" noChangeArrowheads="1"/>
          </p:cNvPicPr>
          <p:nvPr/>
        </p:nvPicPr>
        <p:blipFill>
          <a:blip r:embed="rId3" cstate="print"/>
          <a:srcRect/>
          <a:stretch>
            <a:fillRect/>
          </a:stretch>
        </p:blipFill>
        <p:spPr bwMode="auto">
          <a:xfrm>
            <a:off x="4572000" y="1981200"/>
            <a:ext cx="4572000" cy="3429000"/>
          </a:xfrm>
          <a:prstGeom prst="rect">
            <a:avLst/>
          </a:prstGeom>
          <a:noFill/>
        </p:spPr>
      </p:pic>
      <p:sp>
        <p:nvSpPr>
          <p:cNvPr id="12" name="TextBox 11"/>
          <p:cNvSpPr txBox="1"/>
          <p:nvPr/>
        </p:nvSpPr>
        <p:spPr>
          <a:xfrm>
            <a:off x="990600" y="3499283"/>
            <a:ext cx="3145107" cy="523220"/>
          </a:xfrm>
          <a:prstGeom prst="rect">
            <a:avLst/>
          </a:prstGeom>
          <a:noFill/>
        </p:spPr>
        <p:txBody>
          <a:bodyPr wrap="square" rtlCol="0">
            <a:spAutoFit/>
          </a:bodyPr>
          <a:lstStyle/>
          <a:p>
            <a:r>
              <a:rPr lang="en-US" sz="1400" smtClean="0"/>
              <a:t>TMI backup opportunities occur on subsequent perigee passages</a:t>
            </a:r>
            <a:endParaRPr lang="en-US" sz="1400"/>
          </a:p>
        </p:txBody>
      </p:sp>
      <p:cxnSp>
        <p:nvCxnSpPr>
          <p:cNvPr id="13" name="AutoShape 27"/>
          <p:cNvCxnSpPr>
            <a:cxnSpLocks noChangeShapeType="1"/>
          </p:cNvCxnSpPr>
          <p:nvPr/>
        </p:nvCxnSpPr>
        <p:spPr bwMode="auto">
          <a:xfrm>
            <a:off x="5638800" y="3808412"/>
            <a:ext cx="2133600" cy="1588"/>
          </a:xfrm>
          <a:prstGeom prst="straightConnector1">
            <a:avLst/>
          </a:prstGeom>
          <a:noFill/>
          <a:ln w="9525">
            <a:solidFill>
              <a:srgbClr val="000000"/>
            </a:solidFill>
            <a:round/>
            <a:headEnd type="triangle" w="med" len="med"/>
            <a:tailEnd type="triangle" w="med" len="med"/>
          </a:ln>
        </p:spPr>
      </p:cxnSp>
      <p:sp>
        <p:nvSpPr>
          <p:cNvPr id="14" name="Text Box 28"/>
          <p:cNvSpPr txBox="1">
            <a:spLocks noChangeArrowheads="1"/>
          </p:cNvSpPr>
          <p:nvPr/>
        </p:nvSpPr>
        <p:spPr bwMode="auto">
          <a:xfrm>
            <a:off x="5773737" y="3943350"/>
            <a:ext cx="1922463" cy="2476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en-US" sz="1400" i="1" smtClean="0">
                <a:solidFill>
                  <a:srgbClr val="000000"/>
                </a:solidFill>
                <a:latin typeface="Calibri" pitchFamily="34" charset="0"/>
                <a:cs typeface="Arial" pitchFamily="34" charset="0"/>
              </a:rPr>
              <a:t>2.5</a:t>
            </a:r>
            <a:r>
              <a:rPr kumimoji="0" lang="en-US" sz="1400" b="0" i="1" u="none" strike="noStrike" cap="none" normalizeH="0" baseline="0" smtClean="0">
                <a:ln>
                  <a:noFill/>
                </a:ln>
                <a:solidFill>
                  <a:srgbClr val="000000"/>
                </a:solidFill>
                <a:effectLst/>
                <a:latin typeface="Calibri" pitchFamily="34" charset="0"/>
                <a:cs typeface="Arial" pitchFamily="34" charset="0"/>
              </a:rPr>
              <a:t>-day departure window</a:t>
            </a:r>
            <a:endParaRPr kumimoji="0" lang="en-US" sz="2400" b="0" i="1" u="none" strike="noStrike" cap="none" normalizeH="0" baseline="0" smtClean="0">
              <a:ln>
                <a:noFill/>
              </a:ln>
              <a:solidFill>
                <a:schemeClr val="tx1"/>
              </a:solidFill>
              <a:effectLst/>
              <a:latin typeface="Arial" pitchFamily="34" charset="0"/>
              <a:cs typeface="Arial" pitchFamily="34" charset="0"/>
            </a:endParaRPr>
          </a:p>
        </p:txBody>
      </p:sp>
      <p:sp>
        <p:nvSpPr>
          <p:cNvPr id="15" name="TextBox 14"/>
          <p:cNvSpPr txBox="1"/>
          <p:nvPr/>
        </p:nvSpPr>
        <p:spPr>
          <a:xfrm>
            <a:off x="2014257" y="1752600"/>
            <a:ext cx="652743" cy="369332"/>
          </a:xfrm>
          <a:prstGeom prst="rect">
            <a:avLst/>
          </a:prstGeom>
          <a:noFill/>
        </p:spPr>
        <p:txBody>
          <a:bodyPr wrap="none" rtlCol="0">
            <a:spAutoFit/>
          </a:bodyPr>
          <a:lstStyle/>
          <a:p>
            <a:r>
              <a:rPr lang="en-US" b="1" smtClean="0"/>
              <a:t>2033</a:t>
            </a:r>
            <a:endParaRPr lang="en-US" b="1"/>
          </a:p>
        </p:txBody>
      </p:sp>
      <p:sp>
        <p:nvSpPr>
          <p:cNvPr id="16" name="TextBox 15"/>
          <p:cNvSpPr txBox="1"/>
          <p:nvPr/>
        </p:nvSpPr>
        <p:spPr>
          <a:xfrm>
            <a:off x="6553200" y="1752600"/>
            <a:ext cx="652743" cy="369332"/>
          </a:xfrm>
          <a:prstGeom prst="rect">
            <a:avLst/>
          </a:prstGeom>
          <a:noFill/>
        </p:spPr>
        <p:txBody>
          <a:bodyPr wrap="none" rtlCol="0">
            <a:spAutoFit/>
          </a:bodyPr>
          <a:lstStyle/>
          <a:p>
            <a:r>
              <a:rPr lang="en-US" b="1" smtClean="0"/>
              <a:t>2035</a:t>
            </a:r>
            <a:endParaRPr lang="en-US" b="1"/>
          </a:p>
        </p:txBody>
      </p:sp>
      <p:sp>
        <p:nvSpPr>
          <p:cNvPr id="17" name="Rectangle 16"/>
          <p:cNvSpPr/>
          <p:nvPr/>
        </p:nvSpPr>
        <p:spPr>
          <a:xfrm>
            <a:off x="0" y="5486400"/>
            <a:ext cx="9144000" cy="369332"/>
          </a:xfrm>
          <a:prstGeom prst="rect">
            <a:avLst/>
          </a:prstGeom>
        </p:spPr>
        <p:txBody>
          <a:bodyPr wrap="square">
            <a:spAutoFit/>
          </a:bodyPr>
          <a:lstStyle/>
          <a:p>
            <a:pPr algn="ctr"/>
            <a:r>
              <a:rPr lang="en-US" i="1" dirty="0" smtClean="0">
                <a:solidFill>
                  <a:srgbClr val="FFC000"/>
                </a:solidFill>
                <a:latin typeface="Arial" pitchFamily="34" charset="0"/>
                <a:cs typeface="Arial" pitchFamily="34" charset="0"/>
              </a:rPr>
              <a:t>Departure characteristics from high-lunar orbit are similar to L</a:t>
            </a:r>
            <a:r>
              <a:rPr lang="en-US" i="1" baseline="-25000" dirty="0" smtClean="0">
                <a:solidFill>
                  <a:srgbClr val="FFC000"/>
                </a:solidFill>
                <a:latin typeface="Arial" pitchFamily="34" charset="0"/>
                <a:cs typeface="Arial" pitchFamily="34" charset="0"/>
              </a:rPr>
              <a:t>2</a:t>
            </a:r>
            <a:endParaRPr lang="en-US" i="1" dirty="0"/>
          </a:p>
        </p:txBody>
      </p:sp>
      <p:sp>
        <p:nvSpPr>
          <p:cNvPr id="18" name="Rectangle 17"/>
          <p:cNvSpPr/>
          <p:nvPr/>
        </p:nvSpPr>
        <p:spPr>
          <a:xfrm>
            <a:off x="0" y="1219200"/>
            <a:ext cx="9144000" cy="369332"/>
          </a:xfrm>
          <a:prstGeom prst="rect">
            <a:avLst/>
          </a:prstGeom>
        </p:spPr>
        <p:txBody>
          <a:bodyPr wrap="square">
            <a:spAutoFit/>
          </a:bodyPr>
          <a:lstStyle/>
          <a:p>
            <a:pPr algn="ctr"/>
            <a:r>
              <a:rPr lang="en-US" dirty="0" smtClean="0">
                <a:solidFill>
                  <a:srgbClr val="0070C0"/>
                </a:solidFill>
                <a:latin typeface="Arial" pitchFamily="34" charset="0"/>
                <a:cs typeface="Arial" pitchFamily="34" charset="0"/>
              </a:rPr>
              <a:t>Low </a:t>
            </a:r>
            <a:r>
              <a:rPr lang="en-US" dirty="0" err="1" smtClean="0">
                <a:solidFill>
                  <a:srgbClr val="0070C0"/>
                </a:solidFill>
                <a:latin typeface="Arial" pitchFamily="34" charset="0"/>
                <a:cs typeface="Arial" pitchFamily="34" charset="0"/>
              </a:rPr>
              <a:t>perilune</a:t>
            </a:r>
            <a:r>
              <a:rPr lang="en-US" dirty="0" smtClean="0">
                <a:solidFill>
                  <a:srgbClr val="0070C0"/>
                </a:solidFill>
                <a:latin typeface="Arial" pitchFamily="34" charset="0"/>
                <a:cs typeface="Arial" pitchFamily="34" charset="0"/>
              </a:rPr>
              <a:t> and long period (100 km x 2 days) with stable orientation</a:t>
            </a:r>
            <a:endParaRPr lang="en-US" dirty="0">
              <a:solidFill>
                <a:srgbClr val="0070C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High Earth Orbits</a:t>
            </a:r>
            <a:endParaRPr lang="en-US"/>
          </a:p>
        </p:txBody>
      </p:sp>
      <p:sp>
        <p:nvSpPr>
          <p:cNvPr id="4" name="Date Placeholder 3"/>
          <p:cNvSpPr>
            <a:spLocks noGrp="1"/>
          </p:cNvSpPr>
          <p:nvPr>
            <p:ph type="dt" sz="half" idx="10"/>
          </p:nvPr>
        </p:nvSpPr>
        <p:spPr/>
        <p:txBody>
          <a:bodyPr/>
          <a:lstStyle/>
          <a:p>
            <a:r>
              <a:rPr lang="en-US" smtClean="0"/>
              <a:t>9/11/2012</a:t>
            </a:r>
            <a:endParaRPr lang="en-US"/>
          </a:p>
        </p:txBody>
      </p:sp>
      <p:sp>
        <p:nvSpPr>
          <p:cNvPr id="5" name="Footer Placeholder 4"/>
          <p:cNvSpPr>
            <a:spLocks noGrp="1"/>
          </p:cNvSpPr>
          <p:nvPr>
            <p:ph type="ftr" sz="quarter" idx="11"/>
          </p:nvPr>
        </p:nvSpPr>
        <p:spPr/>
        <p:txBody>
          <a:bodyPr/>
          <a:lstStyle/>
          <a:p>
            <a:r>
              <a:rPr lang="en-US" smtClean="0"/>
              <a:t>Damon Landau</a:t>
            </a:r>
            <a:endParaRPr lang="en-US"/>
          </a:p>
        </p:txBody>
      </p:sp>
      <p:sp>
        <p:nvSpPr>
          <p:cNvPr id="6" name="Slide Number Placeholder 5"/>
          <p:cNvSpPr>
            <a:spLocks noGrp="1"/>
          </p:cNvSpPr>
          <p:nvPr>
            <p:ph type="sldNum" sz="quarter" idx="12"/>
          </p:nvPr>
        </p:nvSpPr>
        <p:spPr/>
        <p:txBody>
          <a:bodyPr/>
          <a:lstStyle/>
          <a:p>
            <a:fld id="{83C579C7-2A9C-41F3-A258-2BB5D777D24F}" type="slidenum">
              <a:rPr lang="en-US" smtClean="0"/>
              <a:pPr/>
              <a:t>16</a:t>
            </a:fld>
            <a:endParaRPr lang="en-US"/>
          </a:p>
        </p:txBody>
      </p:sp>
      <p:pic>
        <p:nvPicPr>
          <p:cNvPr id="1026" name="Picture 2" descr="orbit"/>
          <p:cNvPicPr>
            <a:picLocks noChangeAspect="1" noChangeArrowheads="1"/>
          </p:cNvPicPr>
          <p:nvPr/>
        </p:nvPicPr>
        <p:blipFill>
          <a:blip r:embed="rId2" cstate="print"/>
          <a:srcRect l="35257" t="20728" r="11539" b="32907"/>
          <a:stretch>
            <a:fillRect/>
          </a:stretch>
        </p:blipFill>
        <p:spPr bwMode="auto">
          <a:xfrm>
            <a:off x="0" y="2133600"/>
            <a:ext cx="5246212" cy="3429000"/>
          </a:xfrm>
          <a:prstGeom prst="rect">
            <a:avLst/>
          </a:prstGeom>
          <a:noFill/>
          <a:ln w="9525">
            <a:noFill/>
            <a:miter lim="800000"/>
            <a:headEnd/>
            <a:tailEnd/>
          </a:ln>
        </p:spPr>
      </p:pic>
      <p:pic>
        <p:nvPicPr>
          <p:cNvPr id="1027" name="Picture 3" descr="orbit"/>
          <p:cNvPicPr>
            <a:picLocks noChangeAspect="1" noChangeArrowheads="1"/>
          </p:cNvPicPr>
          <p:nvPr/>
        </p:nvPicPr>
        <p:blipFill>
          <a:blip r:embed="rId3" cstate="print"/>
          <a:srcRect l="37659" t="13248" r="28526" b="36699"/>
          <a:stretch>
            <a:fillRect/>
          </a:stretch>
        </p:blipFill>
        <p:spPr bwMode="auto">
          <a:xfrm>
            <a:off x="5562600" y="2133600"/>
            <a:ext cx="3097161" cy="3429000"/>
          </a:xfrm>
          <a:prstGeom prst="rect">
            <a:avLst/>
          </a:prstGeom>
          <a:noFill/>
          <a:ln w="9525">
            <a:noFill/>
            <a:miter lim="800000"/>
            <a:headEnd/>
            <a:tailEnd/>
          </a:ln>
        </p:spPr>
      </p:pic>
      <p:sp>
        <p:nvSpPr>
          <p:cNvPr id="1028" name="Text Box 4"/>
          <p:cNvSpPr txBox="1">
            <a:spLocks noChangeArrowheads="1"/>
          </p:cNvSpPr>
          <p:nvPr/>
        </p:nvSpPr>
        <p:spPr bwMode="auto">
          <a:xfrm>
            <a:off x="7086600" y="4572000"/>
            <a:ext cx="2057400" cy="1104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Lunar gravity assists change inclination and raise perigee ~0 m/s</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030" name="Text Box 6"/>
          <p:cNvSpPr txBox="1">
            <a:spLocks noChangeArrowheads="1"/>
          </p:cNvSpPr>
          <p:nvPr/>
        </p:nvSpPr>
        <p:spPr bwMode="auto">
          <a:xfrm>
            <a:off x="1981200" y="2514600"/>
            <a:ext cx="20574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Lunar gravity assist</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032" name="Text Box 8"/>
          <p:cNvSpPr txBox="1">
            <a:spLocks noChangeArrowheads="1"/>
          </p:cNvSpPr>
          <p:nvPr/>
        </p:nvSpPr>
        <p:spPr bwMode="auto">
          <a:xfrm>
            <a:off x="152401" y="4419601"/>
            <a:ext cx="1219199" cy="49244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rgbClr val="00BFBF"/>
                </a:solidFill>
                <a:effectLst/>
                <a:latin typeface="Calibri" pitchFamily="34" charset="0"/>
                <a:cs typeface="Arial" pitchFamily="34" charset="0"/>
              </a:rPr>
              <a:t>High perigee parking HEO</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033" name="Text Box 9"/>
          <p:cNvSpPr txBox="1">
            <a:spLocks noChangeArrowheads="1"/>
          </p:cNvSpPr>
          <p:nvPr/>
        </p:nvSpPr>
        <p:spPr bwMode="auto">
          <a:xfrm>
            <a:off x="4648200" y="4672012"/>
            <a:ext cx="2203450" cy="966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Apogee maneuver rotates to departure plane. ~150 m/s</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034" name="Text Box 10"/>
          <p:cNvSpPr txBox="1">
            <a:spLocks noChangeArrowheads="1"/>
          </p:cNvSpPr>
          <p:nvPr/>
        </p:nvSpPr>
        <p:spPr bwMode="auto">
          <a:xfrm>
            <a:off x="2973388" y="4419600"/>
            <a:ext cx="1598612" cy="85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rgbClr val="0000FF"/>
                </a:solidFill>
                <a:effectLst/>
                <a:latin typeface="Calibri" pitchFamily="34" charset="0"/>
                <a:cs typeface="Arial" pitchFamily="34" charset="0"/>
              </a:rPr>
              <a:t>Low perigee, 28.5 degree rendezvous HEO</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035" name="Text Box 11"/>
          <p:cNvSpPr txBox="1">
            <a:spLocks noChangeArrowheads="1"/>
          </p:cNvSpPr>
          <p:nvPr/>
        </p:nvSpPr>
        <p:spPr bwMode="auto">
          <a:xfrm>
            <a:off x="990600" y="4681541"/>
            <a:ext cx="1909763" cy="52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buClrTx/>
              <a:buSzTx/>
              <a:buFontTx/>
              <a:buNone/>
              <a:tabLst/>
            </a:pPr>
            <a:r>
              <a:rPr kumimoji="0" lang="en-US" sz="1600" b="0" i="0" u="none" strike="noStrike" cap="none" normalizeH="0" baseline="0" smtClean="0">
                <a:ln>
                  <a:noFill/>
                </a:ln>
                <a:solidFill>
                  <a:srgbClr val="FF0000"/>
                </a:solidFill>
                <a:effectLst/>
                <a:latin typeface="Calibri" pitchFamily="34" charset="0"/>
                <a:cs typeface="Arial" pitchFamily="34" charset="0"/>
              </a:rPr>
              <a:t>to Mars</a:t>
            </a:r>
          </a:p>
          <a:p>
            <a:pPr marL="0" marR="0" lvl="0" indent="0" algn="r" defTabSz="914400" rtl="0" eaLnBrk="1" fontAlgn="base" latinLnBrk="0" hangingPunct="1">
              <a:lnSpc>
                <a:spcPct val="100000"/>
              </a:lnSpc>
              <a:spcBef>
                <a:spcPct val="0"/>
              </a:spcBef>
              <a:buClrTx/>
              <a:buSzTx/>
              <a:buFontTx/>
              <a:buNone/>
              <a:tabLst/>
            </a:pPr>
            <a:r>
              <a:rPr kumimoji="0" lang="en-US" sz="1600" b="0" i="0" u="none" strike="noStrike" cap="none" normalizeH="0" baseline="0" smtClean="0">
                <a:ln>
                  <a:noFill/>
                </a:ln>
                <a:solidFill>
                  <a:srgbClr val="FF0000"/>
                </a:solidFill>
                <a:effectLst/>
                <a:latin typeface="Calibri" pitchFamily="34" charset="0"/>
                <a:cs typeface="Arial" pitchFamily="34" charset="0"/>
              </a:rPr>
              <a:t>(large declination)</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037" name="Text Box 13"/>
          <p:cNvSpPr txBox="1">
            <a:spLocks noChangeArrowheads="1"/>
          </p:cNvSpPr>
          <p:nvPr/>
        </p:nvSpPr>
        <p:spPr bwMode="auto">
          <a:xfrm>
            <a:off x="609600" y="2819400"/>
            <a:ext cx="1371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Calibri" pitchFamily="34" charset="0"/>
                <a:cs typeface="Arial" pitchFamily="34" charset="0"/>
              </a:rPr>
              <a:t>TMI ~600 m/s</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cxnSp>
        <p:nvCxnSpPr>
          <p:cNvPr id="1039" name="AutoShape 15"/>
          <p:cNvCxnSpPr>
            <a:cxnSpLocks noChangeShapeType="1"/>
          </p:cNvCxnSpPr>
          <p:nvPr/>
        </p:nvCxnSpPr>
        <p:spPr bwMode="auto">
          <a:xfrm rot="-480000">
            <a:off x="2362212" y="4633911"/>
            <a:ext cx="138113" cy="77787"/>
          </a:xfrm>
          <a:prstGeom prst="straightConnector1">
            <a:avLst/>
          </a:prstGeom>
          <a:noFill/>
          <a:ln w="25400">
            <a:solidFill>
              <a:srgbClr val="FF0000"/>
            </a:solidFill>
            <a:round/>
            <a:headEnd w="lg" len="lg"/>
            <a:tailEnd type="triangle" w="lg" len="med"/>
          </a:ln>
        </p:spPr>
      </p:cxnSp>
      <p:sp>
        <p:nvSpPr>
          <p:cNvPr id="1040" name="Text Box 16"/>
          <p:cNvSpPr txBox="1">
            <a:spLocks noChangeArrowheads="1"/>
          </p:cNvSpPr>
          <p:nvPr/>
        </p:nvSpPr>
        <p:spPr bwMode="auto">
          <a:xfrm>
            <a:off x="2168524" y="3495678"/>
            <a:ext cx="1565275"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rgbClr val="008000"/>
                </a:solidFill>
                <a:effectLst/>
                <a:latin typeface="Calibri" pitchFamily="34" charset="0"/>
                <a:cs typeface="Arial" pitchFamily="34" charset="0"/>
              </a:rPr>
              <a:t>High inclination departure orbit</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cxnSp>
        <p:nvCxnSpPr>
          <p:cNvPr id="25" name="Straight Arrow Connector 24"/>
          <p:cNvCxnSpPr/>
          <p:nvPr/>
        </p:nvCxnSpPr>
        <p:spPr>
          <a:xfrm rot="10800000">
            <a:off x="7239000" y="4142096"/>
            <a:ext cx="6096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324600" y="4267200"/>
            <a:ext cx="609600" cy="533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6200000" flipV="1">
            <a:off x="4800600" y="4191000"/>
            <a:ext cx="6858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400000">
            <a:off x="723900" y="3424241"/>
            <a:ext cx="762000" cy="76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16200000" flipH="1">
            <a:off x="3691720" y="2785280"/>
            <a:ext cx="976952" cy="89279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0" y="1600200"/>
            <a:ext cx="9144000" cy="400110"/>
          </a:xfrm>
          <a:prstGeom prst="rect">
            <a:avLst/>
          </a:prstGeom>
        </p:spPr>
        <p:txBody>
          <a:bodyPr wrap="square">
            <a:spAutoFit/>
          </a:bodyPr>
          <a:lstStyle/>
          <a:p>
            <a:pPr algn="ctr"/>
            <a:r>
              <a:rPr lang="en-US" sz="2000" i="1" dirty="0" smtClean="0">
                <a:solidFill>
                  <a:srgbClr val="0070C0"/>
                </a:solidFill>
              </a:rPr>
              <a:t>Lunar gravity assists and maneuvers near apogee shape HEO for efficient departures</a:t>
            </a:r>
            <a:endParaRPr lang="en-US" sz="2000" i="1" dirty="0">
              <a:solidFill>
                <a:srgbClr val="0070C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landau\Application Data\SSH\temp\HEO_33_10_2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1143000"/>
          </a:xfrm>
        </p:spPr>
        <p:txBody>
          <a:bodyPr/>
          <a:lstStyle/>
          <a:p>
            <a:r>
              <a:rPr lang="en-US" smtClean="0"/>
              <a:t>10-day HEO, 28.5 deg inclination</a:t>
            </a:r>
            <a:endParaRPr lang="en-US"/>
          </a:p>
        </p:txBody>
      </p:sp>
      <p:sp>
        <p:nvSpPr>
          <p:cNvPr id="4" name="TextBox 3"/>
          <p:cNvSpPr txBox="1"/>
          <p:nvPr/>
        </p:nvSpPr>
        <p:spPr>
          <a:xfrm>
            <a:off x="1418399" y="1676400"/>
            <a:ext cx="1858201" cy="369332"/>
          </a:xfrm>
          <a:prstGeom prst="rect">
            <a:avLst/>
          </a:prstGeom>
          <a:noFill/>
        </p:spPr>
        <p:txBody>
          <a:bodyPr wrap="none" rtlCol="0">
            <a:spAutoFit/>
          </a:bodyPr>
          <a:lstStyle/>
          <a:p>
            <a:r>
              <a:rPr lang="en-US" smtClean="0"/>
              <a:t>2033 Opportunity</a:t>
            </a:r>
            <a:endParaRPr lang="en-US"/>
          </a:p>
        </p:txBody>
      </p:sp>
      <p:sp>
        <p:nvSpPr>
          <p:cNvPr id="14" name="TextBox 13"/>
          <p:cNvSpPr txBox="1"/>
          <p:nvPr/>
        </p:nvSpPr>
        <p:spPr>
          <a:xfrm>
            <a:off x="1323976" y="4710112"/>
            <a:ext cx="2362200" cy="307777"/>
          </a:xfrm>
          <a:prstGeom prst="rect">
            <a:avLst/>
          </a:prstGeom>
          <a:noFill/>
        </p:spPr>
        <p:txBody>
          <a:bodyPr wrap="square" rtlCol="0">
            <a:spAutoFit/>
          </a:bodyPr>
          <a:lstStyle/>
          <a:p>
            <a:r>
              <a:rPr lang="en-US" sz="1400" smtClean="0">
                <a:solidFill>
                  <a:srgbClr val="FF0000"/>
                </a:solidFill>
              </a:rPr>
              <a:t>Optimal free inc. (no backups)</a:t>
            </a:r>
            <a:endParaRPr lang="en-US" sz="1400">
              <a:solidFill>
                <a:srgbClr val="FF0000"/>
              </a:solidFill>
            </a:endParaRPr>
          </a:p>
        </p:txBody>
      </p:sp>
      <p:sp>
        <p:nvSpPr>
          <p:cNvPr id="15" name="TextBox 14"/>
          <p:cNvSpPr txBox="1"/>
          <p:nvPr/>
        </p:nvSpPr>
        <p:spPr>
          <a:xfrm>
            <a:off x="609600" y="3945135"/>
            <a:ext cx="2819400" cy="307777"/>
          </a:xfrm>
          <a:prstGeom prst="rect">
            <a:avLst/>
          </a:prstGeom>
          <a:noFill/>
        </p:spPr>
        <p:txBody>
          <a:bodyPr wrap="square" rtlCol="0">
            <a:spAutoFit/>
          </a:bodyPr>
          <a:lstStyle/>
          <a:p>
            <a:r>
              <a:rPr lang="en-US" sz="1400" smtClean="0">
                <a:solidFill>
                  <a:srgbClr val="00BFBF"/>
                </a:solidFill>
              </a:rPr>
              <a:t>Optimal 28.5 deg inc. (no backups)</a:t>
            </a:r>
            <a:endParaRPr lang="en-US" sz="1400">
              <a:solidFill>
                <a:srgbClr val="FF0000"/>
              </a:solidFill>
            </a:endParaRPr>
          </a:p>
        </p:txBody>
      </p:sp>
      <p:sp>
        <p:nvSpPr>
          <p:cNvPr id="18" name="TextBox 17"/>
          <p:cNvSpPr txBox="1"/>
          <p:nvPr/>
        </p:nvSpPr>
        <p:spPr>
          <a:xfrm>
            <a:off x="1143000" y="3062288"/>
            <a:ext cx="1288254" cy="738664"/>
          </a:xfrm>
          <a:prstGeom prst="rect">
            <a:avLst/>
          </a:prstGeom>
          <a:noFill/>
        </p:spPr>
        <p:txBody>
          <a:bodyPr wrap="square" rtlCol="0">
            <a:spAutoFit/>
          </a:bodyPr>
          <a:lstStyle/>
          <a:p>
            <a:pPr algn="r"/>
            <a:r>
              <a:rPr lang="en-US" sz="1400" smtClean="0">
                <a:solidFill>
                  <a:srgbClr val="008000"/>
                </a:solidFill>
              </a:rPr>
              <a:t>Optimal </a:t>
            </a:r>
          </a:p>
          <a:p>
            <a:pPr algn="r"/>
            <a:r>
              <a:rPr lang="en-US" sz="1400" smtClean="0">
                <a:solidFill>
                  <a:srgbClr val="008000"/>
                </a:solidFill>
              </a:rPr>
              <a:t>3-departure</a:t>
            </a:r>
          </a:p>
          <a:p>
            <a:pPr algn="r"/>
            <a:r>
              <a:rPr lang="en-US" sz="1400" smtClean="0">
                <a:solidFill>
                  <a:srgbClr val="008000"/>
                </a:solidFill>
              </a:rPr>
              <a:t>orbit</a:t>
            </a:r>
            <a:endParaRPr lang="en-US" sz="1400">
              <a:solidFill>
                <a:srgbClr val="008000"/>
              </a:solidFill>
            </a:endParaRPr>
          </a:p>
        </p:txBody>
      </p:sp>
      <p:sp>
        <p:nvSpPr>
          <p:cNvPr id="19" name="TextBox 18"/>
          <p:cNvSpPr txBox="1"/>
          <p:nvPr/>
        </p:nvSpPr>
        <p:spPr>
          <a:xfrm>
            <a:off x="1019176" y="2181224"/>
            <a:ext cx="1197504" cy="738664"/>
          </a:xfrm>
          <a:prstGeom prst="rect">
            <a:avLst/>
          </a:prstGeom>
          <a:noFill/>
        </p:spPr>
        <p:txBody>
          <a:bodyPr wrap="square" rtlCol="0">
            <a:spAutoFit/>
          </a:bodyPr>
          <a:lstStyle/>
          <a:p>
            <a:pPr algn="r"/>
            <a:r>
              <a:rPr lang="en-US" sz="1400" smtClean="0">
                <a:solidFill>
                  <a:srgbClr val="0000FF"/>
                </a:solidFill>
              </a:rPr>
              <a:t>Optimal</a:t>
            </a:r>
          </a:p>
          <a:p>
            <a:pPr algn="r"/>
            <a:r>
              <a:rPr lang="en-US" sz="1400" smtClean="0">
                <a:solidFill>
                  <a:srgbClr val="0000FF"/>
                </a:solidFill>
              </a:rPr>
              <a:t>1-departure orbit</a:t>
            </a:r>
            <a:endParaRPr lang="en-US" sz="1400">
              <a:solidFill>
                <a:srgbClr val="0000FF"/>
              </a:solidFill>
            </a:endParaRPr>
          </a:p>
        </p:txBody>
      </p:sp>
      <p:sp>
        <p:nvSpPr>
          <p:cNvPr id="3" name="Date Placeholder 2"/>
          <p:cNvSpPr>
            <a:spLocks noGrp="1"/>
          </p:cNvSpPr>
          <p:nvPr>
            <p:ph type="dt" sz="half" idx="10"/>
          </p:nvPr>
        </p:nvSpPr>
        <p:spPr/>
        <p:txBody>
          <a:bodyPr/>
          <a:lstStyle/>
          <a:p>
            <a:r>
              <a:rPr lang="en-US" smtClean="0"/>
              <a:t>9/11/2012</a:t>
            </a:r>
            <a:endParaRPr lang="en-US"/>
          </a:p>
        </p:txBody>
      </p:sp>
      <p:sp>
        <p:nvSpPr>
          <p:cNvPr id="5" name="Footer Placeholder 4"/>
          <p:cNvSpPr>
            <a:spLocks noGrp="1"/>
          </p:cNvSpPr>
          <p:nvPr>
            <p:ph type="ftr" sz="quarter" idx="11"/>
          </p:nvPr>
        </p:nvSpPr>
        <p:spPr/>
        <p:txBody>
          <a:bodyPr/>
          <a:lstStyle/>
          <a:p>
            <a:r>
              <a:rPr lang="en-US" smtClean="0"/>
              <a:t>Damon Landau</a:t>
            </a:r>
            <a:endParaRPr lang="en-US"/>
          </a:p>
        </p:txBody>
      </p:sp>
      <p:sp>
        <p:nvSpPr>
          <p:cNvPr id="11" name="Slide Number Placeholder 10"/>
          <p:cNvSpPr>
            <a:spLocks noGrp="1"/>
          </p:cNvSpPr>
          <p:nvPr>
            <p:ph type="sldNum" sz="quarter" idx="12"/>
          </p:nvPr>
        </p:nvSpPr>
        <p:spPr/>
        <p:txBody>
          <a:bodyPr/>
          <a:lstStyle/>
          <a:p>
            <a:fld id="{83C579C7-2A9C-41F3-A258-2BB5D777D24F}" type="slidenum">
              <a:rPr lang="en-US" smtClean="0"/>
              <a:pPr/>
              <a:t>17</a:t>
            </a:fld>
            <a:endParaRPr lang="en-US"/>
          </a:p>
        </p:txBody>
      </p:sp>
      <p:pic>
        <p:nvPicPr>
          <p:cNvPr id="16" name="Picture 2" descr="C:\Users\dlandau\Application Data\SSH\temp\HEO_35_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9812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661683" y="4721423"/>
            <a:ext cx="2315630" cy="307777"/>
          </a:xfrm>
          <a:prstGeom prst="rect">
            <a:avLst/>
          </a:prstGeom>
          <a:noFill/>
        </p:spPr>
        <p:txBody>
          <a:bodyPr wrap="square" rtlCol="0">
            <a:spAutoFit/>
          </a:bodyPr>
          <a:lstStyle/>
          <a:p>
            <a:r>
              <a:rPr lang="en-US" sz="1400" smtClean="0">
                <a:solidFill>
                  <a:srgbClr val="008000"/>
                </a:solidFill>
              </a:rPr>
              <a:t>Optimal 3-departure orbit</a:t>
            </a:r>
            <a:endParaRPr lang="en-US" sz="1400">
              <a:solidFill>
                <a:srgbClr val="008000"/>
              </a:solidFill>
            </a:endParaRPr>
          </a:p>
        </p:txBody>
      </p:sp>
      <p:sp>
        <p:nvSpPr>
          <p:cNvPr id="20" name="TextBox 19"/>
          <p:cNvSpPr txBox="1"/>
          <p:nvPr/>
        </p:nvSpPr>
        <p:spPr>
          <a:xfrm>
            <a:off x="7286625" y="3987991"/>
            <a:ext cx="301094" cy="307777"/>
          </a:xfrm>
          <a:prstGeom prst="rect">
            <a:avLst/>
          </a:prstGeom>
          <a:noFill/>
        </p:spPr>
        <p:txBody>
          <a:bodyPr wrap="square" rtlCol="0">
            <a:spAutoFit/>
          </a:bodyPr>
          <a:lstStyle/>
          <a:p>
            <a:r>
              <a:rPr lang="en-US" sz="1400" smtClean="0">
                <a:solidFill>
                  <a:srgbClr val="008000"/>
                </a:solidFill>
              </a:rPr>
              <a:t>3</a:t>
            </a:r>
            <a:endParaRPr lang="en-US" sz="1400">
              <a:solidFill>
                <a:srgbClr val="008000"/>
              </a:solidFill>
            </a:endParaRPr>
          </a:p>
        </p:txBody>
      </p:sp>
      <p:sp>
        <p:nvSpPr>
          <p:cNvPr id="21" name="TextBox 20"/>
          <p:cNvSpPr txBox="1"/>
          <p:nvPr/>
        </p:nvSpPr>
        <p:spPr>
          <a:xfrm>
            <a:off x="6631861" y="4049903"/>
            <a:ext cx="301094" cy="307777"/>
          </a:xfrm>
          <a:prstGeom prst="rect">
            <a:avLst/>
          </a:prstGeom>
          <a:noFill/>
        </p:spPr>
        <p:txBody>
          <a:bodyPr wrap="square" rtlCol="0">
            <a:spAutoFit/>
          </a:bodyPr>
          <a:lstStyle/>
          <a:p>
            <a:r>
              <a:rPr lang="en-US" sz="1400" smtClean="0">
                <a:solidFill>
                  <a:srgbClr val="008000"/>
                </a:solidFill>
              </a:rPr>
              <a:t>2</a:t>
            </a:r>
            <a:endParaRPr lang="en-US" sz="1400">
              <a:solidFill>
                <a:srgbClr val="008000"/>
              </a:solidFill>
            </a:endParaRPr>
          </a:p>
        </p:txBody>
      </p:sp>
      <p:sp>
        <p:nvSpPr>
          <p:cNvPr id="22" name="TextBox 21"/>
          <p:cNvSpPr txBox="1"/>
          <p:nvPr/>
        </p:nvSpPr>
        <p:spPr>
          <a:xfrm>
            <a:off x="5994931" y="3968943"/>
            <a:ext cx="301094" cy="307777"/>
          </a:xfrm>
          <a:prstGeom prst="rect">
            <a:avLst/>
          </a:prstGeom>
          <a:noFill/>
        </p:spPr>
        <p:txBody>
          <a:bodyPr wrap="square" rtlCol="0">
            <a:spAutoFit/>
          </a:bodyPr>
          <a:lstStyle/>
          <a:p>
            <a:r>
              <a:rPr lang="en-US" sz="1400" smtClean="0">
                <a:solidFill>
                  <a:srgbClr val="008000"/>
                </a:solidFill>
              </a:rPr>
              <a:t>1</a:t>
            </a:r>
            <a:endParaRPr lang="en-US" sz="1400">
              <a:solidFill>
                <a:srgbClr val="008000"/>
              </a:solidFill>
            </a:endParaRPr>
          </a:p>
        </p:txBody>
      </p:sp>
      <p:sp>
        <p:nvSpPr>
          <p:cNvPr id="23" name="TextBox 22"/>
          <p:cNvSpPr txBox="1"/>
          <p:nvPr/>
        </p:nvSpPr>
        <p:spPr>
          <a:xfrm>
            <a:off x="5943600" y="4492815"/>
            <a:ext cx="2355319" cy="307777"/>
          </a:xfrm>
          <a:prstGeom prst="rect">
            <a:avLst/>
          </a:prstGeom>
          <a:noFill/>
        </p:spPr>
        <p:txBody>
          <a:bodyPr wrap="square" rtlCol="0">
            <a:spAutoFit/>
          </a:bodyPr>
          <a:lstStyle/>
          <a:p>
            <a:r>
              <a:rPr lang="en-US" sz="1400" smtClean="0">
                <a:solidFill>
                  <a:srgbClr val="0000FF"/>
                </a:solidFill>
              </a:rPr>
              <a:t>Optimal 1- departure orbit</a:t>
            </a:r>
            <a:endParaRPr lang="en-US" sz="1400">
              <a:solidFill>
                <a:srgbClr val="0000FF"/>
              </a:solidFill>
            </a:endParaRPr>
          </a:p>
        </p:txBody>
      </p:sp>
      <p:sp>
        <p:nvSpPr>
          <p:cNvPr id="24" name="TextBox 23"/>
          <p:cNvSpPr txBox="1"/>
          <p:nvPr/>
        </p:nvSpPr>
        <p:spPr>
          <a:xfrm>
            <a:off x="7849128" y="3011679"/>
            <a:ext cx="899585" cy="738664"/>
          </a:xfrm>
          <a:prstGeom prst="rect">
            <a:avLst/>
          </a:prstGeom>
          <a:noFill/>
        </p:spPr>
        <p:txBody>
          <a:bodyPr wrap="square" rtlCol="0">
            <a:spAutoFit/>
          </a:bodyPr>
          <a:lstStyle/>
          <a:p>
            <a:r>
              <a:rPr lang="en-US" sz="1400" smtClean="0">
                <a:solidFill>
                  <a:srgbClr val="FF0000"/>
                </a:solidFill>
              </a:rPr>
              <a:t>Optimal without backups</a:t>
            </a:r>
            <a:endParaRPr lang="en-US" sz="1400">
              <a:solidFill>
                <a:srgbClr val="FF0000"/>
              </a:solidFill>
            </a:endParaRPr>
          </a:p>
        </p:txBody>
      </p:sp>
      <p:sp>
        <p:nvSpPr>
          <p:cNvPr id="25" name="TextBox 24"/>
          <p:cNvSpPr txBox="1"/>
          <p:nvPr/>
        </p:nvSpPr>
        <p:spPr>
          <a:xfrm>
            <a:off x="6248400" y="1752600"/>
            <a:ext cx="1858201" cy="369332"/>
          </a:xfrm>
          <a:prstGeom prst="rect">
            <a:avLst/>
          </a:prstGeom>
          <a:noFill/>
        </p:spPr>
        <p:txBody>
          <a:bodyPr wrap="none" rtlCol="0">
            <a:spAutoFit/>
          </a:bodyPr>
          <a:lstStyle/>
          <a:p>
            <a:r>
              <a:rPr lang="en-US" smtClean="0"/>
              <a:t>2035 Opportunity</a:t>
            </a:r>
            <a:endParaRPr lang="en-US"/>
          </a:p>
        </p:txBody>
      </p:sp>
      <p:sp>
        <p:nvSpPr>
          <p:cNvPr id="26" name="Rectangle 25"/>
          <p:cNvSpPr/>
          <p:nvPr/>
        </p:nvSpPr>
        <p:spPr>
          <a:xfrm>
            <a:off x="0" y="5562600"/>
            <a:ext cx="9144000" cy="400110"/>
          </a:xfrm>
          <a:prstGeom prst="rect">
            <a:avLst/>
          </a:prstGeom>
        </p:spPr>
        <p:txBody>
          <a:bodyPr wrap="square">
            <a:spAutoFit/>
          </a:bodyPr>
          <a:lstStyle/>
          <a:p>
            <a:pPr algn="ctr"/>
            <a:r>
              <a:rPr lang="en-US" sz="2000" i="1" dirty="0" smtClean="0">
                <a:solidFill>
                  <a:srgbClr val="0070C0"/>
                </a:solidFill>
              </a:rPr>
              <a:t>Departure opportunities from HEO occur for short durations near perigee passages</a:t>
            </a:r>
            <a:endParaRPr lang="en-US" sz="2000" i="1" dirty="0">
              <a:solidFill>
                <a:srgbClr val="0070C0"/>
              </a:solidFill>
            </a:endParaRPr>
          </a:p>
        </p:txBody>
      </p:sp>
    </p:spTree>
    <p:extLst>
      <p:ext uri="{BB962C8B-B14F-4D97-AF65-F5344CB8AC3E}">
        <p14:creationId xmlns:p14="http://schemas.microsoft.com/office/powerpoint/2010/main" val="33059489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D~Lish\Application Data\SSH\temp\p.png"/>
          <p:cNvPicPr>
            <a:picLocks noChangeAspect="1" noChangeArrowheads="1"/>
          </p:cNvPicPr>
          <p:nvPr/>
        </p:nvPicPr>
        <p:blipFill>
          <a:blip r:embed="rId2" cstate="print"/>
          <a:srcRect/>
          <a:stretch>
            <a:fillRect/>
          </a:stretch>
        </p:blipFill>
        <p:spPr bwMode="auto">
          <a:xfrm>
            <a:off x="0" y="1447797"/>
            <a:ext cx="5994407" cy="4495805"/>
          </a:xfrm>
          <a:prstGeom prst="rect">
            <a:avLst/>
          </a:prstGeom>
          <a:noFill/>
        </p:spPr>
      </p:pic>
      <p:sp>
        <p:nvSpPr>
          <p:cNvPr id="2" name="Title 1"/>
          <p:cNvSpPr>
            <a:spLocks noGrp="1"/>
          </p:cNvSpPr>
          <p:nvPr>
            <p:ph type="title"/>
          </p:nvPr>
        </p:nvSpPr>
        <p:spPr/>
        <p:txBody>
          <a:bodyPr/>
          <a:lstStyle/>
          <a:p>
            <a:r>
              <a:rPr lang="en-US" dirty="0" smtClean="0"/>
              <a:t>LEO departure constraints</a:t>
            </a:r>
            <a:endParaRPr lang="en-US" dirty="0"/>
          </a:p>
        </p:txBody>
      </p:sp>
      <p:sp>
        <p:nvSpPr>
          <p:cNvPr id="6" name="Content Placeholder 5"/>
          <p:cNvSpPr>
            <a:spLocks noGrp="1"/>
          </p:cNvSpPr>
          <p:nvPr>
            <p:ph idx="1"/>
          </p:nvPr>
        </p:nvSpPr>
        <p:spPr>
          <a:xfrm>
            <a:off x="5867400" y="1600210"/>
            <a:ext cx="2819400" cy="4525963"/>
          </a:xfrm>
        </p:spPr>
        <p:txBody>
          <a:bodyPr>
            <a:normAutofit fontScale="70000" lnSpcReduction="20000"/>
          </a:bodyPr>
          <a:lstStyle/>
          <a:p>
            <a:r>
              <a:rPr lang="en-US" dirty="0" smtClean="0"/>
              <a:t>A transfer to the Moon is possible every 6–10 days for given RAAN</a:t>
            </a:r>
          </a:p>
          <a:p>
            <a:r>
              <a:rPr lang="en-US" dirty="0" smtClean="0"/>
              <a:t>Transfers to HEO are available about once a month for a given RAAN (HEO nodal regression is slow)</a:t>
            </a:r>
          </a:p>
          <a:p>
            <a:r>
              <a:rPr lang="en-US" dirty="0" smtClean="0"/>
              <a:t>Crew can launch to desired RAAN on any day due to Earth’s rotation</a:t>
            </a:r>
          </a:p>
        </p:txBody>
      </p:sp>
      <p:sp>
        <p:nvSpPr>
          <p:cNvPr id="5" name="Slide Number Placeholder 4"/>
          <p:cNvSpPr>
            <a:spLocks noGrp="1"/>
          </p:cNvSpPr>
          <p:nvPr>
            <p:ph type="sldNum" sz="quarter" idx="12"/>
          </p:nvPr>
        </p:nvSpPr>
        <p:spPr/>
        <p:txBody>
          <a:bodyPr/>
          <a:lstStyle/>
          <a:p>
            <a:fld id="{CE233DC4-DEAD-4FA7-8DA2-242C0043C659}" type="slidenum">
              <a:rPr lang="en-US" smtClean="0"/>
              <a:pPr/>
              <a:t>18</a:t>
            </a:fld>
            <a:endParaRPr lang="en-US"/>
          </a:p>
        </p:txBody>
      </p:sp>
    </p:spTree>
    <p:extLst>
      <p:ext uri="{BB962C8B-B14F-4D97-AF65-F5344CB8AC3E}">
        <p14:creationId xmlns:p14="http://schemas.microsoft.com/office/powerpoint/2010/main" val="25075334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Low-Earth Orbit Departures</a:t>
            </a:r>
            <a:br>
              <a:rPr lang="en-US" smtClean="0"/>
            </a:br>
            <a:r>
              <a:rPr lang="en-US" sz="3600" smtClean="0"/>
              <a:t>Single Impulse Mode</a:t>
            </a:r>
            <a:endParaRPr lang="en-US"/>
          </a:p>
        </p:txBody>
      </p:sp>
      <p:pic>
        <p:nvPicPr>
          <p:cNvPr id="2051" name="Picture 3" descr="C:\Users\D~Lish\Application Data\SSH\temp\p.png"/>
          <p:cNvPicPr>
            <a:picLocks noChangeAspect="1" noChangeArrowheads="1"/>
          </p:cNvPicPr>
          <p:nvPr/>
        </p:nvPicPr>
        <p:blipFill>
          <a:blip r:embed="rId2" cstate="print"/>
          <a:srcRect/>
          <a:stretch>
            <a:fillRect/>
          </a:stretch>
        </p:blipFill>
        <p:spPr bwMode="auto">
          <a:xfrm>
            <a:off x="0" y="1905000"/>
            <a:ext cx="4572000" cy="3429000"/>
          </a:xfrm>
          <a:prstGeom prst="rect">
            <a:avLst/>
          </a:prstGeom>
          <a:noFill/>
        </p:spPr>
      </p:pic>
      <p:sp>
        <p:nvSpPr>
          <p:cNvPr id="22" name="Date Placeholder 21"/>
          <p:cNvSpPr>
            <a:spLocks noGrp="1"/>
          </p:cNvSpPr>
          <p:nvPr>
            <p:ph type="dt" sz="half" idx="10"/>
          </p:nvPr>
        </p:nvSpPr>
        <p:spPr/>
        <p:txBody>
          <a:bodyPr/>
          <a:lstStyle/>
          <a:p>
            <a:r>
              <a:rPr lang="en-US" smtClean="0"/>
              <a:t>3/7/2012</a:t>
            </a:r>
            <a:endParaRPr lang="en-US"/>
          </a:p>
        </p:txBody>
      </p:sp>
      <p:sp>
        <p:nvSpPr>
          <p:cNvPr id="23" name="Slide Number Placeholder 22"/>
          <p:cNvSpPr>
            <a:spLocks noGrp="1"/>
          </p:cNvSpPr>
          <p:nvPr>
            <p:ph type="sldNum" sz="quarter" idx="12"/>
          </p:nvPr>
        </p:nvSpPr>
        <p:spPr/>
        <p:txBody>
          <a:bodyPr/>
          <a:lstStyle/>
          <a:p>
            <a:fld id="{75BB364C-D4B9-47D2-A110-9EA2D6F38FDA}" type="slidenum">
              <a:rPr lang="en-US" smtClean="0"/>
              <a:pPr/>
              <a:t>19</a:t>
            </a:fld>
            <a:endParaRPr lang="en-US"/>
          </a:p>
        </p:txBody>
      </p:sp>
      <p:sp>
        <p:nvSpPr>
          <p:cNvPr id="24" name="Footer Placeholder 23"/>
          <p:cNvSpPr>
            <a:spLocks noGrp="1"/>
          </p:cNvSpPr>
          <p:nvPr>
            <p:ph type="ftr" sz="quarter" idx="11"/>
          </p:nvPr>
        </p:nvSpPr>
        <p:spPr/>
        <p:txBody>
          <a:bodyPr/>
          <a:lstStyle/>
          <a:p>
            <a:r>
              <a:rPr lang="en-US" smtClean="0"/>
              <a:t>Damon Landau</a:t>
            </a:r>
            <a:endParaRPr lang="en-US"/>
          </a:p>
        </p:txBody>
      </p:sp>
      <p:sp>
        <p:nvSpPr>
          <p:cNvPr id="25" name="Rectangle 24"/>
          <p:cNvSpPr/>
          <p:nvPr/>
        </p:nvSpPr>
        <p:spPr>
          <a:xfrm>
            <a:off x="541360" y="2209800"/>
            <a:ext cx="1524000" cy="954107"/>
          </a:xfrm>
          <a:prstGeom prst="rect">
            <a:avLst/>
          </a:prstGeom>
        </p:spPr>
        <p:txBody>
          <a:bodyPr wrap="square">
            <a:spAutoFit/>
          </a:bodyPr>
          <a:lstStyle/>
          <a:p>
            <a:r>
              <a:rPr lang="en-US" sz="1400"/>
              <a:t>D</a:t>
            </a:r>
            <a:r>
              <a:rPr lang="en-US" sz="1400" smtClean="0"/>
              <a:t>eclination &lt; 51.6 deg before optimal TMI date increases </a:t>
            </a:r>
            <a:r>
              <a:rPr lang="en-US" sz="1400" smtClean="0">
                <a:latin typeface="Symbol" pitchFamily="18" charset="2"/>
              </a:rPr>
              <a:t>D</a:t>
            </a:r>
            <a:r>
              <a:rPr lang="en-US" sz="1400" smtClean="0"/>
              <a:t>V</a:t>
            </a:r>
            <a:endParaRPr lang="en-US" sz="1400"/>
          </a:p>
        </p:txBody>
      </p:sp>
      <p:cxnSp>
        <p:nvCxnSpPr>
          <p:cNvPr id="27" name="Straight Arrow Connector 26"/>
          <p:cNvCxnSpPr/>
          <p:nvPr/>
        </p:nvCxnSpPr>
        <p:spPr>
          <a:xfrm>
            <a:off x="1684362" y="3034352"/>
            <a:ext cx="609598"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29984" y="4509448"/>
            <a:ext cx="3159456" cy="523220"/>
          </a:xfrm>
          <a:prstGeom prst="rect">
            <a:avLst/>
          </a:prstGeom>
        </p:spPr>
        <p:txBody>
          <a:bodyPr wrap="square">
            <a:spAutoFit/>
          </a:bodyPr>
          <a:lstStyle/>
          <a:p>
            <a:r>
              <a:rPr lang="en-US" sz="1400" smtClean="0">
                <a:solidFill>
                  <a:srgbClr val="008000"/>
                </a:solidFill>
              </a:rPr>
              <a:t>Dec. near -51.6 deg  for several days. Optimal LEO stays in departure plane.</a:t>
            </a:r>
            <a:endParaRPr lang="en-US" sz="1400">
              <a:solidFill>
                <a:srgbClr val="008000"/>
              </a:solidFill>
            </a:endParaRPr>
          </a:p>
        </p:txBody>
      </p:sp>
      <p:cxnSp>
        <p:nvCxnSpPr>
          <p:cNvPr id="31" name="Straight Arrow Connector 30"/>
          <p:cNvCxnSpPr/>
          <p:nvPr/>
        </p:nvCxnSpPr>
        <p:spPr>
          <a:xfrm flipV="1">
            <a:off x="2030104" y="4419600"/>
            <a:ext cx="941696" cy="1467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8" descr="C:\Users\D~Lish\Application Data\SSH\temp\p.png"/>
          <p:cNvPicPr>
            <a:picLocks noChangeAspect="1" noChangeArrowheads="1"/>
          </p:cNvPicPr>
          <p:nvPr/>
        </p:nvPicPr>
        <p:blipFill>
          <a:blip r:embed="rId3" cstate="print"/>
          <a:srcRect/>
          <a:stretch>
            <a:fillRect/>
          </a:stretch>
        </p:blipFill>
        <p:spPr bwMode="auto">
          <a:xfrm>
            <a:off x="4572000" y="1981200"/>
            <a:ext cx="4572000" cy="3429000"/>
          </a:xfrm>
          <a:prstGeom prst="rect">
            <a:avLst/>
          </a:prstGeom>
          <a:noFill/>
        </p:spPr>
      </p:pic>
      <p:sp>
        <p:nvSpPr>
          <p:cNvPr id="28" name="TextBox 27"/>
          <p:cNvSpPr txBox="1"/>
          <p:nvPr/>
        </p:nvSpPr>
        <p:spPr>
          <a:xfrm>
            <a:off x="5410200" y="4572000"/>
            <a:ext cx="3278462" cy="307777"/>
          </a:xfrm>
          <a:prstGeom prst="rect">
            <a:avLst/>
          </a:prstGeom>
          <a:noFill/>
        </p:spPr>
        <p:txBody>
          <a:bodyPr wrap="none" rtlCol="0">
            <a:spAutoFit/>
          </a:bodyPr>
          <a:lstStyle/>
          <a:p>
            <a:r>
              <a:rPr lang="en-US" sz="1400" smtClean="0">
                <a:solidFill>
                  <a:srgbClr val="FF0000"/>
                </a:solidFill>
              </a:rPr>
              <a:t>Min. </a:t>
            </a:r>
            <a:r>
              <a:rPr lang="en-US" sz="1400" smtClean="0">
                <a:solidFill>
                  <a:srgbClr val="FF0000"/>
                </a:solidFill>
                <a:latin typeface="Symbol" pitchFamily="18" charset="2"/>
              </a:rPr>
              <a:t>D</a:t>
            </a:r>
            <a:r>
              <a:rPr lang="en-US" sz="1400" smtClean="0">
                <a:solidFill>
                  <a:srgbClr val="FF0000"/>
                </a:solidFill>
              </a:rPr>
              <a:t>V for free choice of orbit on any day</a:t>
            </a:r>
            <a:endParaRPr lang="en-US" sz="1400">
              <a:solidFill>
                <a:srgbClr val="FF0000"/>
              </a:solidFill>
            </a:endParaRPr>
          </a:p>
        </p:txBody>
      </p:sp>
      <p:sp>
        <p:nvSpPr>
          <p:cNvPr id="29" name="TextBox 28"/>
          <p:cNvSpPr txBox="1"/>
          <p:nvPr/>
        </p:nvSpPr>
        <p:spPr>
          <a:xfrm>
            <a:off x="7239000" y="4097684"/>
            <a:ext cx="1600200" cy="523220"/>
          </a:xfrm>
          <a:prstGeom prst="rect">
            <a:avLst/>
          </a:prstGeom>
          <a:noFill/>
        </p:spPr>
        <p:txBody>
          <a:bodyPr wrap="square" rtlCol="0">
            <a:spAutoFit/>
          </a:bodyPr>
          <a:lstStyle/>
          <a:p>
            <a:r>
              <a:rPr lang="en-US" sz="1400" smtClean="0">
                <a:latin typeface="Symbol" pitchFamily="18" charset="2"/>
              </a:rPr>
              <a:t>D</a:t>
            </a:r>
            <a:r>
              <a:rPr lang="en-US" sz="1400" smtClean="0"/>
              <a:t>V as two different </a:t>
            </a:r>
          </a:p>
          <a:p>
            <a:r>
              <a:rPr lang="en-US" sz="1400" smtClean="0"/>
              <a:t>orbits </a:t>
            </a:r>
            <a:r>
              <a:rPr lang="en-US" sz="1400" err="1" smtClean="0"/>
              <a:t>precess</a:t>
            </a:r>
            <a:endParaRPr lang="en-US" sz="1400"/>
          </a:p>
        </p:txBody>
      </p:sp>
      <p:cxnSp>
        <p:nvCxnSpPr>
          <p:cNvPr id="32" name="Straight Arrow Connector 31"/>
          <p:cNvCxnSpPr>
            <a:stCxn id="29" idx="1"/>
          </p:cNvCxnSpPr>
          <p:nvPr/>
        </p:nvCxnSpPr>
        <p:spPr>
          <a:xfrm rot="10800000">
            <a:off x="6934200" y="4191000"/>
            <a:ext cx="304800" cy="16829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6200000" flipV="1">
            <a:off x="7810500" y="3771900"/>
            <a:ext cx="381000" cy="304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66800" y="1676400"/>
            <a:ext cx="2606291" cy="369332"/>
          </a:xfrm>
          <a:prstGeom prst="rect">
            <a:avLst/>
          </a:prstGeom>
          <a:noFill/>
        </p:spPr>
        <p:txBody>
          <a:bodyPr wrap="none" rtlCol="0">
            <a:spAutoFit/>
          </a:bodyPr>
          <a:lstStyle/>
          <a:p>
            <a:r>
              <a:rPr lang="en-US" smtClean="0"/>
              <a:t>2033, 51.6 deg inclination</a:t>
            </a:r>
            <a:endParaRPr lang="en-US"/>
          </a:p>
        </p:txBody>
      </p:sp>
      <p:sp>
        <p:nvSpPr>
          <p:cNvPr id="17" name="TextBox 16"/>
          <p:cNvSpPr txBox="1"/>
          <p:nvPr/>
        </p:nvSpPr>
        <p:spPr>
          <a:xfrm>
            <a:off x="5715000" y="1752600"/>
            <a:ext cx="2606291" cy="369332"/>
          </a:xfrm>
          <a:prstGeom prst="rect">
            <a:avLst/>
          </a:prstGeom>
          <a:noFill/>
        </p:spPr>
        <p:txBody>
          <a:bodyPr wrap="none" rtlCol="0">
            <a:spAutoFit/>
          </a:bodyPr>
          <a:lstStyle/>
          <a:p>
            <a:r>
              <a:rPr lang="en-US" smtClean="0"/>
              <a:t>2035, 28.5 deg inclination</a:t>
            </a:r>
            <a:endParaRPr lang="en-US"/>
          </a:p>
        </p:txBody>
      </p:sp>
      <p:sp>
        <p:nvSpPr>
          <p:cNvPr id="18" name="Rectangle 17"/>
          <p:cNvSpPr/>
          <p:nvPr/>
        </p:nvSpPr>
        <p:spPr>
          <a:xfrm>
            <a:off x="0" y="5638800"/>
            <a:ext cx="9144000" cy="400110"/>
          </a:xfrm>
          <a:prstGeom prst="rect">
            <a:avLst/>
          </a:prstGeom>
        </p:spPr>
        <p:txBody>
          <a:bodyPr wrap="square">
            <a:spAutoFit/>
          </a:bodyPr>
          <a:lstStyle/>
          <a:p>
            <a:pPr algn="ctr"/>
            <a:r>
              <a:rPr lang="en-US" sz="2000" i="1" smtClean="0">
                <a:solidFill>
                  <a:srgbClr val="0070C0"/>
                </a:solidFill>
              </a:rPr>
              <a:t>Launch characteristics depend on launch declination</a:t>
            </a:r>
            <a:endParaRPr lang="en-US" sz="2000" i="1">
              <a:solidFill>
                <a:srgbClr val="0070C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84919" y="274544"/>
            <a:ext cx="8229023" cy="944096"/>
          </a:xfrm>
        </p:spPr>
        <p:txBody>
          <a:bodyPr/>
          <a:lstStyle/>
          <a:p>
            <a:r>
              <a:rPr lang="en-US" dirty="0" smtClean="0"/>
              <a:t>Delta-V for Deep Space Missions</a:t>
            </a:r>
            <a:endParaRPr lang="en-US" dirty="0"/>
          </a:p>
        </p:txBody>
      </p:sp>
      <p:grpSp>
        <p:nvGrpSpPr>
          <p:cNvPr id="30" name="Group 29"/>
          <p:cNvGrpSpPr/>
          <p:nvPr/>
        </p:nvGrpSpPr>
        <p:grpSpPr>
          <a:xfrm>
            <a:off x="1662545" y="1512600"/>
            <a:ext cx="5888182" cy="4622123"/>
            <a:chOff x="20675600" y="13658672"/>
            <a:chExt cx="6477000" cy="5238404"/>
          </a:xfrm>
        </p:grpSpPr>
        <p:grpSp>
          <p:nvGrpSpPr>
            <p:cNvPr id="31" name="Group 293"/>
            <p:cNvGrpSpPr/>
            <p:nvPr/>
          </p:nvGrpSpPr>
          <p:grpSpPr>
            <a:xfrm>
              <a:off x="20675600" y="13658672"/>
              <a:ext cx="6477000" cy="4876800"/>
              <a:chOff x="17627600" y="13201472"/>
              <a:chExt cx="6477000" cy="4876800"/>
            </a:xfrm>
          </p:grpSpPr>
          <p:grpSp>
            <p:nvGrpSpPr>
              <p:cNvPr id="35" name="Group 291"/>
              <p:cNvGrpSpPr/>
              <p:nvPr/>
            </p:nvGrpSpPr>
            <p:grpSpPr>
              <a:xfrm>
                <a:off x="17627600" y="13201472"/>
                <a:ext cx="6477000" cy="4876800"/>
                <a:chOff x="17627600" y="13201472"/>
                <a:chExt cx="6477000" cy="4876800"/>
              </a:xfrm>
            </p:grpSpPr>
            <p:pic>
              <p:nvPicPr>
                <p:cNvPr id="51" name="Picture 50" descr="DVneo_nolabel.png"/>
                <p:cNvPicPr>
                  <a:picLocks noChangeAspect="1"/>
                </p:cNvPicPr>
                <p:nvPr/>
              </p:nvPicPr>
              <p:blipFill>
                <a:blip r:embed="rId2" cstate="print"/>
                <a:srcRect l="4791" t="5278" b="4587"/>
                <a:stretch>
                  <a:fillRect/>
                </a:stretch>
              </p:blipFill>
              <p:spPr>
                <a:xfrm>
                  <a:off x="18326100" y="13957300"/>
                  <a:ext cx="5300012" cy="4120972"/>
                </a:xfrm>
                <a:prstGeom prst="rect">
                  <a:avLst/>
                </a:prstGeom>
              </p:spPr>
            </p:pic>
            <p:sp>
              <p:nvSpPr>
                <p:cNvPr id="52" name="TextBox 51"/>
                <p:cNvSpPr txBox="1"/>
                <p:nvPr/>
              </p:nvSpPr>
              <p:spPr>
                <a:xfrm>
                  <a:off x="17627600" y="13201472"/>
                  <a:ext cx="6477000" cy="732508"/>
                </a:xfrm>
                <a:prstGeom prst="rect">
                  <a:avLst/>
                </a:prstGeom>
                <a:noFill/>
              </p:spPr>
              <p:txBody>
                <a:bodyPr wrap="square" rtlCol="0">
                  <a:spAutoFit/>
                </a:bodyPr>
                <a:lstStyle/>
                <a:p>
                  <a:pPr defTabSz="913117"/>
                  <a:r>
                    <a:rPr lang="en-US" b="1" i="1" dirty="0">
                      <a:solidFill>
                        <a:prstClr val="black"/>
                      </a:solidFill>
                    </a:rPr>
                    <a:t>This plot shows the ΔV required to allow at least one mission every Earth-Mars synodic period (2.14 years)</a:t>
                  </a:r>
                </a:p>
              </p:txBody>
            </p:sp>
          </p:grpSp>
          <p:grpSp>
            <p:nvGrpSpPr>
              <p:cNvPr id="36" name="Group 289"/>
              <p:cNvGrpSpPr/>
              <p:nvPr/>
            </p:nvGrpSpPr>
            <p:grpSpPr>
              <a:xfrm>
                <a:off x="18516600" y="14175601"/>
                <a:ext cx="5181600" cy="3705649"/>
                <a:chOff x="18516600" y="14175601"/>
                <a:chExt cx="5181600" cy="3705649"/>
              </a:xfrm>
            </p:grpSpPr>
            <p:cxnSp>
              <p:nvCxnSpPr>
                <p:cNvPr id="37" name="Straight Arrow Connector 36"/>
                <p:cNvCxnSpPr/>
                <p:nvPr/>
              </p:nvCxnSpPr>
              <p:spPr>
                <a:xfrm>
                  <a:off x="18592800" y="17263884"/>
                  <a:ext cx="1219200" cy="158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18592800" y="17754600"/>
                  <a:ext cx="1219200" cy="158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18516600" y="16986885"/>
                  <a:ext cx="892585" cy="296491"/>
                </a:xfrm>
                <a:prstGeom prst="rect">
                  <a:avLst/>
                </a:prstGeom>
                <a:noFill/>
              </p:spPr>
              <p:txBody>
                <a:bodyPr wrap="none" rtlCol="0">
                  <a:spAutoFit/>
                </a:bodyPr>
                <a:lstStyle/>
                <a:p>
                  <a:pPr defTabSz="913117"/>
                  <a:r>
                    <a:rPr lang="en-US" sz="1100" i="1" dirty="0">
                      <a:solidFill>
                        <a:prstClr val="black"/>
                      </a:solidFill>
                    </a:rPr>
                    <a:t>Lunar orbit</a:t>
                  </a:r>
                </a:p>
              </p:txBody>
            </p:sp>
            <p:sp>
              <p:nvSpPr>
                <p:cNvPr id="40" name="TextBox 39"/>
                <p:cNvSpPr txBox="1"/>
                <p:nvPr/>
              </p:nvSpPr>
              <p:spPr>
                <a:xfrm>
                  <a:off x="18516600" y="17449800"/>
                  <a:ext cx="1273458" cy="296491"/>
                </a:xfrm>
                <a:prstGeom prst="rect">
                  <a:avLst/>
                </a:prstGeom>
                <a:noFill/>
              </p:spPr>
              <p:txBody>
                <a:bodyPr wrap="none" rtlCol="0">
                  <a:spAutoFit/>
                </a:bodyPr>
                <a:lstStyle/>
                <a:p>
                  <a:pPr defTabSz="913117"/>
                  <a:r>
                    <a:rPr lang="en-US" sz="1100" i="1" dirty="0">
                      <a:solidFill>
                        <a:prstClr val="black"/>
                      </a:solidFill>
                    </a:rPr>
                    <a:t>Cislunar missions</a:t>
                  </a:r>
                </a:p>
              </p:txBody>
            </p:sp>
            <p:sp>
              <p:nvSpPr>
                <p:cNvPr id="41" name="TextBox 40"/>
                <p:cNvSpPr txBox="1"/>
                <p:nvPr/>
              </p:nvSpPr>
              <p:spPr>
                <a:xfrm>
                  <a:off x="22542501" y="17297398"/>
                  <a:ext cx="882005" cy="296491"/>
                </a:xfrm>
                <a:prstGeom prst="rect">
                  <a:avLst/>
                </a:prstGeom>
                <a:noFill/>
              </p:spPr>
              <p:txBody>
                <a:bodyPr wrap="none" rtlCol="0">
                  <a:spAutoFit/>
                </a:bodyPr>
                <a:lstStyle/>
                <a:p>
                  <a:pPr defTabSz="913117"/>
                  <a:r>
                    <a:rPr lang="en-US" sz="1100" i="1" dirty="0">
                      <a:solidFill>
                        <a:prstClr val="black"/>
                      </a:solidFill>
                    </a:rPr>
                    <a:t>10 m NEAs</a:t>
                  </a:r>
                </a:p>
              </p:txBody>
            </p:sp>
            <p:sp>
              <p:nvSpPr>
                <p:cNvPr id="42" name="TextBox 41"/>
                <p:cNvSpPr txBox="1"/>
                <p:nvPr/>
              </p:nvSpPr>
              <p:spPr>
                <a:xfrm>
                  <a:off x="22541989" y="17096601"/>
                  <a:ext cx="882005" cy="296491"/>
                </a:xfrm>
                <a:prstGeom prst="rect">
                  <a:avLst/>
                </a:prstGeom>
                <a:noFill/>
              </p:spPr>
              <p:txBody>
                <a:bodyPr wrap="none" rtlCol="0">
                  <a:spAutoFit/>
                </a:bodyPr>
                <a:lstStyle/>
                <a:p>
                  <a:pPr defTabSz="913117"/>
                  <a:r>
                    <a:rPr lang="en-US" sz="1100" i="1" dirty="0">
                      <a:solidFill>
                        <a:prstClr val="black"/>
                      </a:solidFill>
                    </a:rPr>
                    <a:t>30 m NEAs</a:t>
                  </a:r>
                </a:p>
              </p:txBody>
            </p:sp>
            <p:sp>
              <p:nvSpPr>
                <p:cNvPr id="43" name="TextBox 42"/>
                <p:cNvSpPr txBox="1"/>
                <p:nvPr/>
              </p:nvSpPr>
              <p:spPr>
                <a:xfrm>
                  <a:off x="22453600" y="16093301"/>
                  <a:ext cx="961353" cy="296491"/>
                </a:xfrm>
                <a:prstGeom prst="rect">
                  <a:avLst/>
                </a:prstGeom>
                <a:noFill/>
              </p:spPr>
              <p:txBody>
                <a:bodyPr wrap="none" rtlCol="0">
                  <a:spAutoFit/>
                </a:bodyPr>
                <a:lstStyle/>
                <a:p>
                  <a:pPr defTabSz="913117"/>
                  <a:r>
                    <a:rPr lang="en-US" sz="1100" i="1" dirty="0">
                      <a:solidFill>
                        <a:prstClr val="black"/>
                      </a:solidFill>
                    </a:rPr>
                    <a:t>300 m NEAs</a:t>
                  </a:r>
                </a:p>
              </p:txBody>
            </p:sp>
            <p:sp>
              <p:nvSpPr>
                <p:cNvPr id="44" name="TextBox 43"/>
                <p:cNvSpPr txBox="1"/>
                <p:nvPr/>
              </p:nvSpPr>
              <p:spPr>
                <a:xfrm>
                  <a:off x="22529800" y="16715601"/>
                  <a:ext cx="882005" cy="296491"/>
                </a:xfrm>
                <a:prstGeom prst="rect">
                  <a:avLst/>
                </a:prstGeom>
                <a:noFill/>
              </p:spPr>
              <p:txBody>
                <a:bodyPr wrap="none" rtlCol="0">
                  <a:spAutoFit/>
                </a:bodyPr>
                <a:lstStyle/>
                <a:p>
                  <a:pPr defTabSz="913117"/>
                  <a:r>
                    <a:rPr lang="en-US" sz="1100" i="1" dirty="0">
                      <a:solidFill>
                        <a:prstClr val="black"/>
                      </a:solidFill>
                    </a:rPr>
                    <a:t>60 m NEAs</a:t>
                  </a:r>
                </a:p>
              </p:txBody>
            </p:sp>
            <p:sp>
              <p:nvSpPr>
                <p:cNvPr id="45" name="TextBox 44"/>
                <p:cNvSpPr txBox="1"/>
                <p:nvPr/>
              </p:nvSpPr>
              <p:spPr>
                <a:xfrm>
                  <a:off x="22453600" y="16395699"/>
                  <a:ext cx="961353" cy="296491"/>
                </a:xfrm>
                <a:prstGeom prst="rect">
                  <a:avLst/>
                </a:prstGeom>
                <a:noFill/>
              </p:spPr>
              <p:txBody>
                <a:bodyPr wrap="none" rtlCol="0">
                  <a:spAutoFit/>
                </a:bodyPr>
                <a:lstStyle/>
                <a:p>
                  <a:pPr defTabSz="913117"/>
                  <a:r>
                    <a:rPr lang="en-US" sz="1100" i="1" dirty="0">
                      <a:solidFill>
                        <a:prstClr val="black"/>
                      </a:solidFill>
                    </a:rPr>
                    <a:t>100 m NEAs</a:t>
                  </a:r>
                </a:p>
              </p:txBody>
            </p:sp>
            <p:sp>
              <p:nvSpPr>
                <p:cNvPr id="46" name="TextBox 45"/>
                <p:cNvSpPr txBox="1"/>
                <p:nvPr/>
              </p:nvSpPr>
              <p:spPr>
                <a:xfrm>
                  <a:off x="22453600" y="15798800"/>
                  <a:ext cx="961353" cy="296491"/>
                </a:xfrm>
                <a:prstGeom prst="rect">
                  <a:avLst/>
                </a:prstGeom>
                <a:noFill/>
              </p:spPr>
              <p:txBody>
                <a:bodyPr wrap="none" rtlCol="0">
                  <a:spAutoFit/>
                </a:bodyPr>
                <a:lstStyle/>
                <a:p>
                  <a:pPr defTabSz="913117"/>
                  <a:r>
                    <a:rPr lang="en-US" sz="1100" i="1" dirty="0">
                      <a:solidFill>
                        <a:prstClr val="black"/>
                      </a:solidFill>
                    </a:rPr>
                    <a:t>600 m NEAs</a:t>
                  </a:r>
                </a:p>
              </p:txBody>
            </p:sp>
            <p:sp>
              <p:nvSpPr>
                <p:cNvPr id="47" name="TextBox 46"/>
                <p:cNvSpPr txBox="1"/>
                <p:nvPr/>
              </p:nvSpPr>
              <p:spPr>
                <a:xfrm>
                  <a:off x="20955001" y="17602200"/>
                  <a:ext cx="2743199" cy="279050"/>
                </a:xfrm>
                <a:prstGeom prst="rect">
                  <a:avLst/>
                </a:prstGeom>
                <a:noFill/>
              </p:spPr>
              <p:txBody>
                <a:bodyPr wrap="square" rtlCol="0">
                  <a:spAutoFit/>
                </a:bodyPr>
                <a:lstStyle/>
                <a:p>
                  <a:pPr defTabSz="913117"/>
                  <a:r>
                    <a:rPr lang="en-US" sz="1000" i="1" dirty="0">
                      <a:solidFill>
                        <a:prstClr val="black"/>
                      </a:solidFill>
                    </a:rPr>
                    <a:t> diameter estimates assume 15% albedo</a:t>
                  </a:r>
                </a:p>
              </p:txBody>
            </p:sp>
            <p:sp>
              <p:nvSpPr>
                <p:cNvPr id="48" name="TextBox 47"/>
                <p:cNvSpPr txBox="1"/>
                <p:nvPr/>
              </p:nvSpPr>
              <p:spPr>
                <a:xfrm>
                  <a:off x="22479000" y="14478000"/>
                  <a:ext cx="873188" cy="296491"/>
                </a:xfrm>
                <a:prstGeom prst="rect">
                  <a:avLst/>
                </a:prstGeom>
                <a:noFill/>
              </p:spPr>
              <p:txBody>
                <a:bodyPr wrap="none" rtlCol="0">
                  <a:spAutoFit/>
                </a:bodyPr>
                <a:lstStyle/>
                <a:p>
                  <a:pPr defTabSz="913117"/>
                  <a:r>
                    <a:rPr lang="en-US" sz="1100" i="1" dirty="0">
                      <a:solidFill>
                        <a:prstClr val="black"/>
                      </a:solidFill>
                    </a:rPr>
                    <a:t>1 km NEAs</a:t>
                  </a:r>
                </a:p>
              </p:txBody>
            </p:sp>
            <p:sp>
              <p:nvSpPr>
                <p:cNvPr id="49" name="TextBox 48"/>
                <p:cNvSpPr txBox="1"/>
                <p:nvPr/>
              </p:nvSpPr>
              <p:spPr>
                <a:xfrm>
                  <a:off x="22174200" y="15087600"/>
                  <a:ext cx="1257588" cy="296491"/>
                </a:xfrm>
                <a:prstGeom prst="rect">
                  <a:avLst/>
                </a:prstGeom>
                <a:noFill/>
              </p:spPr>
              <p:txBody>
                <a:bodyPr wrap="none" rtlCol="0">
                  <a:spAutoFit/>
                </a:bodyPr>
                <a:lstStyle/>
                <a:p>
                  <a:pPr defTabSz="913117"/>
                  <a:r>
                    <a:rPr lang="en-US" sz="1100" i="1" dirty="0">
                      <a:solidFill>
                        <a:prstClr val="black"/>
                      </a:solidFill>
                    </a:rPr>
                    <a:t>Phobos / Deimos</a:t>
                  </a:r>
                </a:p>
              </p:txBody>
            </p:sp>
            <p:sp>
              <p:nvSpPr>
                <p:cNvPr id="50" name="TextBox 49"/>
                <p:cNvSpPr txBox="1"/>
                <p:nvPr/>
              </p:nvSpPr>
              <p:spPr>
                <a:xfrm>
                  <a:off x="21311102" y="14175601"/>
                  <a:ext cx="1257588" cy="296491"/>
                </a:xfrm>
                <a:prstGeom prst="rect">
                  <a:avLst/>
                </a:prstGeom>
                <a:noFill/>
              </p:spPr>
              <p:txBody>
                <a:bodyPr wrap="none" rtlCol="0">
                  <a:spAutoFit/>
                </a:bodyPr>
                <a:lstStyle/>
                <a:p>
                  <a:pPr defTabSz="913117"/>
                  <a:r>
                    <a:rPr lang="en-US" sz="1100" i="1" dirty="0">
                      <a:solidFill>
                        <a:prstClr val="black"/>
                      </a:solidFill>
                    </a:rPr>
                    <a:t>Phobos / Deimos</a:t>
                  </a:r>
                </a:p>
              </p:txBody>
            </p:sp>
          </p:grpSp>
        </p:grpSp>
        <p:sp>
          <p:nvSpPr>
            <p:cNvPr id="32" name="TextBox 31"/>
            <p:cNvSpPr txBox="1"/>
            <p:nvPr/>
          </p:nvSpPr>
          <p:spPr>
            <a:xfrm rot="16200000">
              <a:off x="19992945" y="16084678"/>
              <a:ext cx="1981200" cy="406265"/>
            </a:xfrm>
            <a:prstGeom prst="rect">
              <a:avLst/>
            </a:prstGeom>
            <a:noFill/>
          </p:spPr>
          <p:txBody>
            <a:bodyPr wrap="square" rtlCol="0">
              <a:spAutoFit/>
            </a:bodyPr>
            <a:lstStyle/>
            <a:p>
              <a:pPr algn="ctr" defTabSz="913117"/>
              <a:r>
                <a:rPr lang="en-US" b="1" dirty="0">
                  <a:solidFill>
                    <a:prstClr val="black"/>
                  </a:solidFill>
                </a:rPr>
                <a:t>Total ΔV [km/s]</a:t>
              </a:r>
            </a:p>
          </p:txBody>
        </p:sp>
        <p:sp>
          <p:nvSpPr>
            <p:cNvPr id="33" name="TextBox 32"/>
            <p:cNvSpPr txBox="1"/>
            <p:nvPr/>
          </p:nvSpPr>
          <p:spPr>
            <a:xfrm>
              <a:off x="22555200" y="18478500"/>
              <a:ext cx="3048000" cy="418576"/>
            </a:xfrm>
            <a:prstGeom prst="rect">
              <a:avLst/>
            </a:prstGeom>
            <a:noFill/>
          </p:spPr>
          <p:txBody>
            <a:bodyPr wrap="square" rtlCol="0">
              <a:spAutoFit/>
            </a:bodyPr>
            <a:lstStyle/>
            <a:p>
              <a:pPr algn="ctr" defTabSz="913117"/>
              <a:r>
                <a:rPr lang="en-US" b="1" dirty="0">
                  <a:solidFill>
                    <a:prstClr val="black"/>
                  </a:solidFill>
                </a:rPr>
                <a:t>Crew Flight Time [days]</a:t>
              </a:r>
            </a:p>
          </p:txBody>
        </p:sp>
      </p:grpSp>
      <p:sp>
        <p:nvSpPr>
          <p:cNvPr id="2" name="Slide Number Placeholder 1"/>
          <p:cNvSpPr>
            <a:spLocks noGrp="1"/>
          </p:cNvSpPr>
          <p:nvPr>
            <p:ph type="sldNum" sz="quarter" idx="12"/>
          </p:nvPr>
        </p:nvSpPr>
        <p:spPr/>
        <p:txBody>
          <a:bodyPr/>
          <a:lstStyle/>
          <a:p>
            <a:fld id="{58374FB0-F801-ED4D-9766-FA126380CD0F}" type="slidenum">
              <a:rPr lang="en-US" smtClean="0">
                <a:solidFill>
                  <a:prstClr val="black">
                    <a:tint val="75000"/>
                  </a:prstClr>
                </a:solidFill>
              </a:rPr>
              <a:pPr/>
              <a:t>2</a:t>
            </a:fld>
            <a:endParaRPr lang="en-US">
              <a:solidFill>
                <a:prstClr val="black">
                  <a:tint val="75000"/>
                </a:prstClr>
              </a:solidFill>
            </a:endParaRPr>
          </a:p>
        </p:txBody>
      </p:sp>
      <p:sp>
        <p:nvSpPr>
          <p:cNvPr id="26" name="Oval 25"/>
          <p:cNvSpPr/>
          <p:nvPr/>
        </p:nvSpPr>
        <p:spPr>
          <a:xfrm>
            <a:off x="4883428" y="2259768"/>
            <a:ext cx="1240122" cy="509983"/>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33" tIns="45667" rIns="91333" bIns="45667" spcCol="0" rtlCol="0" anchor="ctr"/>
          <a:lstStyle/>
          <a:p>
            <a:pPr algn="ctr"/>
            <a:endParaRPr lang="en-US">
              <a:solidFill>
                <a:schemeClr val="accent6">
                  <a:lumMod val="50000"/>
                </a:schemeClr>
              </a:solidFill>
            </a:endParaRPr>
          </a:p>
        </p:txBody>
      </p:sp>
      <p:sp>
        <p:nvSpPr>
          <p:cNvPr id="27" name="Oval 26"/>
          <p:cNvSpPr/>
          <p:nvPr/>
        </p:nvSpPr>
        <p:spPr>
          <a:xfrm>
            <a:off x="5677791" y="3090647"/>
            <a:ext cx="1240122" cy="509983"/>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33" tIns="45667" rIns="91333" bIns="45667" spcCol="0" rtlCol="0" anchor="ctr"/>
          <a:lstStyle/>
          <a:p>
            <a:pPr algn="ctr"/>
            <a:endParaRPr lang="en-US">
              <a:solidFill>
                <a:schemeClr val="accent6">
                  <a:lumMod val="50000"/>
                </a:schemeClr>
              </a:solidFill>
            </a:endParaRPr>
          </a:p>
        </p:txBody>
      </p:sp>
    </p:spTree>
    <p:extLst>
      <p:ext uri="{BB962C8B-B14F-4D97-AF65-F5344CB8AC3E}">
        <p14:creationId xmlns:p14="http://schemas.microsoft.com/office/powerpoint/2010/main" val="25068733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landau\Application Data\SSH\temp\2033_dv.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250"/>
          <a:stretch/>
        </p:blipFill>
        <p:spPr bwMode="auto">
          <a:xfrm>
            <a:off x="0" y="1981192"/>
            <a:ext cx="4572000" cy="36576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mtClean="0"/>
              <a:t>3-Burn with High-Earth Orbit</a:t>
            </a:r>
            <a:endParaRPr lang="en-US"/>
          </a:p>
        </p:txBody>
      </p:sp>
      <p:sp>
        <p:nvSpPr>
          <p:cNvPr id="3" name="Date Placeholder 2"/>
          <p:cNvSpPr>
            <a:spLocks noGrp="1"/>
          </p:cNvSpPr>
          <p:nvPr>
            <p:ph type="dt" sz="half" idx="10"/>
          </p:nvPr>
        </p:nvSpPr>
        <p:spPr/>
        <p:txBody>
          <a:bodyPr/>
          <a:lstStyle/>
          <a:p>
            <a:r>
              <a:rPr lang="en-US" smtClean="0"/>
              <a:t>3/7/2012</a:t>
            </a:r>
            <a:endParaRPr lang="en-US"/>
          </a:p>
        </p:txBody>
      </p:sp>
      <p:sp>
        <p:nvSpPr>
          <p:cNvPr id="4" name="Footer Placeholder 3"/>
          <p:cNvSpPr>
            <a:spLocks noGrp="1"/>
          </p:cNvSpPr>
          <p:nvPr>
            <p:ph type="ftr" sz="quarter" idx="11"/>
          </p:nvPr>
        </p:nvSpPr>
        <p:spPr/>
        <p:txBody>
          <a:bodyPr/>
          <a:lstStyle/>
          <a:p>
            <a:r>
              <a:rPr lang="en-US" smtClean="0"/>
              <a:t>Damon Landau</a:t>
            </a:r>
            <a:endParaRPr lang="en-US"/>
          </a:p>
        </p:txBody>
      </p:sp>
      <p:sp>
        <p:nvSpPr>
          <p:cNvPr id="5" name="Slide Number Placeholder 4"/>
          <p:cNvSpPr>
            <a:spLocks noGrp="1"/>
          </p:cNvSpPr>
          <p:nvPr>
            <p:ph type="sldNum" sz="quarter" idx="12"/>
          </p:nvPr>
        </p:nvSpPr>
        <p:spPr/>
        <p:txBody>
          <a:bodyPr/>
          <a:lstStyle/>
          <a:p>
            <a:fld id="{75BB364C-D4B9-47D2-A110-9EA2D6F38FDA}" type="slidenum">
              <a:rPr lang="en-US" smtClean="0"/>
              <a:pPr/>
              <a:t>20</a:t>
            </a:fld>
            <a:endParaRPr lang="en-US"/>
          </a:p>
        </p:txBody>
      </p:sp>
      <p:pic>
        <p:nvPicPr>
          <p:cNvPr id="3077" name="Picture 5" descr="C:\Users\D~Lish\Application Data\SSH\temp\2035_dv_label.png"/>
          <p:cNvPicPr>
            <a:picLocks noChangeAspect="1" noChangeArrowheads="1"/>
          </p:cNvPicPr>
          <p:nvPr/>
        </p:nvPicPr>
        <p:blipFill>
          <a:blip r:embed="rId3" cstate="print"/>
          <a:srcRect r="6250"/>
          <a:stretch>
            <a:fillRect/>
          </a:stretch>
        </p:blipFill>
        <p:spPr bwMode="auto">
          <a:xfrm>
            <a:off x="4572000" y="1981200"/>
            <a:ext cx="4572000" cy="3657599"/>
          </a:xfrm>
          <a:prstGeom prst="rect">
            <a:avLst/>
          </a:prstGeom>
          <a:noFill/>
        </p:spPr>
      </p:pic>
      <p:sp>
        <p:nvSpPr>
          <p:cNvPr id="8" name="TextBox 7"/>
          <p:cNvSpPr txBox="1"/>
          <p:nvPr/>
        </p:nvSpPr>
        <p:spPr>
          <a:xfrm>
            <a:off x="606672" y="4847447"/>
            <a:ext cx="2161361" cy="307777"/>
          </a:xfrm>
          <a:prstGeom prst="rect">
            <a:avLst/>
          </a:prstGeom>
          <a:noFill/>
        </p:spPr>
        <p:txBody>
          <a:bodyPr wrap="none" rtlCol="0">
            <a:spAutoFit/>
          </a:bodyPr>
          <a:lstStyle/>
          <a:p>
            <a:r>
              <a:rPr lang="en-US" sz="1400" smtClean="0">
                <a:solidFill>
                  <a:srgbClr val="FF0000"/>
                </a:solidFill>
              </a:rPr>
              <a:t>Min. </a:t>
            </a:r>
            <a:r>
              <a:rPr lang="en-US" sz="1400" smtClean="0">
                <a:solidFill>
                  <a:srgbClr val="FF0000"/>
                </a:solidFill>
                <a:latin typeface="Symbol" pitchFamily="18" charset="2"/>
              </a:rPr>
              <a:t>D</a:t>
            </a:r>
            <a:r>
              <a:rPr lang="en-US" sz="1400" smtClean="0">
                <a:solidFill>
                  <a:srgbClr val="FF0000"/>
                </a:solidFill>
              </a:rPr>
              <a:t>V for free inclination</a:t>
            </a:r>
            <a:endParaRPr lang="en-US" sz="1400">
              <a:solidFill>
                <a:srgbClr val="FF0000"/>
              </a:solidFill>
            </a:endParaRPr>
          </a:p>
        </p:txBody>
      </p:sp>
      <p:sp>
        <p:nvSpPr>
          <p:cNvPr id="9" name="TextBox 8"/>
          <p:cNvSpPr txBox="1"/>
          <p:nvPr/>
        </p:nvSpPr>
        <p:spPr>
          <a:xfrm>
            <a:off x="1787768" y="3770356"/>
            <a:ext cx="1689309" cy="523220"/>
          </a:xfrm>
          <a:prstGeom prst="rect">
            <a:avLst/>
          </a:prstGeom>
          <a:noFill/>
        </p:spPr>
        <p:txBody>
          <a:bodyPr wrap="none" rtlCol="0">
            <a:spAutoFit/>
          </a:bodyPr>
          <a:lstStyle/>
          <a:p>
            <a:r>
              <a:rPr lang="en-US" sz="1400" smtClean="0">
                <a:solidFill>
                  <a:srgbClr val="00BFBF"/>
                </a:solidFill>
              </a:rPr>
              <a:t>Min. </a:t>
            </a:r>
            <a:r>
              <a:rPr lang="en-US" sz="1400" smtClean="0">
                <a:solidFill>
                  <a:srgbClr val="00BFBF"/>
                </a:solidFill>
                <a:latin typeface="Symbol" pitchFamily="18" charset="2"/>
              </a:rPr>
              <a:t>D</a:t>
            </a:r>
            <a:r>
              <a:rPr lang="en-US" sz="1400" smtClean="0">
                <a:solidFill>
                  <a:srgbClr val="00BFBF"/>
                </a:solidFill>
              </a:rPr>
              <a:t>V for 28.5 </a:t>
            </a:r>
            <a:r>
              <a:rPr lang="en-US" sz="1400" err="1" smtClean="0">
                <a:solidFill>
                  <a:srgbClr val="00BFBF"/>
                </a:solidFill>
              </a:rPr>
              <a:t>deg</a:t>
            </a:r>
            <a:endParaRPr lang="en-US" sz="1400" smtClean="0">
              <a:solidFill>
                <a:srgbClr val="00BFBF"/>
              </a:solidFill>
            </a:endParaRPr>
          </a:p>
          <a:p>
            <a:r>
              <a:rPr lang="en-US" sz="1400" smtClean="0">
                <a:solidFill>
                  <a:srgbClr val="00BFBF"/>
                </a:solidFill>
              </a:rPr>
              <a:t>free choice of RAAN</a:t>
            </a:r>
            <a:endParaRPr lang="en-US" sz="1400">
              <a:solidFill>
                <a:srgbClr val="00BFBF"/>
              </a:solidFill>
            </a:endParaRPr>
          </a:p>
        </p:txBody>
      </p:sp>
      <p:sp>
        <p:nvSpPr>
          <p:cNvPr id="11" name="TextBox 10"/>
          <p:cNvSpPr txBox="1"/>
          <p:nvPr/>
        </p:nvSpPr>
        <p:spPr>
          <a:xfrm>
            <a:off x="3027488" y="3156440"/>
            <a:ext cx="1086136" cy="523220"/>
          </a:xfrm>
          <a:prstGeom prst="rect">
            <a:avLst/>
          </a:prstGeom>
          <a:noFill/>
        </p:spPr>
        <p:txBody>
          <a:bodyPr wrap="square" rtlCol="0">
            <a:spAutoFit/>
          </a:bodyPr>
          <a:lstStyle/>
          <a:p>
            <a:r>
              <a:rPr lang="en-US" sz="1400" smtClean="0"/>
              <a:t>10-d HEO</a:t>
            </a:r>
          </a:p>
          <a:p>
            <a:r>
              <a:rPr lang="en-US" sz="1400" smtClean="0"/>
              <a:t>(dashed)</a:t>
            </a:r>
            <a:endParaRPr lang="en-US" sz="1400"/>
          </a:p>
        </p:txBody>
      </p:sp>
      <p:sp>
        <p:nvSpPr>
          <p:cNvPr id="15" name="TextBox 14"/>
          <p:cNvSpPr txBox="1"/>
          <p:nvPr/>
        </p:nvSpPr>
        <p:spPr>
          <a:xfrm>
            <a:off x="3198648" y="2573216"/>
            <a:ext cx="914976" cy="523220"/>
          </a:xfrm>
          <a:prstGeom prst="rect">
            <a:avLst/>
          </a:prstGeom>
          <a:noFill/>
        </p:spPr>
        <p:txBody>
          <a:bodyPr wrap="square" rtlCol="0">
            <a:spAutoFit/>
          </a:bodyPr>
          <a:lstStyle/>
          <a:p>
            <a:r>
              <a:rPr lang="en-US" sz="1400" smtClean="0"/>
              <a:t>4-d HEO</a:t>
            </a:r>
          </a:p>
          <a:p>
            <a:r>
              <a:rPr lang="en-US" sz="1400" smtClean="0"/>
              <a:t>(solid)</a:t>
            </a:r>
            <a:endParaRPr lang="en-US" sz="1400"/>
          </a:p>
        </p:txBody>
      </p:sp>
      <p:sp>
        <p:nvSpPr>
          <p:cNvPr id="21" name="TextBox 20"/>
          <p:cNvSpPr txBox="1"/>
          <p:nvPr/>
        </p:nvSpPr>
        <p:spPr>
          <a:xfrm>
            <a:off x="888024" y="5626880"/>
            <a:ext cx="3226776" cy="738664"/>
          </a:xfrm>
          <a:prstGeom prst="rect">
            <a:avLst/>
          </a:prstGeom>
          <a:noFill/>
        </p:spPr>
        <p:txBody>
          <a:bodyPr wrap="square" rtlCol="0">
            <a:spAutoFit/>
          </a:bodyPr>
          <a:lstStyle/>
          <a:p>
            <a:r>
              <a:rPr lang="en-US" sz="1400" smtClean="0"/>
              <a:t>Blue and green curves are different choice of LEO with different right ascension of the ascending node (RAAN)</a:t>
            </a:r>
            <a:endParaRPr lang="en-US" sz="1400"/>
          </a:p>
        </p:txBody>
      </p:sp>
      <p:sp>
        <p:nvSpPr>
          <p:cNvPr id="22" name="TextBox 21"/>
          <p:cNvSpPr txBox="1"/>
          <p:nvPr/>
        </p:nvSpPr>
        <p:spPr>
          <a:xfrm>
            <a:off x="5594840" y="5603544"/>
            <a:ext cx="2971800" cy="523220"/>
          </a:xfrm>
          <a:prstGeom prst="rect">
            <a:avLst/>
          </a:prstGeom>
          <a:noFill/>
        </p:spPr>
        <p:txBody>
          <a:bodyPr wrap="square" rtlCol="0">
            <a:spAutoFit/>
          </a:bodyPr>
          <a:lstStyle/>
          <a:p>
            <a:r>
              <a:rPr lang="en-US" sz="1400" smtClean="0"/>
              <a:t>10-d HEO has lower speed at apogee, which lowers reorientation </a:t>
            </a:r>
            <a:r>
              <a:rPr lang="en-US" sz="1400" smtClean="0">
                <a:latin typeface="Symbol" pitchFamily="18" charset="2"/>
              </a:rPr>
              <a:t>D</a:t>
            </a:r>
            <a:r>
              <a:rPr lang="en-US" sz="1400" smtClean="0"/>
              <a:t>V</a:t>
            </a:r>
            <a:endParaRPr lang="en-US" sz="1400"/>
          </a:p>
        </p:txBody>
      </p:sp>
      <p:sp>
        <p:nvSpPr>
          <p:cNvPr id="16" name="Rectangle 15"/>
          <p:cNvSpPr/>
          <p:nvPr/>
        </p:nvSpPr>
        <p:spPr>
          <a:xfrm>
            <a:off x="0" y="1352490"/>
            <a:ext cx="9144000" cy="400110"/>
          </a:xfrm>
          <a:prstGeom prst="rect">
            <a:avLst/>
          </a:prstGeom>
        </p:spPr>
        <p:txBody>
          <a:bodyPr wrap="square">
            <a:spAutoFit/>
          </a:bodyPr>
          <a:lstStyle/>
          <a:p>
            <a:pPr algn="ctr"/>
            <a:r>
              <a:rPr lang="en-US" sz="2000" i="1" smtClean="0">
                <a:solidFill>
                  <a:srgbClr val="FFC000"/>
                </a:solidFill>
              </a:rPr>
              <a:t>Three-burn sequence with intermediate HEO enables out-of-plane departures</a:t>
            </a:r>
            <a:endParaRPr lang="en-US" sz="2000" i="1">
              <a:solidFill>
                <a:srgbClr val="FFC000"/>
              </a:solidFill>
            </a:endParaRPr>
          </a:p>
        </p:txBody>
      </p:sp>
      <p:sp>
        <p:nvSpPr>
          <p:cNvPr id="17" name="TextBox 16"/>
          <p:cNvSpPr txBox="1"/>
          <p:nvPr/>
        </p:nvSpPr>
        <p:spPr>
          <a:xfrm>
            <a:off x="1232848" y="1799524"/>
            <a:ext cx="2606291" cy="369332"/>
          </a:xfrm>
          <a:prstGeom prst="rect">
            <a:avLst/>
          </a:prstGeom>
          <a:noFill/>
        </p:spPr>
        <p:txBody>
          <a:bodyPr wrap="none" rtlCol="0">
            <a:spAutoFit/>
          </a:bodyPr>
          <a:lstStyle/>
          <a:p>
            <a:r>
              <a:rPr lang="en-US" smtClean="0"/>
              <a:t>2033, 28.5 deg inclination</a:t>
            </a:r>
            <a:endParaRPr lang="en-US"/>
          </a:p>
        </p:txBody>
      </p:sp>
      <p:sp>
        <p:nvSpPr>
          <p:cNvPr id="18" name="TextBox 17"/>
          <p:cNvSpPr txBox="1"/>
          <p:nvPr/>
        </p:nvSpPr>
        <p:spPr>
          <a:xfrm>
            <a:off x="5715000" y="1779896"/>
            <a:ext cx="2606291" cy="369332"/>
          </a:xfrm>
          <a:prstGeom prst="rect">
            <a:avLst/>
          </a:prstGeom>
          <a:noFill/>
        </p:spPr>
        <p:txBody>
          <a:bodyPr wrap="none" rtlCol="0">
            <a:spAutoFit/>
          </a:bodyPr>
          <a:lstStyle/>
          <a:p>
            <a:r>
              <a:rPr lang="en-US" smtClean="0"/>
              <a:t>2035, 28.5 deg inclination</a:t>
            </a: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Departure Scenario Considerations for Human Missions to Mars</a:t>
            </a:r>
            <a:endParaRPr lang="en-US" dirty="0"/>
          </a:p>
        </p:txBody>
      </p:sp>
      <p:sp>
        <p:nvSpPr>
          <p:cNvPr id="4" name="Date Placeholder 3"/>
          <p:cNvSpPr>
            <a:spLocks noGrp="1"/>
          </p:cNvSpPr>
          <p:nvPr>
            <p:ph type="dt" sz="half" idx="10"/>
          </p:nvPr>
        </p:nvSpPr>
        <p:spPr/>
        <p:txBody>
          <a:bodyPr/>
          <a:lstStyle/>
          <a:p>
            <a:r>
              <a:rPr lang="en-US" smtClean="0"/>
              <a:t>9/11/2012</a:t>
            </a:r>
            <a:endParaRPr lang="en-US"/>
          </a:p>
        </p:txBody>
      </p:sp>
      <p:sp>
        <p:nvSpPr>
          <p:cNvPr id="5" name="Footer Placeholder 4"/>
          <p:cNvSpPr>
            <a:spLocks noGrp="1"/>
          </p:cNvSpPr>
          <p:nvPr>
            <p:ph type="ftr" sz="quarter" idx="11"/>
          </p:nvPr>
        </p:nvSpPr>
        <p:spPr/>
        <p:txBody>
          <a:bodyPr/>
          <a:lstStyle/>
          <a:p>
            <a:r>
              <a:rPr lang="en-US" smtClean="0"/>
              <a:t>Damon Landau</a:t>
            </a:r>
            <a:endParaRPr lang="en-US"/>
          </a:p>
        </p:txBody>
      </p:sp>
      <p:sp>
        <p:nvSpPr>
          <p:cNvPr id="6" name="Slide Number Placeholder 5"/>
          <p:cNvSpPr>
            <a:spLocks noGrp="1"/>
          </p:cNvSpPr>
          <p:nvPr>
            <p:ph type="sldNum" sz="quarter" idx="12"/>
          </p:nvPr>
        </p:nvSpPr>
        <p:spPr/>
        <p:txBody>
          <a:bodyPr/>
          <a:lstStyle/>
          <a:p>
            <a:fld id="{83C579C7-2A9C-41F3-A258-2BB5D777D24F}" type="slidenum">
              <a:rPr lang="en-US" smtClean="0"/>
              <a:pPr/>
              <a:t>21</a:t>
            </a:fld>
            <a:endParaRPr lang="en-US"/>
          </a:p>
        </p:txBody>
      </p:sp>
      <p:pic>
        <p:nvPicPr>
          <p:cNvPr id="7170" name="Picture 2"/>
          <p:cNvPicPr>
            <a:picLocks noChangeAspect="1" noChangeArrowheads="1"/>
          </p:cNvPicPr>
          <p:nvPr/>
        </p:nvPicPr>
        <p:blipFill>
          <a:blip r:embed="rId2" cstate="print"/>
          <a:srcRect/>
          <a:stretch>
            <a:fillRect/>
          </a:stretch>
        </p:blipFill>
        <p:spPr bwMode="auto">
          <a:xfrm>
            <a:off x="0" y="1345223"/>
            <a:ext cx="9144000" cy="4293577"/>
          </a:xfrm>
          <a:prstGeom prst="rect">
            <a:avLst/>
          </a:prstGeom>
          <a:noFill/>
          <a:ln w="9525">
            <a:noFill/>
            <a:miter lim="800000"/>
            <a:headEnd/>
            <a:tailEnd/>
          </a:ln>
        </p:spPr>
      </p:pic>
      <p:sp>
        <p:nvSpPr>
          <p:cNvPr id="7171" name="Text Box 3"/>
          <p:cNvSpPr txBox="1">
            <a:spLocks noChangeArrowheads="1"/>
          </p:cNvSpPr>
          <p:nvPr/>
        </p:nvSpPr>
        <p:spPr bwMode="auto">
          <a:xfrm>
            <a:off x="3578533" y="1670712"/>
            <a:ext cx="201613"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0" u="none" strike="noStrike" cap="none" normalizeH="0" baseline="0" smtClean="0">
                <a:ln>
                  <a:noFill/>
                </a:ln>
                <a:solidFill>
                  <a:schemeClr val="tx1"/>
                </a:solidFill>
                <a:effectLst/>
                <a:latin typeface="Arial" pitchFamily="34" charset="0"/>
                <a:cs typeface="Arial" pitchFamily="34" charset="0"/>
              </a:rPr>
              <a:t>*</a:t>
            </a:r>
          </a:p>
        </p:txBody>
      </p:sp>
      <p:sp>
        <p:nvSpPr>
          <p:cNvPr id="10" name="Rectangle 9"/>
          <p:cNvSpPr/>
          <p:nvPr/>
        </p:nvSpPr>
        <p:spPr>
          <a:xfrm>
            <a:off x="13648" y="5633112"/>
            <a:ext cx="8534400" cy="338554"/>
          </a:xfrm>
          <a:prstGeom prst="rect">
            <a:avLst/>
          </a:prstGeom>
        </p:spPr>
        <p:txBody>
          <a:bodyPr wrap="square">
            <a:spAutoFit/>
          </a:bodyPr>
          <a:lstStyle/>
          <a:p>
            <a:r>
              <a:rPr lang="en-US" sz="1600" smtClean="0"/>
              <a:t>*For a 3–4 month cargo transfer, the </a:t>
            </a:r>
            <a:r>
              <a:rPr lang="en-US" sz="1600" smtClean="0">
                <a:latin typeface="Symbol" pitchFamily="18" charset="2"/>
              </a:rPr>
              <a:t>D</a:t>
            </a:r>
            <a:r>
              <a:rPr lang="en-US" sz="1600" smtClean="0"/>
              <a:t>V reduces to 3100 m/s for L</a:t>
            </a:r>
            <a:r>
              <a:rPr lang="en-US" sz="1600" baseline="-25000" smtClean="0"/>
              <a:t>2</a:t>
            </a:r>
            <a:r>
              <a:rPr lang="en-US" sz="1600" smtClean="0"/>
              <a:t> and to 3150 m/s for lunar orbit</a:t>
            </a:r>
            <a:endParaRPr lang="en-US" sz="1600"/>
          </a:p>
        </p:txBody>
      </p:sp>
      <p:sp>
        <p:nvSpPr>
          <p:cNvPr id="11" name="Rectangle 10"/>
          <p:cNvSpPr/>
          <p:nvPr/>
        </p:nvSpPr>
        <p:spPr>
          <a:xfrm>
            <a:off x="5195248" y="1643416"/>
            <a:ext cx="274434" cy="369332"/>
          </a:xfrm>
          <a:prstGeom prst="rect">
            <a:avLst/>
          </a:prstGeom>
        </p:spPr>
        <p:txBody>
          <a:bodyPr wrap="none">
            <a:spAutoFit/>
          </a:bodyPr>
          <a:lstStyle/>
          <a:p>
            <a:pPr lvl="0" fontAlgn="base">
              <a:spcBef>
                <a:spcPct val="0"/>
              </a:spcBef>
              <a:spcAft>
                <a:spcPts val="1000"/>
              </a:spcAft>
            </a:pPr>
            <a:r>
              <a:rPr lang="en-US" smtClean="0">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Example Mars Orbital Mission</a:t>
            </a:r>
            <a:endParaRPr lang="en-US" dirty="0"/>
          </a:p>
        </p:txBody>
      </p:sp>
      <p:pic>
        <p:nvPicPr>
          <p:cNvPr id="1026" name="Picture 1"/>
          <p:cNvPicPr>
            <a:picLocks noChangeAspect="1" noChangeArrowheads="1"/>
          </p:cNvPicPr>
          <p:nvPr/>
        </p:nvPicPr>
        <p:blipFill>
          <a:blip r:embed="rId2" cstate="print"/>
          <a:srcRect l="27539" t="33333" r="35956" b="15128"/>
          <a:stretch>
            <a:fillRect/>
          </a:stretch>
        </p:blipFill>
        <p:spPr bwMode="auto">
          <a:xfrm>
            <a:off x="118056" y="2076000"/>
            <a:ext cx="4225347" cy="3715200"/>
          </a:xfrm>
          <a:prstGeom prst="rect">
            <a:avLst/>
          </a:prstGeom>
          <a:noFill/>
          <a:ln w="9525">
            <a:noFill/>
            <a:miter lim="800000"/>
            <a:headEnd/>
            <a:tailEnd/>
          </a:ln>
        </p:spPr>
      </p:pic>
      <p:sp>
        <p:nvSpPr>
          <p:cNvPr id="5" name="TextBox 4"/>
          <p:cNvSpPr txBox="1"/>
          <p:nvPr/>
        </p:nvSpPr>
        <p:spPr>
          <a:xfrm>
            <a:off x="228600" y="1524002"/>
            <a:ext cx="4262705" cy="646331"/>
          </a:xfrm>
          <a:prstGeom prst="rect">
            <a:avLst/>
          </a:prstGeom>
          <a:noFill/>
        </p:spPr>
        <p:txBody>
          <a:bodyPr wrap="none" lIns="91333" tIns="45667" rIns="91333" bIns="45667" rtlCol="0">
            <a:spAutoFit/>
          </a:bodyPr>
          <a:lstStyle/>
          <a:p>
            <a:r>
              <a:rPr lang="en-US" i="1" dirty="0" smtClean="0">
                <a:solidFill>
                  <a:srgbClr val="002060"/>
                </a:solidFill>
              </a:rPr>
              <a:t>600-day Mars mission with 60 days at Mars</a:t>
            </a:r>
          </a:p>
          <a:p>
            <a:r>
              <a:rPr lang="en-US" i="1" dirty="0" smtClean="0">
                <a:solidFill>
                  <a:srgbClr val="002060"/>
                </a:solidFill>
              </a:rPr>
              <a:t>Crew travels to Phobos (or any target orbit)</a:t>
            </a:r>
            <a:endParaRPr lang="en-US" i="1" dirty="0">
              <a:solidFill>
                <a:srgbClr val="002060"/>
              </a:solidFill>
            </a:endParaRPr>
          </a:p>
        </p:txBody>
      </p:sp>
      <p:sp>
        <p:nvSpPr>
          <p:cNvPr id="6" name="TextBox 5"/>
          <p:cNvSpPr txBox="1"/>
          <p:nvPr/>
        </p:nvSpPr>
        <p:spPr>
          <a:xfrm>
            <a:off x="5715000" y="1524002"/>
            <a:ext cx="2686120" cy="646331"/>
          </a:xfrm>
          <a:prstGeom prst="rect">
            <a:avLst/>
          </a:prstGeom>
          <a:noFill/>
        </p:spPr>
        <p:txBody>
          <a:bodyPr wrap="none" lIns="91333" tIns="45667" rIns="91333" bIns="45667" rtlCol="0">
            <a:spAutoFit/>
          </a:bodyPr>
          <a:lstStyle/>
          <a:p>
            <a:r>
              <a:rPr lang="en-US" i="1" dirty="0" smtClean="0">
                <a:solidFill>
                  <a:srgbClr val="002060"/>
                </a:solidFill>
              </a:rPr>
              <a:t>60-t Deep Space Vehicle</a:t>
            </a:r>
          </a:p>
          <a:p>
            <a:r>
              <a:rPr lang="en-US" sz="1600" dirty="0"/>
              <a:t>(NASA HEFT II Configuration)</a:t>
            </a:r>
            <a:r>
              <a:rPr lang="en-US" i="1" dirty="0" smtClean="0">
                <a:solidFill>
                  <a:srgbClr val="002060"/>
                </a:solidFill>
              </a:rPr>
              <a:t> </a:t>
            </a:r>
            <a:endParaRPr lang="en-US" dirty="0" smtClean="0"/>
          </a:p>
        </p:txBody>
      </p:sp>
      <p:grpSp>
        <p:nvGrpSpPr>
          <p:cNvPr id="20" name="Group 19"/>
          <p:cNvGrpSpPr/>
          <p:nvPr/>
        </p:nvGrpSpPr>
        <p:grpSpPr>
          <a:xfrm>
            <a:off x="4558352" y="2108863"/>
            <a:ext cx="4607568" cy="4520539"/>
            <a:chOff x="4558352" y="1752600"/>
            <a:chExt cx="4607568" cy="4520539"/>
          </a:xfrm>
        </p:grpSpPr>
        <p:pic>
          <p:nvPicPr>
            <p:cNvPr id="2" name="Picture 2"/>
            <p:cNvPicPr>
              <a:picLocks noChangeAspect="1" noChangeArrowheads="1"/>
            </p:cNvPicPr>
            <p:nvPr/>
          </p:nvPicPr>
          <p:blipFill>
            <a:blip r:embed="rId3" cstate="print"/>
            <a:srcRect l="25183" t="22917" r="29722" b="3125"/>
            <a:stretch>
              <a:fillRect/>
            </a:stretch>
          </p:blipFill>
          <p:spPr bwMode="auto">
            <a:xfrm>
              <a:off x="4558352" y="2057400"/>
              <a:ext cx="4572000" cy="4215739"/>
            </a:xfrm>
            <a:prstGeom prst="rect">
              <a:avLst/>
            </a:prstGeom>
            <a:noFill/>
            <a:ln w="9525">
              <a:noFill/>
              <a:miter lim="800000"/>
              <a:headEnd/>
              <a:tailEnd/>
            </a:ln>
            <a:effectLst/>
          </p:spPr>
        </p:pic>
        <p:sp>
          <p:nvSpPr>
            <p:cNvPr id="7" name="Rectangle 6"/>
            <p:cNvSpPr/>
            <p:nvPr/>
          </p:nvSpPr>
          <p:spPr>
            <a:xfrm>
              <a:off x="4800600" y="1752600"/>
              <a:ext cx="2999411" cy="369332"/>
            </a:xfrm>
            <a:prstGeom prst="rect">
              <a:avLst/>
            </a:prstGeom>
          </p:spPr>
          <p:txBody>
            <a:bodyPr wrap="none">
              <a:spAutoFit/>
            </a:bodyPr>
            <a:lstStyle/>
            <a:p>
              <a:r>
                <a:rPr lang="en-US" i="1" dirty="0" smtClean="0">
                  <a:solidFill>
                    <a:srgbClr val="FFC000"/>
                  </a:solidFill>
                </a:rPr>
                <a:t>10-t Space Exploration Vehicle</a:t>
              </a:r>
              <a:endParaRPr lang="en-US" i="1" dirty="0">
                <a:solidFill>
                  <a:srgbClr val="FFC000"/>
                </a:solidFill>
              </a:endParaRPr>
            </a:p>
          </p:txBody>
        </p:sp>
        <p:cxnSp>
          <p:nvCxnSpPr>
            <p:cNvPr id="9" name="Straight Arrow Connector 8"/>
            <p:cNvCxnSpPr/>
            <p:nvPr/>
          </p:nvCxnSpPr>
          <p:spPr>
            <a:xfrm rot="16200000" flipH="1">
              <a:off x="5295900" y="2324100"/>
              <a:ext cx="990600" cy="60960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262048" y="5297269"/>
              <a:ext cx="2903872" cy="646331"/>
            </a:xfrm>
            <a:prstGeom prst="rect">
              <a:avLst/>
            </a:prstGeom>
          </p:spPr>
          <p:txBody>
            <a:bodyPr wrap="none">
              <a:spAutoFit/>
            </a:bodyPr>
            <a:lstStyle/>
            <a:p>
              <a:r>
                <a:rPr lang="en-US" i="1" dirty="0" smtClean="0">
                  <a:solidFill>
                    <a:srgbClr val="C00000"/>
                  </a:solidFill>
                </a:rPr>
                <a:t>Storable Chemical Propulsion</a:t>
              </a:r>
            </a:p>
            <a:p>
              <a:r>
                <a:rPr lang="en-US" i="1" dirty="0" smtClean="0">
                  <a:solidFill>
                    <a:srgbClr val="C00000"/>
                  </a:solidFill>
                </a:rPr>
                <a:t>Stage, 325 s Isp</a:t>
              </a:r>
              <a:endParaRPr lang="en-US" i="1" dirty="0">
                <a:solidFill>
                  <a:srgbClr val="C00000"/>
                </a:solidFill>
              </a:endParaRPr>
            </a:p>
          </p:txBody>
        </p:sp>
        <p:cxnSp>
          <p:nvCxnSpPr>
            <p:cNvPr id="14" name="Straight Arrow Connector 13"/>
            <p:cNvCxnSpPr/>
            <p:nvPr/>
          </p:nvCxnSpPr>
          <p:spPr>
            <a:xfrm rot="16200000" flipV="1">
              <a:off x="6882414" y="4506643"/>
              <a:ext cx="420469" cy="116078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22" name="Slide Number Placeholder 21"/>
          <p:cNvSpPr>
            <a:spLocks noGrp="1"/>
          </p:cNvSpPr>
          <p:nvPr>
            <p:ph type="sldNum" sz="quarter" idx="12"/>
          </p:nvPr>
        </p:nvSpPr>
        <p:spPr/>
        <p:txBody>
          <a:bodyPr/>
          <a:lstStyle/>
          <a:p>
            <a:fld id="{A35D01A2-3F75-4DD1-829D-615894268693}" type="slidenum">
              <a:rPr lang="en-US" smtClean="0"/>
              <a:pPr/>
              <a:t>22</a:t>
            </a:fld>
            <a:endParaRPr lang="en-US"/>
          </a:p>
        </p:txBody>
      </p:sp>
      <p:sp>
        <p:nvSpPr>
          <p:cNvPr id="15" name="TextBox 14"/>
          <p:cNvSpPr txBox="1"/>
          <p:nvPr/>
        </p:nvSpPr>
        <p:spPr>
          <a:xfrm>
            <a:off x="228600" y="5740820"/>
            <a:ext cx="3581400" cy="646331"/>
          </a:xfrm>
          <a:prstGeom prst="rect">
            <a:avLst/>
          </a:prstGeom>
          <a:noFill/>
        </p:spPr>
        <p:txBody>
          <a:bodyPr wrap="square" lIns="91333" tIns="45667" rIns="91333" bIns="45667" rtlCol="0">
            <a:spAutoFit/>
          </a:bodyPr>
          <a:lstStyle/>
          <a:p>
            <a:r>
              <a:rPr lang="en-US" i="1" dirty="0" smtClean="0">
                <a:solidFill>
                  <a:srgbClr val="FFC000"/>
                </a:solidFill>
              </a:rPr>
              <a:t>DSV remains in loose orbit while crew travels to target orbit in SEV</a:t>
            </a:r>
            <a:endParaRPr lang="en-US" i="1" dirty="0">
              <a:solidFill>
                <a:srgbClr val="FFC000"/>
              </a:solidFill>
            </a:endParaRPr>
          </a:p>
        </p:txBody>
      </p:sp>
    </p:spTree>
    <p:extLst>
      <p:ext uri="{BB962C8B-B14F-4D97-AF65-F5344CB8AC3E}">
        <p14:creationId xmlns:p14="http://schemas.microsoft.com/office/powerpoint/2010/main" val="24348332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SEV Reduces Mass for Phobos Missions</a:t>
            </a:r>
          </a:p>
        </p:txBody>
      </p:sp>
      <p:pic>
        <p:nvPicPr>
          <p:cNvPr id="17410" name="Picture 2" descr="fig"/>
          <p:cNvPicPr>
            <a:picLocks noChangeAspect="1" noChangeArrowheads="1"/>
          </p:cNvPicPr>
          <p:nvPr/>
        </p:nvPicPr>
        <p:blipFill>
          <a:blip r:embed="rId2" cstate="print"/>
          <a:srcRect/>
          <a:stretch>
            <a:fillRect/>
          </a:stretch>
        </p:blipFill>
        <p:spPr bwMode="auto">
          <a:xfrm>
            <a:off x="1295400" y="1485900"/>
            <a:ext cx="6553200" cy="49149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A35D01A2-3F75-4DD1-829D-615894268693}" type="slidenum">
              <a:rPr lang="en-US" smtClean="0"/>
              <a:pPr/>
              <a:t>23</a:t>
            </a:fld>
            <a:endParaRPr lang="en-US"/>
          </a:p>
        </p:txBody>
      </p:sp>
    </p:spTree>
    <p:extLst>
      <p:ext uri="{BB962C8B-B14F-4D97-AF65-F5344CB8AC3E}">
        <p14:creationId xmlns:p14="http://schemas.microsoft.com/office/powerpoint/2010/main" val="40040252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cstate="print"/>
          <a:srcRect/>
          <a:stretch>
            <a:fillRect/>
          </a:stretch>
        </p:blipFill>
        <p:spPr bwMode="auto">
          <a:xfrm>
            <a:off x="4572000" y="2856411"/>
            <a:ext cx="4572000" cy="3239589"/>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sz="4000" dirty="0"/>
              <a:t>The Old Problem</a:t>
            </a:r>
          </a:p>
        </p:txBody>
      </p:sp>
      <p:pic>
        <p:nvPicPr>
          <p:cNvPr id="21506" name="Picture 2"/>
          <p:cNvPicPr>
            <a:picLocks noChangeAspect="1" noChangeArrowheads="1"/>
          </p:cNvPicPr>
          <p:nvPr/>
        </p:nvPicPr>
        <p:blipFill>
          <a:blip r:embed="rId3" cstate="print"/>
          <a:srcRect/>
          <a:stretch>
            <a:fillRect/>
          </a:stretch>
        </p:blipFill>
        <p:spPr bwMode="auto">
          <a:xfrm>
            <a:off x="0" y="1828802"/>
            <a:ext cx="5410200" cy="1736674"/>
          </a:xfrm>
          <a:prstGeom prst="rect">
            <a:avLst/>
          </a:prstGeom>
          <a:noFill/>
          <a:ln w="9525">
            <a:noFill/>
            <a:miter lim="800000"/>
            <a:headEnd/>
            <a:tailEnd/>
          </a:ln>
          <a:effectLst/>
        </p:spPr>
      </p:pic>
      <p:pic>
        <p:nvPicPr>
          <p:cNvPr id="21508" name="Picture 4"/>
          <p:cNvPicPr>
            <a:picLocks noChangeAspect="1" noChangeArrowheads="1"/>
          </p:cNvPicPr>
          <p:nvPr/>
        </p:nvPicPr>
        <p:blipFill>
          <a:blip r:embed="rId4" cstate="print"/>
          <a:srcRect/>
          <a:stretch>
            <a:fillRect/>
          </a:stretch>
        </p:blipFill>
        <p:spPr bwMode="auto">
          <a:xfrm>
            <a:off x="1066800" y="3920324"/>
            <a:ext cx="2819400" cy="2383960"/>
          </a:xfrm>
          <a:prstGeom prst="rect">
            <a:avLst/>
          </a:prstGeom>
          <a:noFill/>
          <a:ln w="9525">
            <a:noFill/>
            <a:miter lim="800000"/>
            <a:headEnd/>
            <a:tailEnd/>
          </a:ln>
          <a:effectLst/>
        </p:spPr>
      </p:pic>
      <p:sp>
        <p:nvSpPr>
          <p:cNvPr id="6" name="TextBox 5"/>
          <p:cNvSpPr txBox="1"/>
          <p:nvPr/>
        </p:nvSpPr>
        <p:spPr>
          <a:xfrm>
            <a:off x="5791200" y="1600208"/>
            <a:ext cx="3352800" cy="1015663"/>
          </a:xfrm>
          <a:prstGeom prst="rect">
            <a:avLst/>
          </a:prstGeom>
          <a:noFill/>
        </p:spPr>
        <p:txBody>
          <a:bodyPr wrap="square" lIns="91333" tIns="45667" rIns="91333" bIns="45667" rtlCol="0">
            <a:spAutoFit/>
          </a:bodyPr>
          <a:lstStyle/>
          <a:p>
            <a:r>
              <a:rPr lang="en-US" sz="2000" i="1" dirty="0">
                <a:solidFill>
                  <a:srgbClr val="FFC000"/>
                </a:solidFill>
              </a:rPr>
              <a:t>Connect arrival and departure interplanetary trajectories via maneuver at </a:t>
            </a:r>
            <a:r>
              <a:rPr lang="en-US" sz="2000" i="1" dirty="0" err="1">
                <a:solidFill>
                  <a:srgbClr val="FFC000"/>
                </a:solidFill>
              </a:rPr>
              <a:t>apoapsis</a:t>
            </a:r>
            <a:endParaRPr lang="en-US" sz="2000" i="1" dirty="0">
              <a:solidFill>
                <a:srgbClr val="FFC000"/>
              </a:solidFill>
            </a:endParaRPr>
          </a:p>
        </p:txBody>
      </p:sp>
      <p:sp>
        <p:nvSpPr>
          <p:cNvPr id="8" name="Slide Number Placeholder 7"/>
          <p:cNvSpPr>
            <a:spLocks noGrp="1"/>
          </p:cNvSpPr>
          <p:nvPr>
            <p:ph type="sldNum" sz="quarter" idx="12"/>
          </p:nvPr>
        </p:nvSpPr>
        <p:spPr/>
        <p:txBody>
          <a:bodyPr/>
          <a:lstStyle/>
          <a:p>
            <a:fld id="{A35D01A2-3F75-4DD1-829D-615894268693}" type="slidenum">
              <a:rPr lang="en-US" smtClean="0"/>
              <a:pPr/>
              <a:t>24</a:t>
            </a:fld>
            <a:endParaRPr lang="en-US"/>
          </a:p>
        </p:txBody>
      </p:sp>
    </p:spTree>
    <p:extLst>
      <p:ext uri="{BB962C8B-B14F-4D97-AF65-F5344CB8AC3E}">
        <p14:creationId xmlns:p14="http://schemas.microsoft.com/office/powerpoint/2010/main" val="5987382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cstate="print"/>
          <a:srcRect/>
          <a:stretch>
            <a:fillRect/>
          </a:stretch>
        </p:blipFill>
        <p:spPr bwMode="auto">
          <a:xfrm>
            <a:off x="4572000" y="2856411"/>
            <a:ext cx="4572000" cy="3239589"/>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sz="4000" dirty="0"/>
              <a:t>The Current Problem</a:t>
            </a:r>
          </a:p>
        </p:txBody>
      </p:sp>
      <p:pic>
        <p:nvPicPr>
          <p:cNvPr id="21508" name="Picture 4"/>
          <p:cNvPicPr>
            <a:picLocks noChangeAspect="1" noChangeArrowheads="1"/>
          </p:cNvPicPr>
          <p:nvPr/>
        </p:nvPicPr>
        <p:blipFill>
          <a:blip r:embed="rId3" cstate="print"/>
          <a:srcRect/>
          <a:stretch>
            <a:fillRect/>
          </a:stretch>
        </p:blipFill>
        <p:spPr bwMode="auto">
          <a:xfrm>
            <a:off x="1066800" y="3920324"/>
            <a:ext cx="2819400" cy="2383960"/>
          </a:xfrm>
          <a:prstGeom prst="rect">
            <a:avLst/>
          </a:prstGeom>
          <a:noFill/>
          <a:ln w="9525">
            <a:noFill/>
            <a:miter lim="800000"/>
            <a:headEnd/>
            <a:tailEnd/>
          </a:ln>
          <a:effectLst/>
        </p:spPr>
      </p:pic>
      <p:cxnSp>
        <p:nvCxnSpPr>
          <p:cNvPr id="6" name="Straight Connector 5"/>
          <p:cNvCxnSpPr/>
          <p:nvPr/>
        </p:nvCxnSpPr>
        <p:spPr>
          <a:xfrm>
            <a:off x="457200" y="5181600"/>
            <a:ext cx="4114800" cy="0"/>
          </a:xfrm>
          <a:prstGeom prst="line">
            <a:avLst/>
          </a:prstGeom>
          <a:ln w="28575">
            <a:solidFill>
              <a:srgbClr val="0070C0"/>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105400" y="3505200"/>
            <a:ext cx="3200400" cy="0"/>
          </a:xfrm>
          <a:prstGeom prst="line">
            <a:avLst/>
          </a:prstGeom>
          <a:ln w="28575">
            <a:solidFill>
              <a:srgbClr val="0070C0"/>
            </a:solidFill>
          </a:ln>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34000" y="1600208"/>
            <a:ext cx="2819400" cy="1015663"/>
          </a:xfrm>
          <a:prstGeom prst="rect">
            <a:avLst/>
          </a:prstGeom>
          <a:noFill/>
        </p:spPr>
        <p:txBody>
          <a:bodyPr wrap="square" lIns="91333" tIns="45667" rIns="91333" bIns="45667" rtlCol="0">
            <a:spAutoFit/>
          </a:bodyPr>
          <a:lstStyle/>
          <a:p>
            <a:r>
              <a:rPr lang="en-US" sz="2000" i="1" dirty="0">
                <a:solidFill>
                  <a:srgbClr val="FFC000"/>
                </a:solidFill>
              </a:rPr>
              <a:t>Target orbit plane could be mismatched with interplanetary orbits</a:t>
            </a:r>
          </a:p>
        </p:txBody>
      </p:sp>
      <p:sp>
        <p:nvSpPr>
          <p:cNvPr id="9" name="Rectangle 8"/>
          <p:cNvSpPr/>
          <p:nvPr/>
        </p:nvSpPr>
        <p:spPr>
          <a:xfrm>
            <a:off x="5048387" y="3200404"/>
            <a:ext cx="1188827" cy="338447"/>
          </a:xfrm>
          <a:prstGeom prst="rect">
            <a:avLst/>
          </a:prstGeom>
        </p:spPr>
        <p:txBody>
          <a:bodyPr wrap="none" lIns="91333" tIns="45667" rIns="91333" bIns="45667">
            <a:spAutoFit/>
          </a:bodyPr>
          <a:lstStyle/>
          <a:p>
            <a:r>
              <a:rPr lang="en-US" sz="1600" i="1" dirty="0">
                <a:solidFill>
                  <a:srgbClr val="0070C0"/>
                </a:solidFill>
              </a:rPr>
              <a:t>target orbit </a:t>
            </a:r>
            <a:endParaRPr lang="en-US" sz="1600" dirty="0"/>
          </a:p>
        </p:txBody>
      </p:sp>
      <p:sp>
        <p:nvSpPr>
          <p:cNvPr id="10" name="Rectangle 9"/>
          <p:cNvSpPr/>
          <p:nvPr/>
        </p:nvSpPr>
        <p:spPr>
          <a:xfrm>
            <a:off x="8" y="4863155"/>
            <a:ext cx="1188827" cy="338447"/>
          </a:xfrm>
          <a:prstGeom prst="rect">
            <a:avLst/>
          </a:prstGeom>
        </p:spPr>
        <p:txBody>
          <a:bodyPr wrap="none" lIns="91333" tIns="45667" rIns="91333" bIns="45667">
            <a:spAutoFit/>
          </a:bodyPr>
          <a:lstStyle/>
          <a:p>
            <a:r>
              <a:rPr lang="en-US" sz="1600" i="1" dirty="0">
                <a:solidFill>
                  <a:srgbClr val="0070C0"/>
                </a:solidFill>
              </a:rPr>
              <a:t>target orbit </a:t>
            </a:r>
            <a:endParaRPr lang="en-US" sz="1600" dirty="0"/>
          </a:p>
        </p:txBody>
      </p:sp>
      <p:grpSp>
        <p:nvGrpSpPr>
          <p:cNvPr id="20" name="Group 19"/>
          <p:cNvGrpSpPr/>
          <p:nvPr/>
        </p:nvGrpSpPr>
        <p:grpSpPr>
          <a:xfrm>
            <a:off x="609609" y="1371600"/>
            <a:ext cx="3581401" cy="2299588"/>
            <a:chOff x="-1" y="1586612"/>
            <a:chExt cx="3581401" cy="2299588"/>
          </a:xfrm>
        </p:grpSpPr>
        <p:pic>
          <p:nvPicPr>
            <p:cNvPr id="18" name="Picture 2"/>
            <p:cNvPicPr>
              <a:picLocks noChangeAspect="1" noChangeArrowheads="1"/>
            </p:cNvPicPr>
            <p:nvPr/>
          </p:nvPicPr>
          <p:blipFill>
            <a:blip r:embed="rId4" cstate="print"/>
            <a:srcRect l="94464" t="19668" r="-2817" b="57564"/>
            <a:stretch>
              <a:fillRect/>
            </a:stretch>
          </p:blipFill>
          <p:spPr bwMode="auto">
            <a:xfrm>
              <a:off x="2971800" y="1752600"/>
              <a:ext cx="609600" cy="533400"/>
            </a:xfrm>
            <a:prstGeom prst="rect">
              <a:avLst/>
            </a:prstGeom>
            <a:noFill/>
            <a:ln w="9525">
              <a:noFill/>
              <a:miter lim="800000"/>
              <a:headEnd/>
              <a:tailEnd/>
            </a:ln>
            <a:effectLst/>
          </p:spPr>
        </p:pic>
        <p:pic>
          <p:nvPicPr>
            <p:cNvPr id="11" name="Picture 2"/>
            <p:cNvPicPr>
              <a:picLocks noChangeAspect="1" noChangeArrowheads="1"/>
            </p:cNvPicPr>
            <p:nvPr/>
          </p:nvPicPr>
          <p:blipFill>
            <a:blip r:embed="rId4" cstate="print"/>
            <a:srcRect l="50704" r="11268" b="7858"/>
            <a:stretch>
              <a:fillRect/>
            </a:stretch>
          </p:blipFill>
          <p:spPr bwMode="auto">
            <a:xfrm>
              <a:off x="-1" y="1828800"/>
              <a:ext cx="2645229" cy="2057400"/>
            </a:xfrm>
            <a:prstGeom prst="rect">
              <a:avLst/>
            </a:prstGeom>
            <a:noFill/>
            <a:ln w="9525">
              <a:noFill/>
              <a:miter lim="800000"/>
              <a:headEnd/>
              <a:tailEnd/>
            </a:ln>
            <a:effectLst/>
          </p:spPr>
        </p:pic>
        <p:grpSp>
          <p:nvGrpSpPr>
            <p:cNvPr id="17" name="Group 16"/>
            <p:cNvGrpSpPr/>
            <p:nvPr/>
          </p:nvGrpSpPr>
          <p:grpSpPr>
            <a:xfrm rot="19909074">
              <a:off x="1632581" y="1586612"/>
              <a:ext cx="1719193" cy="1981200"/>
              <a:chOff x="1295400" y="1842448"/>
              <a:chExt cx="1719193" cy="1981200"/>
            </a:xfrm>
          </p:grpSpPr>
          <p:sp>
            <p:nvSpPr>
              <p:cNvPr id="12" name="Oval 11"/>
              <p:cNvSpPr/>
              <p:nvPr/>
            </p:nvSpPr>
            <p:spPr>
              <a:xfrm>
                <a:off x="1295400" y="1842448"/>
                <a:ext cx="1066800" cy="19812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rot="16200000" flipH="1">
                <a:off x="2183217" y="1622770"/>
                <a:ext cx="595952" cy="1066800"/>
              </a:xfrm>
              <a:prstGeom prst="straightConnector1">
                <a:avLst/>
              </a:prstGeom>
              <a:ln w="254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9" name="Oval 18"/>
            <p:cNvSpPr>
              <a:spLocks noChangeAspect="1"/>
            </p:cNvSpPr>
            <p:nvPr/>
          </p:nvSpPr>
          <p:spPr>
            <a:xfrm>
              <a:off x="1645268" y="1810211"/>
              <a:ext cx="365760" cy="36576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Slide Number Placeholder 21"/>
          <p:cNvSpPr>
            <a:spLocks noGrp="1"/>
          </p:cNvSpPr>
          <p:nvPr>
            <p:ph type="sldNum" sz="quarter" idx="12"/>
          </p:nvPr>
        </p:nvSpPr>
        <p:spPr/>
        <p:txBody>
          <a:bodyPr/>
          <a:lstStyle/>
          <a:p>
            <a:fld id="{A35D01A2-3F75-4DD1-829D-615894268693}" type="slidenum">
              <a:rPr lang="en-US" smtClean="0"/>
              <a:pPr/>
              <a:t>25</a:t>
            </a:fld>
            <a:endParaRPr lang="en-US"/>
          </a:p>
        </p:txBody>
      </p:sp>
    </p:spTree>
    <p:extLst>
      <p:ext uri="{BB962C8B-B14F-4D97-AF65-F5344CB8AC3E}">
        <p14:creationId xmlns:p14="http://schemas.microsoft.com/office/powerpoint/2010/main" val="36328767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90600" y="1676400"/>
            <a:ext cx="5867400" cy="4400550"/>
            <a:chOff x="990600" y="1676400"/>
            <a:chExt cx="5867400" cy="4400550"/>
          </a:xfrm>
        </p:grpSpPr>
        <p:pic>
          <p:nvPicPr>
            <p:cNvPr id="2054" name="Picture 6" descr="f"/>
            <p:cNvPicPr>
              <a:picLocks noChangeAspect="1" noChangeArrowheads="1"/>
            </p:cNvPicPr>
            <p:nvPr/>
          </p:nvPicPr>
          <p:blipFill>
            <a:blip r:embed="rId2" cstate="print"/>
            <a:srcRect/>
            <a:stretch>
              <a:fillRect/>
            </a:stretch>
          </p:blipFill>
          <p:spPr bwMode="auto">
            <a:xfrm>
              <a:off x="990600" y="1676400"/>
              <a:ext cx="5867400" cy="4400550"/>
            </a:xfrm>
            <a:prstGeom prst="rect">
              <a:avLst/>
            </a:prstGeom>
            <a:noFill/>
            <a:ln w="9525">
              <a:noFill/>
              <a:miter lim="800000"/>
              <a:headEnd/>
              <a:tailEnd/>
            </a:ln>
          </p:spPr>
        </p:pic>
        <p:sp>
          <p:nvSpPr>
            <p:cNvPr id="2055" name="Text Box 11"/>
            <p:cNvSpPr txBox="1">
              <a:spLocks noChangeArrowheads="1"/>
            </p:cNvSpPr>
            <p:nvPr/>
          </p:nvSpPr>
          <p:spPr bwMode="auto">
            <a:xfrm>
              <a:off x="2673350" y="2895600"/>
              <a:ext cx="1719262" cy="64633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spcBef>
                  <a:spcPct val="0"/>
                </a:spcBef>
                <a:spcAft>
                  <a:spcPct val="0"/>
                </a:spcAft>
              </a:pPr>
              <a:r>
                <a:rPr lang="en-US" sz="1400" dirty="0">
                  <a:solidFill>
                    <a:srgbClr val="007E00"/>
                  </a:solidFill>
                  <a:latin typeface="Calibri" pitchFamily="34" charset="0"/>
                  <a:cs typeface="Arial" pitchFamily="34" charset="0"/>
                </a:rPr>
                <a:t>Change line of </a:t>
              </a:r>
              <a:r>
                <a:rPr lang="en-US" sz="1400" dirty="0" err="1">
                  <a:solidFill>
                    <a:srgbClr val="007E00"/>
                  </a:solidFill>
                  <a:latin typeface="Calibri" pitchFamily="34" charset="0"/>
                  <a:cs typeface="Arial" pitchFamily="34" charset="0"/>
                </a:rPr>
                <a:t>apsides</a:t>
              </a:r>
              <a:endParaRPr lang="en-US" sz="1400" dirty="0">
                <a:solidFill>
                  <a:srgbClr val="007E00"/>
                </a:solidFill>
                <a:latin typeface="Calibri" pitchFamily="34" charset="0"/>
                <a:cs typeface="Arial" pitchFamily="34" charset="0"/>
              </a:endParaRPr>
            </a:p>
            <a:p>
              <a:pPr fontAlgn="base">
                <a:spcBef>
                  <a:spcPct val="0"/>
                </a:spcBef>
                <a:spcAft>
                  <a:spcPct val="0"/>
                </a:spcAft>
              </a:pPr>
              <a:r>
                <a:rPr lang="en-US" sz="1400" dirty="0">
                  <a:solidFill>
                    <a:srgbClr val="007E00"/>
                  </a:solidFill>
                  <a:latin typeface="Calibri" pitchFamily="34" charset="0"/>
                  <a:cs typeface="Arial" pitchFamily="34" charset="0"/>
                </a:rPr>
                <a:t>(argument of periapsis)</a:t>
              </a:r>
            </a:p>
            <a:p>
              <a:pPr fontAlgn="base">
                <a:spcBef>
                  <a:spcPct val="0"/>
                </a:spcBef>
                <a:spcAft>
                  <a:spcPct val="0"/>
                </a:spcAft>
              </a:pPr>
              <a:r>
                <a:rPr lang="en-US" sz="1400" dirty="0">
                  <a:solidFill>
                    <a:srgbClr val="007E00"/>
                  </a:solidFill>
                  <a:latin typeface="Calibri" pitchFamily="34" charset="0"/>
                  <a:cs typeface="Arial" pitchFamily="34" charset="0"/>
                </a:rPr>
                <a:t>in orbit</a:t>
              </a:r>
              <a:endParaRPr lang="en-US" sz="2400" dirty="0">
                <a:latin typeface="Arial" pitchFamily="34" charset="0"/>
                <a:cs typeface="Arial" pitchFamily="34" charset="0"/>
              </a:endParaRPr>
            </a:p>
          </p:txBody>
        </p:sp>
        <p:sp>
          <p:nvSpPr>
            <p:cNvPr id="2056" name="Text Box 11"/>
            <p:cNvSpPr txBox="1">
              <a:spLocks noChangeArrowheads="1"/>
            </p:cNvSpPr>
            <p:nvPr/>
          </p:nvSpPr>
          <p:spPr bwMode="auto">
            <a:xfrm>
              <a:off x="4136985" y="4800600"/>
              <a:ext cx="1806615" cy="762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fontAlgn="base">
                <a:spcBef>
                  <a:spcPct val="0"/>
                </a:spcBef>
                <a:spcAft>
                  <a:spcPct val="0"/>
                </a:spcAft>
              </a:pPr>
              <a:r>
                <a:rPr lang="en-US" sz="1400" dirty="0">
                  <a:solidFill>
                    <a:srgbClr val="0000FF"/>
                  </a:solidFill>
                  <a:latin typeface="Calibri" pitchFamily="34" charset="0"/>
                  <a:cs typeface="Arial" pitchFamily="34" charset="0"/>
                </a:rPr>
                <a:t>Change line of </a:t>
              </a:r>
              <a:r>
                <a:rPr lang="en-US" sz="1400" dirty="0" err="1">
                  <a:solidFill>
                    <a:srgbClr val="0000FF"/>
                  </a:solidFill>
                  <a:latin typeface="Calibri" pitchFamily="34" charset="0"/>
                  <a:cs typeface="Arial" pitchFamily="34" charset="0"/>
                </a:rPr>
                <a:t>apsides</a:t>
              </a:r>
              <a:r>
                <a:rPr lang="en-US" sz="1400" dirty="0">
                  <a:solidFill>
                    <a:srgbClr val="0000FF"/>
                  </a:solidFill>
                  <a:latin typeface="Calibri" pitchFamily="34" charset="0"/>
                  <a:cs typeface="Arial" pitchFamily="34" charset="0"/>
                </a:rPr>
                <a:t> during arrival/departure maneuver</a:t>
              </a:r>
              <a:endParaRPr lang="en-US" sz="2400" dirty="0">
                <a:latin typeface="Arial" pitchFamily="34" charset="0"/>
                <a:cs typeface="Arial" pitchFamily="34" charset="0"/>
              </a:endParaRPr>
            </a:p>
          </p:txBody>
        </p:sp>
        <p:sp>
          <p:nvSpPr>
            <p:cNvPr id="2057" name="Text Box 11"/>
            <p:cNvSpPr txBox="1">
              <a:spLocks noChangeArrowheads="1"/>
            </p:cNvSpPr>
            <p:nvPr/>
          </p:nvSpPr>
          <p:spPr bwMode="auto">
            <a:xfrm>
              <a:off x="2438400" y="4171949"/>
              <a:ext cx="1514776" cy="45763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fontAlgn="base">
                <a:spcBef>
                  <a:spcPct val="0"/>
                </a:spcBef>
                <a:spcAft>
                  <a:spcPct val="0"/>
                </a:spcAft>
              </a:pPr>
              <a:r>
                <a:rPr lang="en-US" sz="1400">
                  <a:solidFill>
                    <a:srgbClr val="FF0000"/>
                  </a:solidFill>
                  <a:latin typeface="Calibri" pitchFamily="34" charset="0"/>
                  <a:cs typeface="Arial" pitchFamily="34" charset="0"/>
                </a:rPr>
                <a:t>Rotate orbit along line of apsides</a:t>
              </a:r>
              <a:endParaRPr lang="en-US" sz="2400">
                <a:latin typeface="Arial" pitchFamily="34" charset="0"/>
                <a:cs typeface="Arial" pitchFamily="34" charset="0"/>
              </a:endParaRPr>
            </a:p>
          </p:txBody>
        </p:sp>
      </p:grpSp>
      <p:sp>
        <p:nvSpPr>
          <p:cNvPr id="2" name="Title 1"/>
          <p:cNvSpPr>
            <a:spLocks noGrp="1"/>
          </p:cNvSpPr>
          <p:nvPr>
            <p:ph type="title"/>
          </p:nvPr>
        </p:nvSpPr>
        <p:spPr>
          <a:xfrm>
            <a:off x="0" y="274638"/>
            <a:ext cx="9144000" cy="1143000"/>
          </a:xfrm>
        </p:spPr>
        <p:txBody>
          <a:bodyPr>
            <a:noAutofit/>
          </a:bodyPr>
          <a:lstStyle/>
          <a:p>
            <a:r>
              <a:rPr lang="en-US" sz="3600" dirty="0"/>
              <a:t>Relative cost of orbit reorientation techniques</a:t>
            </a:r>
          </a:p>
        </p:txBody>
      </p:sp>
      <p:sp>
        <p:nvSpPr>
          <p:cNvPr id="13" name="Content Placeholder 12"/>
          <p:cNvSpPr>
            <a:spLocks noGrp="1"/>
          </p:cNvSpPr>
          <p:nvPr>
            <p:ph idx="1"/>
          </p:nvPr>
        </p:nvSpPr>
        <p:spPr>
          <a:xfrm>
            <a:off x="6477000" y="2819400"/>
            <a:ext cx="2514600" cy="2209800"/>
          </a:xfrm>
        </p:spPr>
        <p:txBody>
          <a:bodyPr>
            <a:normAutofit/>
          </a:bodyPr>
          <a:lstStyle/>
          <a:p>
            <a:r>
              <a:rPr lang="en-US" sz="2000" dirty="0"/>
              <a:t>Mars orbit</a:t>
            </a:r>
          </a:p>
          <a:p>
            <a:r>
              <a:rPr lang="en-US" sz="2000" dirty="0"/>
              <a:t>250 km altitude periapsis</a:t>
            </a:r>
          </a:p>
          <a:p>
            <a:r>
              <a:rPr lang="en-US" sz="2000" dirty="0"/>
              <a:t>1 sol period</a:t>
            </a:r>
          </a:p>
          <a:p>
            <a:r>
              <a:rPr lang="en-US" sz="2000" dirty="0"/>
              <a:t>5 km/s V</a:t>
            </a:r>
            <a:r>
              <a:rPr lang="en-US" sz="2000" baseline="-25000" dirty="0"/>
              <a:t>∞</a:t>
            </a:r>
          </a:p>
        </p:txBody>
      </p:sp>
      <p:sp>
        <p:nvSpPr>
          <p:cNvPr id="8" name="Slide Number Placeholder 7"/>
          <p:cNvSpPr>
            <a:spLocks noGrp="1"/>
          </p:cNvSpPr>
          <p:nvPr>
            <p:ph type="sldNum" sz="quarter" idx="12"/>
          </p:nvPr>
        </p:nvSpPr>
        <p:spPr/>
        <p:txBody>
          <a:bodyPr/>
          <a:lstStyle/>
          <a:p>
            <a:fld id="{A35D01A2-3F75-4DD1-829D-615894268693}" type="slidenum">
              <a:rPr lang="en-US" smtClean="0"/>
              <a:pPr/>
              <a:t>26</a:t>
            </a:fld>
            <a:endParaRPr lang="en-US"/>
          </a:p>
        </p:txBody>
      </p:sp>
    </p:spTree>
    <p:extLst>
      <p:ext uri="{BB962C8B-B14F-4D97-AF65-F5344CB8AC3E}">
        <p14:creationId xmlns:p14="http://schemas.microsoft.com/office/powerpoint/2010/main" val="17513780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Transfer to Phobos</a:t>
            </a:r>
          </a:p>
        </p:txBody>
      </p:sp>
      <p:sp>
        <p:nvSpPr>
          <p:cNvPr id="3091" name="Rectangle 19"/>
          <p:cNvSpPr>
            <a:spLocks noChangeArrowheads="1"/>
          </p:cNvSpPr>
          <p:nvPr/>
        </p:nvSpPr>
        <p:spPr bwMode="auto">
          <a:xfrm>
            <a:off x="4" y="-184608"/>
            <a:ext cx="184514" cy="369225"/>
          </a:xfrm>
          <a:prstGeom prst="rect">
            <a:avLst/>
          </a:prstGeom>
          <a:noFill/>
          <a:ln w="9525">
            <a:noFill/>
            <a:miter lim="800000"/>
            <a:headEnd/>
            <a:tailEnd/>
          </a:ln>
          <a:effectLst/>
        </p:spPr>
        <p:txBody>
          <a:bodyPr vert="horz" wrap="none" lIns="91333" tIns="45667" rIns="91333" bIns="45667" numCol="1" anchor="ctr" anchorCtr="0" compatLnSpc="1">
            <a:prstTxWarp prst="textNoShape">
              <a:avLst/>
            </a:prstTxWarp>
            <a:spAutoFit/>
          </a:bodyPr>
          <a:lstStyle/>
          <a:p>
            <a:endParaRPr lang="en-US"/>
          </a:p>
        </p:txBody>
      </p:sp>
      <p:grpSp>
        <p:nvGrpSpPr>
          <p:cNvPr id="3073" name="Group 1"/>
          <p:cNvGrpSpPr>
            <a:grpSpLocks noChangeAspect="1"/>
          </p:cNvGrpSpPr>
          <p:nvPr/>
        </p:nvGrpSpPr>
        <p:grpSpPr bwMode="auto">
          <a:xfrm>
            <a:off x="838200" y="1752600"/>
            <a:ext cx="7101414" cy="4114800"/>
            <a:chOff x="2311" y="3819"/>
            <a:chExt cx="8656" cy="5014"/>
          </a:xfrm>
        </p:grpSpPr>
        <p:sp>
          <p:nvSpPr>
            <p:cNvPr id="3090" name="AutoShape 18"/>
            <p:cNvSpPr>
              <a:spLocks noChangeAspect="1" noChangeArrowheads="1" noTextEdit="1"/>
            </p:cNvSpPr>
            <p:nvPr/>
          </p:nvSpPr>
          <p:spPr bwMode="auto">
            <a:xfrm>
              <a:off x="2311" y="3819"/>
              <a:ext cx="8656" cy="5014"/>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89" name="Picture 17" descr="fig"/>
            <p:cNvPicPr>
              <a:picLocks noChangeAspect="1" noChangeArrowheads="1"/>
            </p:cNvPicPr>
            <p:nvPr/>
          </p:nvPicPr>
          <p:blipFill>
            <a:blip r:embed="rId2" cstate="print"/>
            <a:srcRect l="16472" t="36060" r="20006" b="39058"/>
            <a:stretch>
              <a:fillRect/>
            </a:stretch>
          </p:blipFill>
          <p:spPr bwMode="auto">
            <a:xfrm>
              <a:off x="6481" y="3819"/>
              <a:ext cx="4336" cy="1274"/>
            </a:xfrm>
            <a:prstGeom prst="rect">
              <a:avLst/>
            </a:prstGeom>
            <a:noFill/>
          </p:spPr>
        </p:pic>
        <p:pic>
          <p:nvPicPr>
            <p:cNvPr id="3088" name="Picture 16" descr="fig"/>
            <p:cNvPicPr>
              <a:picLocks noChangeAspect="1" noChangeArrowheads="1"/>
            </p:cNvPicPr>
            <p:nvPr/>
          </p:nvPicPr>
          <p:blipFill>
            <a:blip r:embed="rId3" cstate="print"/>
            <a:srcRect l="15771" t="17053" r="17961" b="6114"/>
            <a:stretch>
              <a:fillRect/>
            </a:stretch>
          </p:blipFill>
          <p:spPr bwMode="auto">
            <a:xfrm>
              <a:off x="6419" y="5049"/>
              <a:ext cx="4352" cy="3784"/>
            </a:xfrm>
            <a:prstGeom prst="rect">
              <a:avLst/>
            </a:prstGeom>
            <a:noFill/>
          </p:spPr>
        </p:pic>
        <p:pic>
          <p:nvPicPr>
            <p:cNvPr id="3087" name="Picture 15" descr="fig"/>
            <p:cNvPicPr>
              <a:picLocks noChangeAspect="1" noChangeArrowheads="1"/>
            </p:cNvPicPr>
            <p:nvPr/>
          </p:nvPicPr>
          <p:blipFill>
            <a:blip r:embed="rId4" cstate="print"/>
            <a:srcRect l="20038" t="34219" r="22539" b="36838"/>
            <a:stretch>
              <a:fillRect/>
            </a:stretch>
          </p:blipFill>
          <p:spPr bwMode="auto">
            <a:xfrm>
              <a:off x="2339" y="3975"/>
              <a:ext cx="3825" cy="1446"/>
            </a:xfrm>
            <a:prstGeom prst="rect">
              <a:avLst/>
            </a:prstGeom>
            <a:noFill/>
          </p:spPr>
        </p:pic>
        <p:sp>
          <p:nvSpPr>
            <p:cNvPr id="3086" name="Text Box 13"/>
            <p:cNvSpPr txBox="1">
              <a:spLocks noChangeArrowheads="1"/>
            </p:cNvSpPr>
            <p:nvPr/>
          </p:nvSpPr>
          <p:spPr bwMode="auto">
            <a:xfrm>
              <a:off x="2311" y="6140"/>
              <a:ext cx="4656" cy="239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342499" indent="-342499" algn="just" fontAlgn="base">
                <a:spcBef>
                  <a:spcPct val="0"/>
                </a:spcBef>
                <a:spcAft>
                  <a:spcPct val="0"/>
                </a:spcAft>
              </a:pPr>
              <a:r>
                <a:rPr lang="en-US" sz="1400" b="1" dirty="0">
                  <a:ea typeface="Times New Roman" pitchFamily="18" charset="0"/>
                  <a:cs typeface="Calibri" pitchFamily="34" charset="0"/>
                </a:rPr>
                <a:t>Maneuver sequence:</a:t>
              </a:r>
              <a:endParaRPr lang="en-US" sz="1400" dirty="0">
                <a:cs typeface="Arial" pitchFamily="34" charset="0"/>
              </a:endParaRPr>
            </a:p>
            <a:p>
              <a:pPr marL="342499" indent="-342499" algn="just" eaLnBrk="0" fontAlgn="base" hangingPunct="0">
                <a:spcBef>
                  <a:spcPct val="0"/>
                </a:spcBef>
                <a:spcAft>
                  <a:spcPct val="0"/>
                </a:spcAft>
                <a:buFont typeface="+mj-lt"/>
                <a:buAutoNum type="arabicPeriod"/>
              </a:pPr>
              <a:r>
                <a:rPr lang="en-US" sz="1300" dirty="0">
                  <a:ea typeface="Times New Roman" pitchFamily="18" charset="0"/>
                  <a:cs typeface="Calibri" pitchFamily="34" charset="0"/>
                </a:rPr>
                <a:t>DSV capture into parking orbit from arrival </a:t>
              </a:r>
              <a:r>
                <a:rPr lang="en-US" sz="1300" dirty="0" err="1">
                  <a:ea typeface="Times New Roman" pitchFamily="18" charset="0"/>
                  <a:cs typeface="Calibri" pitchFamily="34" charset="0"/>
                </a:rPr>
                <a:t>traj</a:t>
              </a:r>
              <a:r>
                <a:rPr lang="en-US" sz="1300" dirty="0">
                  <a:ea typeface="Times New Roman" pitchFamily="18" charset="0"/>
                  <a:cs typeface="Calibri" pitchFamily="34" charset="0"/>
                </a:rPr>
                <a:t>.</a:t>
              </a:r>
              <a:endParaRPr lang="en-US" sz="1300" dirty="0">
                <a:cs typeface="Arial" pitchFamily="34" charset="0"/>
              </a:endParaRPr>
            </a:p>
            <a:p>
              <a:pPr marL="342499" indent="-342499" algn="just" eaLnBrk="0" fontAlgn="base" hangingPunct="0">
                <a:spcBef>
                  <a:spcPct val="0"/>
                </a:spcBef>
                <a:spcAft>
                  <a:spcPct val="0"/>
                </a:spcAft>
                <a:buFont typeface="+mj-lt"/>
                <a:buAutoNum type="arabicPeriod"/>
              </a:pPr>
              <a:r>
                <a:rPr lang="en-US" sz="1300" dirty="0">
                  <a:ea typeface="Times New Roman" pitchFamily="18" charset="0"/>
                  <a:cs typeface="Calibri" pitchFamily="34" charset="0"/>
                </a:rPr>
                <a:t>DSV rotate from arrival to departure plane</a:t>
              </a:r>
              <a:endParaRPr lang="en-US" sz="1300" dirty="0">
                <a:cs typeface="Arial" pitchFamily="34" charset="0"/>
              </a:endParaRPr>
            </a:p>
            <a:p>
              <a:pPr marL="342499" indent="-342499" algn="just" eaLnBrk="0" fontAlgn="base" hangingPunct="0">
                <a:spcBef>
                  <a:spcPct val="0"/>
                </a:spcBef>
                <a:spcAft>
                  <a:spcPct val="0"/>
                </a:spcAft>
                <a:buFont typeface="+mj-lt"/>
                <a:buAutoNum type="arabicPeriod"/>
              </a:pPr>
              <a:r>
                <a:rPr lang="en-US" sz="1300" dirty="0">
                  <a:ea typeface="Times New Roman" pitchFamily="18" charset="0"/>
                  <a:cs typeface="Calibri" pitchFamily="34" charset="0"/>
                </a:rPr>
                <a:t>SEV rotate to target plane and raise periapsis</a:t>
              </a:r>
              <a:endParaRPr lang="en-US" sz="1300" dirty="0">
                <a:cs typeface="Arial" pitchFamily="34" charset="0"/>
              </a:endParaRPr>
            </a:p>
            <a:p>
              <a:pPr marL="342499" indent="-342499" algn="just" eaLnBrk="0" fontAlgn="base" hangingPunct="0">
                <a:spcBef>
                  <a:spcPct val="0"/>
                </a:spcBef>
                <a:spcAft>
                  <a:spcPct val="0"/>
                </a:spcAft>
                <a:buFont typeface="+mj-lt"/>
                <a:buAutoNum type="arabicPeriod"/>
              </a:pPr>
              <a:r>
                <a:rPr lang="en-US" sz="1300" dirty="0">
                  <a:ea typeface="Times New Roman" pitchFamily="18" charset="0"/>
                  <a:cs typeface="Calibri" pitchFamily="34" charset="0"/>
                </a:rPr>
                <a:t>SEV lower </a:t>
              </a:r>
              <a:r>
                <a:rPr lang="en-US" sz="1300" dirty="0" err="1">
                  <a:ea typeface="Times New Roman" pitchFamily="18" charset="0"/>
                  <a:cs typeface="Calibri" pitchFamily="34" charset="0"/>
                </a:rPr>
                <a:t>apoapsis</a:t>
              </a:r>
              <a:r>
                <a:rPr lang="en-US" sz="1300" dirty="0">
                  <a:ea typeface="Times New Roman" pitchFamily="18" charset="0"/>
                  <a:cs typeface="Calibri" pitchFamily="34" charset="0"/>
                </a:rPr>
                <a:t> to circular target orbit</a:t>
              </a:r>
              <a:endParaRPr lang="en-US" sz="1300" dirty="0">
                <a:cs typeface="Arial" pitchFamily="34" charset="0"/>
              </a:endParaRPr>
            </a:p>
            <a:p>
              <a:pPr marL="342499" indent="-342499" algn="just" eaLnBrk="0" fontAlgn="base" hangingPunct="0">
                <a:spcBef>
                  <a:spcPct val="0"/>
                </a:spcBef>
                <a:spcAft>
                  <a:spcPct val="0"/>
                </a:spcAft>
                <a:buFont typeface="+mj-lt"/>
                <a:buAutoNum type="arabicPeriod"/>
              </a:pPr>
              <a:r>
                <a:rPr lang="en-US" sz="1300" dirty="0">
                  <a:ea typeface="Times New Roman" pitchFamily="18" charset="0"/>
                  <a:cs typeface="Calibri" pitchFamily="34" charset="0"/>
                </a:rPr>
                <a:t>SEV raise </a:t>
              </a:r>
              <a:r>
                <a:rPr lang="en-US" sz="1300" dirty="0" err="1">
                  <a:ea typeface="Times New Roman" pitchFamily="18" charset="0"/>
                  <a:cs typeface="Calibri" pitchFamily="34" charset="0"/>
                </a:rPr>
                <a:t>apoapsis</a:t>
              </a:r>
              <a:r>
                <a:rPr lang="en-US" sz="1300" dirty="0">
                  <a:ea typeface="Times New Roman" pitchFamily="18" charset="0"/>
                  <a:cs typeface="Calibri" pitchFamily="34" charset="0"/>
                </a:rPr>
                <a:t> to elliptical parking orbit</a:t>
              </a:r>
              <a:endParaRPr lang="en-US" sz="1300" dirty="0">
                <a:cs typeface="Arial" pitchFamily="34" charset="0"/>
              </a:endParaRPr>
            </a:p>
            <a:p>
              <a:pPr marL="342499" indent="-342499" algn="just" eaLnBrk="0" fontAlgn="base" hangingPunct="0">
                <a:spcBef>
                  <a:spcPct val="0"/>
                </a:spcBef>
                <a:spcAft>
                  <a:spcPct val="0"/>
                </a:spcAft>
                <a:buFont typeface="+mj-lt"/>
                <a:buAutoNum type="arabicPeriod"/>
              </a:pPr>
              <a:r>
                <a:rPr lang="en-US" sz="1300" dirty="0">
                  <a:ea typeface="Times New Roman" pitchFamily="18" charset="0"/>
                  <a:cs typeface="Calibri" pitchFamily="34" charset="0"/>
                </a:rPr>
                <a:t>SEV rotate to departure plane and lower periapsis</a:t>
              </a:r>
              <a:endParaRPr lang="en-US" sz="1300" dirty="0">
                <a:cs typeface="Arial" pitchFamily="34" charset="0"/>
              </a:endParaRPr>
            </a:p>
            <a:p>
              <a:pPr marL="342499" indent="-342499" algn="just" eaLnBrk="0" fontAlgn="base" hangingPunct="0">
                <a:spcBef>
                  <a:spcPct val="0"/>
                </a:spcBef>
                <a:spcAft>
                  <a:spcPct val="0"/>
                </a:spcAft>
                <a:buFont typeface="+mj-lt"/>
                <a:buAutoNum type="arabicPeriod"/>
              </a:pPr>
              <a:r>
                <a:rPr lang="en-US" sz="1300" dirty="0">
                  <a:ea typeface="Times New Roman" pitchFamily="18" charset="0"/>
                  <a:cs typeface="Calibri" pitchFamily="34" charset="0"/>
                </a:rPr>
                <a:t>DSV escape from parking orbit to departure </a:t>
              </a:r>
              <a:r>
                <a:rPr lang="en-US" sz="1300" dirty="0" err="1">
                  <a:ea typeface="Times New Roman" pitchFamily="18" charset="0"/>
                  <a:cs typeface="Calibri" pitchFamily="34" charset="0"/>
                </a:rPr>
                <a:t>traj</a:t>
              </a:r>
              <a:r>
                <a:rPr lang="en-US" sz="1300" dirty="0">
                  <a:ea typeface="Times New Roman" pitchFamily="18" charset="0"/>
                  <a:cs typeface="Calibri" pitchFamily="34" charset="0"/>
                </a:rPr>
                <a:t>.</a:t>
              </a:r>
              <a:endParaRPr lang="en-US" sz="1300" dirty="0">
                <a:cs typeface="Arial" pitchFamily="34" charset="0"/>
              </a:endParaRPr>
            </a:p>
          </p:txBody>
        </p:sp>
        <p:sp>
          <p:nvSpPr>
            <p:cNvPr id="3085" name="Text Box 12"/>
            <p:cNvSpPr txBox="1">
              <a:spLocks noChangeArrowheads="1"/>
            </p:cNvSpPr>
            <p:nvPr/>
          </p:nvSpPr>
          <p:spPr bwMode="auto">
            <a:xfrm>
              <a:off x="4443" y="4665"/>
              <a:ext cx="1168" cy="53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r" fontAlgn="base">
                <a:spcBef>
                  <a:spcPct val="0"/>
                </a:spcBef>
                <a:spcAft>
                  <a:spcPct val="0"/>
                </a:spcAft>
              </a:pPr>
              <a:r>
                <a:rPr lang="en-US" sz="1400">
                  <a:solidFill>
                    <a:srgbClr val="0000FF"/>
                  </a:solidFill>
                  <a:latin typeface="Arial" pitchFamily="34" charset="0"/>
                  <a:ea typeface="Times New Roman" pitchFamily="18" charset="0"/>
                  <a:cs typeface="Calibri" pitchFamily="34" charset="0"/>
                </a:rPr>
                <a:t>Transfer</a:t>
              </a:r>
              <a:endParaRPr lang="en-US" sz="1000">
                <a:latin typeface="Arial" pitchFamily="34" charset="0"/>
                <a:cs typeface="Arial" pitchFamily="34" charset="0"/>
              </a:endParaRPr>
            </a:p>
            <a:p>
              <a:pPr algn="r" eaLnBrk="0" fontAlgn="base" hangingPunct="0">
                <a:spcBef>
                  <a:spcPct val="0"/>
                </a:spcBef>
                <a:spcAft>
                  <a:spcPct val="0"/>
                </a:spcAft>
              </a:pPr>
              <a:r>
                <a:rPr lang="en-US" sz="1400">
                  <a:solidFill>
                    <a:srgbClr val="0000FF"/>
                  </a:solidFill>
                  <a:latin typeface="Arial" pitchFamily="34" charset="0"/>
                  <a:ea typeface="Times New Roman" pitchFamily="18" charset="0"/>
                  <a:cs typeface="Calibri" pitchFamily="34" charset="0"/>
                </a:rPr>
                <a:t>to Phobos</a:t>
              </a:r>
              <a:endParaRPr lang="en-US" sz="2400">
                <a:latin typeface="Arial" pitchFamily="34" charset="0"/>
                <a:cs typeface="Arial" pitchFamily="34" charset="0"/>
              </a:endParaRPr>
            </a:p>
          </p:txBody>
        </p:sp>
        <p:sp>
          <p:nvSpPr>
            <p:cNvPr id="3084" name="Text Box 11"/>
            <p:cNvSpPr txBox="1">
              <a:spLocks noChangeArrowheads="1"/>
            </p:cNvSpPr>
            <p:nvPr/>
          </p:nvSpPr>
          <p:spPr bwMode="auto">
            <a:xfrm>
              <a:off x="7938" y="6667"/>
              <a:ext cx="930" cy="5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1400">
                  <a:solidFill>
                    <a:srgbClr val="00B0F0"/>
                  </a:solidFill>
                  <a:latin typeface="Arial" pitchFamily="34" charset="0"/>
                  <a:ea typeface="Times New Roman" pitchFamily="18" charset="0"/>
                  <a:cs typeface="Calibri" pitchFamily="34" charset="0"/>
                </a:rPr>
                <a:t>Phobos Orbit</a:t>
              </a:r>
              <a:endParaRPr lang="en-US" sz="2400">
                <a:latin typeface="Arial" pitchFamily="34" charset="0"/>
                <a:cs typeface="Arial" pitchFamily="34" charset="0"/>
              </a:endParaRPr>
            </a:p>
          </p:txBody>
        </p:sp>
        <p:sp>
          <p:nvSpPr>
            <p:cNvPr id="3083" name="Text Box 10"/>
            <p:cNvSpPr txBox="1">
              <a:spLocks noChangeArrowheads="1"/>
            </p:cNvSpPr>
            <p:nvPr/>
          </p:nvSpPr>
          <p:spPr bwMode="auto">
            <a:xfrm>
              <a:off x="3108" y="5049"/>
              <a:ext cx="1440" cy="70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just" fontAlgn="base">
                <a:spcBef>
                  <a:spcPct val="0"/>
                </a:spcBef>
                <a:spcAft>
                  <a:spcPct val="0"/>
                </a:spcAft>
              </a:pPr>
              <a:r>
                <a:rPr lang="en-US" sz="1400" dirty="0">
                  <a:latin typeface="Arial" pitchFamily="34" charset="0"/>
                  <a:ea typeface="Times New Roman" pitchFamily="18" charset="0"/>
                  <a:cs typeface="Calibri" pitchFamily="34" charset="0"/>
                </a:rPr>
                <a:t>Rotate along</a:t>
              </a:r>
              <a:endParaRPr lang="en-US" sz="1000" dirty="0">
                <a:latin typeface="Arial" pitchFamily="34" charset="0"/>
                <a:cs typeface="Arial" pitchFamily="34" charset="0"/>
              </a:endParaRPr>
            </a:p>
            <a:p>
              <a:pPr algn="just" eaLnBrk="0" fontAlgn="base" hangingPunct="0">
                <a:spcBef>
                  <a:spcPct val="0"/>
                </a:spcBef>
                <a:spcAft>
                  <a:spcPct val="0"/>
                </a:spcAft>
              </a:pPr>
              <a:r>
                <a:rPr lang="en-US" sz="1400" dirty="0">
                  <a:latin typeface="Arial" pitchFamily="34" charset="0"/>
                  <a:ea typeface="Times New Roman" pitchFamily="18" charset="0"/>
                  <a:cs typeface="Calibri" pitchFamily="34" charset="0"/>
                </a:rPr>
                <a:t>line of </a:t>
              </a:r>
              <a:r>
                <a:rPr lang="en-US" sz="1400" dirty="0" err="1">
                  <a:latin typeface="Arial" pitchFamily="34" charset="0"/>
                  <a:ea typeface="Times New Roman" pitchFamily="18" charset="0"/>
                  <a:cs typeface="Calibri" pitchFamily="34" charset="0"/>
                </a:rPr>
                <a:t>apsides</a:t>
              </a:r>
              <a:endParaRPr lang="en-US" sz="2400" dirty="0">
                <a:latin typeface="Arial" pitchFamily="34" charset="0"/>
                <a:cs typeface="Arial" pitchFamily="34" charset="0"/>
              </a:endParaRPr>
            </a:p>
          </p:txBody>
        </p:sp>
        <p:sp>
          <p:nvSpPr>
            <p:cNvPr id="3082" name="Freeform 9"/>
            <p:cNvSpPr>
              <a:spLocks noChangeAspect="1"/>
            </p:cNvSpPr>
            <p:nvPr/>
          </p:nvSpPr>
          <p:spPr bwMode="auto">
            <a:xfrm flipH="1">
              <a:off x="3045" y="4550"/>
              <a:ext cx="247" cy="491"/>
            </a:xfrm>
            <a:custGeom>
              <a:avLst/>
              <a:gdLst>
                <a:gd name="T0" fmla="*/ 156122 w 21600"/>
                <a:gd name="T1" fmla="*/ 0 h 21600"/>
                <a:gd name="T2" fmla="*/ 104895 w 21600"/>
                <a:gd name="T3" fmla="*/ 311785 h 21600"/>
                <a:gd name="T4" fmla="*/ 0 w 21600"/>
                <a:gd name="T5" fmla="*/ 3870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479" y="0"/>
                  </a:moveTo>
                  <a:cubicBezTo>
                    <a:pt x="21559" y="756"/>
                    <a:pt x="21600" y="1517"/>
                    <a:pt x="21600" y="2278"/>
                  </a:cubicBezTo>
                  <a:cubicBezTo>
                    <a:pt x="21600" y="8409"/>
                    <a:pt x="18994" y="14252"/>
                    <a:pt x="14432" y="18349"/>
                  </a:cubicBezTo>
                </a:path>
                <a:path w="21600" h="21600" stroke="0" extrusionOk="0">
                  <a:moveTo>
                    <a:pt x="21479" y="0"/>
                  </a:moveTo>
                  <a:cubicBezTo>
                    <a:pt x="21559" y="756"/>
                    <a:pt x="21600" y="1517"/>
                    <a:pt x="21600" y="2278"/>
                  </a:cubicBezTo>
                  <a:cubicBezTo>
                    <a:pt x="21600" y="8409"/>
                    <a:pt x="18994" y="14252"/>
                    <a:pt x="14432" y="18349"/>
                  </a:cubicBezTo>
                  <a:lnTo>
                    <a:pt x="0" y="2278"/>
                  </a:lnTo>
                  <a:lnTo>
                    <a:pt x="21479" y="0"/>
                  </a:lnTo>
                  <a:close/>
                </a:path>
              </a:pathLst>
            </a:custGeom>
            <a:noFill/>
            <a:ln w="9525">
              <a:solidFill>
                <a:srgbClr val="000000"/>
              </a:solidFill>
              <a:round/>
              <a:headEnd type="triangle" w="sm" len="sm"/>
              <a:tailEnd type="triangle" w="sm" len="sm"/>
            </a:ln>
          </p:spPr>
          <p:txBody>
            <a:bodyPr vert="horz" wrap="square" lIns="91440" tIns="45720" rIns="91440" bIns="45720" numCol="1" anchor="t" anchorCtr="0" compatLnSpc="1">
              <a:prstTxWarp prst="textNoShape">
                <a:avLst/>
              </a:prstTxWarp>
            </a:bodyPr>
            <a:lstStyle/>
            <a:p>
              <a:endParaRPr lang="en-US"/>
            </a:p>
          </p:txBody>
        </p:sp>
        <p:sp>
          <p:nvSpPr>
            <p:cNvPr id="3081" name="Text Box 13"/>
            <p:cNvSpPr txBox="1">
              <a:spLocks noChangeArrowheads="1"/>
            </p:cNvSpPr>
            <p:nvPr/>
          </p:nvSpPr>
          <p:spPr bwMode="auto">
            <a:xfrm>
              <a:off x="8733" y="8113"/>
              <a:ext cx="1650" cy="70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r" fontAlgn="base">
                <a:spcBef>
                  <a:spcPct val="0"/>
                </a:spcBef>
                <a:spcAft>
                  <a:spcPct val="0"/>
                </a:spcAft>
              </a:pPr>
              <a:r>
                <a:rPr lang="en-US" sz="1400">
                  <a:latin typeface="Arial" pitchFamily="34" charset="0"/>
                  <a:ea typeface="Times New Roman" pitchFamily="18" charset="0"/>
                  <a:cs typeface="Calibri" pitchFamily="34" charset="0"/>
                </a:rPr>
                <a:t>Off-periapsis</a:t>
              </a:r>
              <a:endParaRPr lang="en-US" sz="1000">
                <a:latin typeface="Arial" pitchFamily="34" charset="0"/>
                <a:cs typeface="Arial" pitchFamily="34" charset="0"/>
              </a:endParaRPr>
            </a:p>
            <a:p>
              <a:pPr algn="r" eaLnBrk="0" fontAlgn="base" hangingPunct="0">
                <a:spcBef>
                  <a:spcPct val="0"/>
                </a:spcBef>
                <a:spcAft>
                  <a:spcPct val="0"/>
                </a:spcAft>
              </a:pPr>
              <a:r>
                <a:rPr lang="en-US" sz="1400">
                  <a:latin typeface="Arial" pitchFamily="34" charset="0"/>
                  <a:ea typeface="Times New Roman" pitchFamily="18" charset="0"/>
                  <a:cs typeface="Calibri" pitchFamily="34" charset="0"/>
                </a:rPr>
                <a:t>arrival/departure</a:t>
              </a:r>
              <a:endParaRPr lang="en-US" sz="2400">
                <a:latin typeface="Arial" pitchFamily="34" charset="0"/>
                <a:cs typeface="Arial" pitchFamily="34" charset="0"/>
              </a:endParaRPr>
            </a:p>
          </p:txBody>
        </p:sp>
        <p:sp>
          <p:nvSpPr>
            <p:cNvPr id="3080" name="Straight Arrow Connector 14"/>
            <p:cNvSpPr>
              <a:spLocks noChangeShapeType="1"/>
            </p:cNvSpPr>
            <p:nvPr/>
          </p:nvSpPr>
          <p:spPr bwMode="auto">
            <a:xfrm flipV="1">
              <a:off x="6316" y="4423"/>
              <a:ext cx="435" cy="900"/>
            </a:xfrm>
            <a:prstGeom prst="straightConnector1">
              <a:avLst/>
            </a:prstGeom>
            <a:noFill/>
            <a:ln w="9525">
              <a:solidFill>
                <a:srgbClr val="000000"/>
              </a:solidFill>
              <a:round/>
              <a:headEnd/>
              <a:tailEnd type="arrow" w="lg" len="lg"/>
            </a:ln>
          </p:spPr>
          <p:txBody>
            <a:bodyPr vert="horz" wrap="square" lIns="91440" tIns="45720" rIns="91440" bIns="45720" numCol="1" anchor="t" anchorCtr="0" compatLnSpc="1">
              <a:prstTxWarp prst="textNoShape">
                <a:avLst/>
              </a:prstTxWarp>
            </a:bodyPr>
            <a:lstStyle/>
            <a:p>
              <a:endParaRPr lang="en-US"/>
            </a:p>
          </p:txBody>
        </p:sp>
        <p:sp>
          <p:nvSpPr>
            <p:cNvPr id="3079" name="Text Box 13"/>
            <p:cNvSpPr txBox="1">
              <a:spLocks noChangeArrowheads="1"/>
            </p:cNvSpPr>
            <p:nvPr/>
          </p:nvSpPr>
          <p:spPr bwMode="auto">
            <a:xfrm>
              <a:off x="5491" y="5323"/>
              <a:ext cx="1650" cy="70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fontAlgn="base">
                <a:spcBef>
                  <a:spcPct val="0"/>
                </a:spcBef>
                <a:spcAft>
                  <a:spcPct val="0"/>
                </a:spcAft>
              </a:pPr>
              <a:r>
                <a:rPr lang="en-US" sz="1400" dirty="0" err="1">
                  <a:latin typeface="Arial" pitchFamily="34" charset="0"/>
                  <a:ea typeface="Times New Roman" pitchFamily="18" charset="0"/>
                  <a:cs typeface="Calibri" pitchFamily="34" charset="0"/>
                </a:rPr>
                <a:t>Apoapsis</a:t>
              </a:r>
              <a:r>
                <a:rPr lang="en-US" sz="1400" dirty="0">
                  <a:latin typeface="Arial" pitchFamily="34" charset="0"/>
                  <a:ea typeface="Times New Roman" pitchFamily="18" charset="0"/>
                  <a:cs typeface="Calibri" pitchFamily="34" charset="0"/>
                </a:rPr>
                <a:t> in plane with Phobos</a:t>
              </a:r>
              <a:endParaRPr lang="en-US" sz="2400" dirty="0">
                <a:latin typeface="Arial" pitchFamily="34" charset="0"/>
                <a:cs typeface="Arial" pitchFamily="34" charset="0"/>
              </a:endParaRPr>
            </a:p>
          </p:txBody>
        </p:sp>
        <p:sp>
          <p:nvSpPr>
            <p:cNvPr id="3078" name="Text Box 13"/>
            <p:cNvSpPr txBox="1">
              <a:spLocks noChangeArrowheads="1"/>
            </p:cNvSpPr>
            <p:nvPr/>
          </p:nvSpPr>
          <p:spPr bwMode="auto">
            <a:xfrm>
              <a:off x="9685" y="6317"/>
              <a:ext cx="163" cy="3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just" fontAlgn="base">
                <a:spcBef>
                  <a:spcPct val="0"/>
                </a:spcBef>
                <a:spcAft>
                  <a:spcPct val="0"/>
                </a:spcAft>
              </a:pPr>
              <a:r>
                <a:rPr lang="en-US" sz="1400">
                  <a:latin typeface="Arial" pitchFamily="34" charset="0"/>
                  <a:ea typeface="Times New Roman" pitchFamily="18" charset="0"/>
                  <a:cs typeface="Calibri" pitchFamily="34" charset="0"/>
                </a:rPr>
                <a:t>1</a:t>
              </a:r>
              <a:endParaRPr lang="en-US" sz="2400">
                <a:latin typeface="Arial" pitchFamily="34" charset="0"/>
                <a:cs typeface="Arial" pitchFamily="34" charset="0"/>
              </a:endParaRPr>
            </a:p>
          </p:txBody>
        </p:sp>
        <p:sp>
          <p:nvSpPr>
            <p:cNvPr id="3077" name="Text Box 13"/>
            <p:cNvSpPr txBox="1">
              <a:spLocks noChangeArrowheads="1"/>
            </p:cNvSpPr>
            <p:nvPr/>
          </p:nvSpPr>
          <p:spPr bwMode="auto">
            <a:xfrm>
              <a:off x="6811" y="6700"/>
              <a:ext cx="495" cy="28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just" fontAlgn="base">
                <a:spcBef>
                  <a:spcPct val="0"/>
                </a:spcBef>
                <a:spcAft>
                  <a:spcPct val="0"/>
                </a:spcAft>
              </a:pPr>
              <a:r>
                <a:rPr lang="en-US" sz="1400">
                  <a:latin typeface="Arial" pitchFamily="34" charset="0"/>
                  <a:ea typeface="Times New Roman" pitchFamily="18" charset="0"/>
                  <a:cs typeface="Calibri" pitchFamily="34" charset="0"/>
                </a:rPr>
                <a:t>2,3,6</a:t>
              </a:r>
              <a:endParaRPr lang="en-US" sz="2400">
                <a:latin typeface="Arial" pitchFamily="34" charset="0"/>
                <a:cs typeface="Arial" pitchFamily="34" charset="0"/>
              </a:endParaRPr>
            </a:p>
          </p:txBody>
        </p:sp>
        <p:sp>
          <p:nvSpPr>
            <p:cNvPr id="3076" name="Text Box 13"/>
            <p:cNvSpPr txBox="1">
              <a:spLocks noChangeArrowheads="1"/>
            </p:cNvSpPr>
            <p:nvPr/>
          </p:nvSpPr>
          <p:spPr bwMode="auto">
            <a:xfrm>
              <a:off x="10276" y="6781"/>
              <a:ext cx="495" cy="28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just" fontAlgn="base">
                <a:spcBef>
                  <a:spcPct val="0"/>
                </a:spcBef>
                <a:spcAft>
                  <a:spcPct val="0"/>
                </a:spcAft>
              </a:pPr>
              <a:r>
                <a:rPr lang="en-US" sz="1400">
                  <a:latin typeface="Arial" pitchFamily="34" charset="0"/>
                  <a:ea typeface="Times New Roman" pitchFamily="18" charset="0"/>
                  <a:cs typeface="Calibri" pitchFamily="34" charset="0"/>
                </a:rPr>
                <a:t>4,5</a:t>
              </a:r>
              <a:endParaRPr lang="en-US" sz="2400">
                <a:latin typeface="Arial" pitchFamily="34" charset="0"/>
                <a:cs typeface="Arial" pitchFamily="34" charset="0"/>
              </a:endParaRPr>
            </a:p>
          </p:txBody>
        </p:sp>
        <p:sp>
          <p:nvSpPr>
            <p:cNvPr id="3075" name="Straight Arrow Connector 14"/>
            <p:cNvSpPr>
              <a:spLocks noChangeShapeType="1"/>
            </p:cNvSpPr>
            <p:nvPr/>
          </p:nvSpPr>
          <p:spPr bwMode="auto">
            <a:xfrm flipH="1" flipV="1">
              <a:off x="9739" y="6951"/>
              <a:ext cx="492" cy="1188"/>
            </a:xfrm>
            <a:prstGeom prst="straightConnector1">
              <a:avLst/>
            </a:prstGeom>
            <a:noFill/>
            <a:ln w="9525">
              <a:solidFill>
                <a:srgbClr val="000000"/>
              </a:solidFill>
              <a:round/>
              <a:headEnd/>
              <a:tailEnd type="arrow" w="lg" len="lg"/>
            </a:ln>
          </p:spPr>
          <p:txBody>
            <a:bodyPr vert="horz" wrap="square" lIns="91440" tIns="45720" rIns="91440" bIns="45720" numCol="1" anchor="t" anchorCtr="0" compatLnSpc="1">
              <a:prstTxWarp prst="textNoShape">
                <a:avLst/>
              </a:prstTxWarp>
            </a:bodyPr>
            <a:lstStyle/>
            <a:p>
              <a:endParaRPr lang="en-US"/>
            </a:p>
          </p:txBody>
        </p:sp>
        <p:sp>
          <p:nvSpPr>
            <p:cNvPr id="3074" name="Text Box 13"/>
            <p:cNvSpPr txBox="1">
              <a:spLocks noChangeArrowheads="1"/>
            </p:cNvSpPr>
            <p:nvPr/>
          </p:nvSpPr>
          <p:spPr bwMode="auto">
            <a:xfrm>
              <a:off x="9611" y="7181"/>
              <a:ext cx="240" cy="39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just" fontAlgn="base">
                <a:spcBef>
                  <a:spcPct val="0"/>
                </a:spcBef>
                <a:spcAft>
                  <a:spcPct val="0"/>
                </a:spcAft>
              </a:pPr>
              <a:r>
                <a:rPr lang="en-US" sz="1400">
                  <a:latin typeface="Arial" pitchFamily="34" charset="0"/>
                  <a:ea typeface="Times New Roman" pitchFamily="18" charset="0"/>
                  <a:cs typeface="Calibri" pitchFamily="34" charset="0"/>
                </a:rPr>
                <a:t>7</a:t>
              </a:r>
              <a:endParaRPr lang="en-US" sz="2400">
                <a:latin typeface="Arial" pitchFamily="34" charset="0"/>
                <a:cs typeface="Arial" pitchFamily="34" charset="0"/>
              </a:endParaRPr>
            </a:p>
          </p:txBody>
        </p:sp>
      </p:grpSp>
      <p:sp>
        <p:nvSpPr>
          <p:cNvPr id="23" name="Slide Number Placeholder 22"/>
          <p:cNvSpPr>
            <a:spLocks noGrp="1"/>
          </p:cNvSpPr>
          <p:nvPr>
            <p:ph type="sldNum" sz="quarter" idx="12"/>
          </p:nvPr>
        </p:nvSpPr>
        <p:spPr/>
        <p:txBody>
          <a:bodyPr/>
          <a:lstStyle/>
          <a:p>
            <a:fld id="{A35D01A2-3F75-4DD1-829D-615894268693}" type="slidenum">
              <a:rPr lang="en-US" smtClean="0"/>
              <a:pPr/>
              <a:t>27</a:t>
            </a:fld>
            <a:endParaRPr lang="en-US"/>
          </a:p>
        </p:txBody>
      </p:sp>
    </p:spTree>
    <p:extLst>
      <p:ext uri="{BB962C8B-B14F-4D97-AF65-F5344CB8AC3E}">
        <p14:creationId xmlns:p14="http://schemas.microsoft.com/office/powerpoint/2010/main" val="33609488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Same Mission, Different Transfers</a:t>
            </a:r>
          </a:p>
        </p:txBody>
      </p:sp>
      <p:sp>
        <p:nvSpPr>
          <p:cNvPr id="16398" name="Rectangle 14"/>
          <p:cNvSpPr>
            <a:spLocks noChangeArrowheads="1"/>
          </p:cNvSpPr>
          <p:nvPr/>
        </p:nvSpPr>
        <p:spPr bwMode="auto">
          <a:xfrm>
            <a:off x="4" y="-184608"/>
            <a:ext cx="184514" cy="369225"/>
          </a:xfrm>
          <a:prstGeom prst="rect">
            <a:avLst/>
          </a:prstGeom>
          <a:noFill/>
          <a:ln w="9525">
            <a:noFill/>
            <a:miter lim="800000"/>
            <a:headEnd/>
            <a:tailEnd/>
          </a:ln>
          <a:effectLst/>
        </p:spPr>
        <p:txBody>
          <a:bodyPr vert="horz" wrap="none" lIns="91333" tIns="45667" rIns="91333" bIns="45667" numCol="1" anchor="ctr" anchorCtr="0" compatLnSpc="1">
            <a:prstTxWarp prst="textNoShape">
              <a:avLst/>
            </a:prstTxWarp>
            <a:spAutoFit/>
          </a:bodyPr>
          <a:lstStyle/>
          <a:p>
            <a:endParaRPr lang="en-US"/>
          </a:p>
        </p:txBody>
      </p:sp>
      <p:grpSp>
        <p:nvGrpSpPr>
          <p:cNvPr id="16385" name="Group 1"/>
          <p:cNvGrpSpPr>
            <a:grpSpLocks noChangeAspect="1"/>
          </p:cNvGrpSpPr>
          <p:nvPr/>
        </p:nvGrpSpPr>
        <p:grpSpPr bwMode="auto">
          <a:xfrm>
            <a:off x="990316" y="1752600"/>
            <a:ext cx="7391689" cy="4648200"/>
            <a:chOff x="1789" y="4931"/>
            <a:chExt cx="8786" cy="5524"/>
          </a:xfrm>
        </p:grpSpPr>
        <p:sp>
          <p:nvSpPr>
            <p:cNvPr id="16397" name="AutoShape 13"/>
            <p:cNvSpPr>
              <a:spLocks noChangeAspect="1" noChangeArrowheads="1" noTextEdit="1"/>
            </p:cNvSpPr>
            <p:nvPr/>
          </p:nvSpPr>
          <p:spPr bwMode="auto">
            <a:xfrm>
              <a:off x="1800" y="4931"/>
              <a:ext cx="8775" cy="5524"/>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396" name="Picture 12" descr="fig"/>
            <p:cNvPicPr>
              <a:picLocks noChangeAspect="1" noChangeArrowheads="1"/>
            </p:cNvPicPr>
            <p:nvPr/>
          </p:nvPicPr>
          <p:blipFill>
            <a:blip r:embed="rId2" cstate="print"/>
            <a:srcRect l="31433" t="6372" r="27550" b="9302"/>
            <a:stretch>
              <a:fillRect/>
            </a:stretch>
          </p:blipFill>
          <p:spPr bwMode="auto">
            <a:xfrm>
              <a:off x="2027" y="4931"/>
              <a:ext cx="3327" cy="5130"/>
            </a:xfrm>
            <a:prstGeom prst="rect">
              <a:avLst/>
            </a:prstGeom>
            <a:noFill/>
          </p:spPr>
        </p:pic>
        <p:pic>
          <p:nvPicPr>
            <p:cNvPr id="16395" name="Picture 11" descr="fig"/>
            <p:cNvPicPr>
              <a:picLocks noChangeAspect="1" noChangeArrowheads="1"/>
            </p:cNvPicPr>
            <p:nvPr/>
          </p:nvPicPr>
          <p:blipFill>
            <a:blip r:embed="rId3" cstate="print"/>
            <a:srcRect l="21172" t="8501" r="14334" b="13834"/>
            <a:stretch>
              <a:fillRect/>
            </a:stretch>
          </p:blipFill>
          <p:spPr bwMode="auto">
            <a:xfrm>
              <a:off x="5818" y="5572"/>
              <a:ext cx="4757" cy="4294"/>
            </a:xfrm>
            <a:prstGeom prst="rect">
              <a:avLst/>
            </a:prstGeom>
            <a:noFill/>
          </p:spPr>
        </p:pic>
        <p:sp>
          <p:nvSpPr>
            <p:cNvPr id="16394" name="Text Box 13"/>
            <p:cNvSpPr txBox="1">
              <a:spLocks noChangeArrowheads="1"/>
            </p:cNvSpPr>
            <p:nvPr/>
          </p:nvSpPr>
          <p:spPr bwMode="auto">
            <a:xfrm>
              <a:off x="7050" y="10002"/>
              <a:ext cx="2529" cy="40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r" fontAlgn="base">
                <a:spcBef>
                  <a:spcPct val="0"/>
                </a:spcBef>
                <a:spcAft>
                  <a:spcPct val="0"/>
                </a:spcAft>
              </a:pPr>
              <a:r>
                <a:rPr lang="en-US" sz="1600" i="1" dirty="0">
                  <a:latin typeface="Arial" pitchFamily="34" charset="0"/>
                  <a:ea typeface="Times New Roman" pitchFamily="18" charset="0"/>
                  <a:cs typeface="Calibri" pitchFamily="34" charset="0"/>
                </a:rPr>
                <a:t>Full </a:t>
              </a:r>
              <a:r>
                <a:rPr lang="en-US" sz="1600" i="1" dirty="0">
                  <a:latin typeface="Symbol" pitchFamily="18" charset="2"/>
                  <a:ea typeface="Times New Roman" pitchFamily="18" charset="0"/>
                  <a:cs typeface="Calibri" pitchFamily="34" charset="0"/>
                </a:rPr>
                <a:t>D</a:t>
              </a:r>
              <a:r>
                <a:rPr lang="en-US" sz="1600" i="1" dirty="0">
                  <a:latin typeface="Arial" pitchFamily="34" charset="0"/>
                  <a:ea typeface="Times New Roman" pitchFamily="18" charset="0"/>
                  <a:cs typeface="Calibri" pitchFamily="34" charset="0"/>
                </a:rPr>
                <a:t>V weight on DSV</a:t>
              </a:r>
              <a:endParaRPr lang="en-US" sz="2400" dirty="0">
                <a:latin typeface="Arial" pitchFamily="34" charset="0"/>
                <a:cs typeface="Arial" pitchFamily="34" charset="0"/>
              </a:endParaRPr>
            </a:p>
          </p:txBody>
        </p:sp>
        <p:sp>
          <p:nvSpPr>
            <p:cNvPr id="16393" name="Text Box 13"/>
            <p:cNvSpPr txBox="1">
              <a:spLocks noChangeArrowheads="1"/>
            </p:cNvSpPr>
            <p:nvPr/>
          </p:nvSpPr>
          <p:spPr bwMode="auto">
            <a:xfrm>
              <a:off x="1789" y="10002"/>
              <a:ext cx="3748" cy="45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r" fontAlgn="base">
                <a:spcBef>
                  <a:spcPct val="0"/>
                </a:spcBef>
                <a:spcAft>
                  <a:spcPct val="0"/>
                </a:spcAft>
              </a:pPr>
              <a:r>
                <a:rPr lang="en-US" sz="1600" i="1" dirty="0">
                  <a:latin typeface="Arial" pitchFamily="34" charset="0"/>
                  <a:ea typeface="Times New Roman" pitchFamily="18" charset="0"/>
                  <a:cs typeface="Calibri" pitchFamily="34" charset="0"/>
                </a:rPr>
                <a:t>Equal </a:t>
              </a:r>
              <a:r>
                <a:rPr lang="en-US" sz="1600" i="1" dirty="0">
                  <a:latin typeface="Symbol" pitchFamily="18" charset="2"/>
                  <a:ea typeface="Times New Roman" pitchFamily="18" charset="0"/>
                  <a:cs typeface="Calibri" pitchFamily="34" charset="0"/>
                </a:rPr>
                <a:t>D</a:t>
              </a:r>
              <a:r>
                <a:rPr lang="en-US" sz="1600" i="1" dirty="0">
                  <a:latin typeface="Arial" pitchFamily="34" charset="0"/>
                  <a:ea typeface="Times New Roman" pitchFamily="18" charset="0"/>
                  <a:cs typeface="Calibri" pitchFamily="34" charset="0"/>
                </a:rPr>
                <a:t>V weight on SEV and DSV</a:t>
              </a:r>
              <a:endParaRPr lang="en-US" sz="2400" dirty="0">
                <a:latin typeface="Arial" pitchFamily="34" charset="0"/>
                <a:cs typeface="Arial" pitchFamily="34" charset="0"/>
              </a:endParaRPr>
            </a:p>
          </p:txBody>
        </p:sp>
        <p:sp>
          <p:nvSpPr>
            <p:cNvPr id="16392" name="Text Box 11"/>
            <p:cNvSpPr txBox="1">
              <a:spLocks noChangeArrowheads="1"/>
            </p:cNvSpPr>
            <p:nvPr/>
          </p:nvSpPr>
          <p:spPr bwMode="auto">
            <a:xfrm>
              <a:off x="4066" y="5025"/>
              <a:ext cx="763" cy="2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just" fontAlgn="base">
                <a:spcBef>
                  <a:spcPct val="0"/>
                </a:spcBef>
                <a:spcAft>
                  <a:spcPct val="0"/>
                </a:spcAft>
              </a:pPr>
              <a:r>
                <a:rPr lang="en-US" sz="1200" dirty="0">
                  <a:solidFill>
                    <a:srgbClr val="FF0000"/>
                  </a:solidFill>
                  <a:latin typeface="Arial" pitchFamily="34" charset="0"/>
                  <a:ea typeface="Times New Roman" pitchFamily="18" charset="0"/>
                  <a:cs typeface="Calibri" pitchFamily="34" charset="0"/>
                </a:rPr>
                <a:t>Arrival</a:t>
              </a:r>
              <a:endParaRPr lang="en-US" sz="2800" dirty="0">
                <a:latin typeface="Arial" pitchFamily="34" charset="0"/>
                <a:cs typeface="Arial" pitchFamily="34" charset="0"/>
              </a:endParaRPr>
            </a:p>
          </p:txBody>
        </p:sp>
        <p:sp>
          <p:nvSpPr>
            <p:cNvPr id="16391" name="Text Box 11"/>
            <p:cNvSpPr txBox="1">
              <a:spLocks noChangeArrowheads="1"/>
            </p:cNvSpPr>
            <p:nvPr/>
          </p:nvSpPr>
          <p:spPr bwMode="auto">
            <a:xfrm>
              <a:off x="2475" y="5025"/>
              <a:ext cx="975" cy="3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just" fontAlgn="base">
                <a:spcBef>
                  <a:spcPct val="0"/>
                </a:spcBef>
                <a:spcAft>
                  <a:spcPct val="0"/>
                </a:spcAft>
              </a:pPr>
              <a:r>
                <a:rPr lang="en-US" sz="1200">
                  <a:solidFill>
                    <a:srgbClr val="007F00"/>
                  </a:solidFill>
                  <a:latin typeface="Arial" pitchFamily="34" charset="0"/>
                  <a:ea typeface="Times New Roman" pitchFamily="18" charset="0"/>
                  <a:cs typeface="Calibri" pitchFamily="34" charset="0"/>
                </a:rPr>
                <a:t>Departure</a:t>
              </a:r>
              <a:endParaRPr lang="en-US" sz="2800">
                <a:latin typeface="Arial" pitchFamily="34" charset="0"/>
                <a:cs typeface="Arial" pitchFamily="34" charset="0"/>
              </a:endParaRPr>
            </a:p>
          </p:txBody>
        </p:sp>
        <p:sp>
          <p:nvSpPr>
            <p:cNvPr id="16390" name="Text Box 11"/>
            <p:cNvSpPr txBox="1">
              <a:spLocks noChangeArrowheads="1"/>
            </p:cNvSpPr>
            <p:nvPr/>
          </p:nvSpPr>
          <p:spPr bwMode="auto">
            <a:xfrm>
              <a:off x="9737" y="8985"/>
              <a:ext cx="763" cy="2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just" fontAlgn="base">
                <a:spcBef>
                  <a:spcPct val="0"/>
                </a:spcBef>
                <a:spcAft>
                  <a:spcPct val="0"/>
                </a:spcAft>
              </a:pPr>
              <a:r>
                <a:rPr lang="en-US" sz="1200">
                  <a:solidFill>
                    <a:srgbClr val="FF0000"/>
                  </a:solidFill>
                  <a:latin typeface="Arial" pitchFamily="34" charset="0"/>
                  <a:ea typeface="Times New Roman" pitchFamily="18" charset="0"/>
                  <a:cs typeface="Calibri" pitchFamily="34" charset="0"/>
                </a:rPr>
                <a:t>Arrival</a:t>
              </a:r>
              <a:endParaRPr lang="en-US" sz="2800">
                <a:latin typeface="Arial" pitchFamily="34" charset="0"/>
                <a:cs typeface="Arial" pitchFamily="34" charset="0"/>
              </a:endParaRPr>
            </a:p>
          </p:txBody>
        </p:sp>
        <p:sp>
          <p:nvSpPr>
            <p:cNvPr id="16389" name="Text Box 11"/>
            <p:cNvSpPr txBox="1">
              <a:spLocks noChangeArrowheads="1"/>
            </p:cNvSpPr>
            <p:nvPr/>
          </p:nvSpPr>
          <p:spPr bwMode="auto">
            <a:xfrm>
              <a:off x="5833" y="9105"/>
              <a:ext cx="975" cy="3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just" fontAlgn="base">
                <a:spcBef>
                  <a:spcPct val="0"/>
                </a:spcBef>
                <a:spcAft>
                  <a:spcPct val="0"/>
                </a:spcAft>
              </a:pPr>
              <a:r>
                <a:rPr lang="en-US" sz="1200" dirty="0">
                  <a:solidFill>
                    <a:srgbClr val="007F00"/>
                  </a:solidFill>
                  <a:latin typeface="Arial" pitchFamily="34" charset="0"/>
                  <a:ea typeface="Times New Roman" pitchFamily="18" charset="0"/>
                  <a:cs typeface="Calibri" pitchFamily="34" charset="0"/>
                </a:rPr>
                <a:t>Departure</a:t>
              </a:r>
              <a:endParaRPr lang="en-US" sz="2800" dirty="0">
                <a:latin typeface="Arial" pitchFamily="34" charset="0"/>
                <a:cs typeface="Arial" pitchFamily="34" charset="0"/>
              </a:endParaRPr>
            </a:p>
          </p:txBody>
        </p:sp>
        <p:sp>
          <p:nvSpPr>
            <p:cNvPr id="16388" name="Text Box 13"/>
            <p:cNvSpPr txBox="1">
              <a:spLocks noChangeArrowheads="1"/>
            </p:cNvSpPr>
            <p:nvPr/>
          </p:nvSpPr>
          <p:spPr bwMode="auto">
            <a:xfrm>
              <a:off x="7185" y="6150"/>
              <a:ext cx="1320" cy="160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1100">
                  <a:latin typeface="Arial" pitchFamily="34" charset="0"/>
                  <a:ea typeface="Times New Roman" pitchFamily="18" charset="0"/>
                  <a:cs typeface="Calibri" pitchFamily="34" charset="0"/>
                </a:rPr>
                <a:t>Retrograde</a:t>
              </a:r>
              <a:endParaRPr lang="en-US" sz="1000">
                <a:latin typeface="Arial" pitchFamily="34" charset="0"/>
                <a:cs typeface="Arial" pitchFamily="34" charset="0"/>
              </a:endParaRPr>
            </a:p>
            <a:p>
              <a:pPr algn="ctr" eaLnBrk="0" fontAlgn="base" hangingPunct="0">
                <a:spcBef>
                  <a:spcPct val="0"/>
                </a:spcBef>
                <a:spcAft>
                  <a:spcPct val="0"/>
                </a:spcAft>
              </a:pPr>
              <a:r>
                <a:rPr lang="en-US" sz="1100">
                  <a:latin typeface="Arial" pitchFamily="34" charset="0"/>
                  <a:ea typeface="Times New Roman" pitchFamily="18" charset="0"/>
                  <a:cs typeface="Calibri" pitchFamily="34" charset="0"/>
                </a:rPr>
                <a:t>Parking Orbit</a:t>
              </a:r>
              <a:endParaRPr lang="en-US" sz="1000">
                <a:latin typeface="Arial" pitchFamily="34" charset="0"/>
                <a:cs typeface="Arial" pitchFamily="34" charset="0"/>
              </a:endParaRPr>
            </a:p>
            <a:p>
              <a:pPr algn="ctr" eaLnBrk="0" fontAlgn="base" hangingPunct="0">
                <a:spcBef>
                  <a:spcPct val="0"/>
                </a:spcBef>
                <a:spcAft>
                  <a:spcPct val="0"/>
                </a:spcAft>
              </a:pPr>
              <a:r>
                <a:rPr lang="en-US" sz="1100">
                  <a:latin typeface="Arial" pitchFamily="34" charset="0"/>
                  <a:ea typeface="Times New Roman" pitchFamily="18" charset="0"/>
                  <a:cs typeface="Calibri" pitchFamily="34" charset="0"/>
                </a:rPr>
                <a:t>with</a:t>
              </a:r>
              <a:endParaRPr lang="en-US" sz="1000">
                <a:latin typeface="Arial" pitchFamily="34" charset="0"/>
                <a:cs typeface="Arial" pitchFamily="34" charset="0"/>
              </a:endParaRPr>
            </a:p>
            <a:p>
              <a:pPr algn="ctr" eaLnBrk="0" fontAlgn="base" hangingPunct="0">
                <a:spcBef>
                  <a:spcPct val="0"/>
                </a:spcBef>
                <a:spcAft>
                  <a:spcPct val="0"/>
                </a:spcAft>
              </a:pPr>
              <a:r>
                <a:rPr lang="en-US" sz="1100">
                  <a:latin typeface="Arial" pitchFamily="34" charset="0"/>
                  <a:ea typeface="Times New Roman" pitchFamily="18" charset="0"/>
                  <a:cs typeface="Calibri" pitchFamily="34" charset="0"/>
                </a:rPr>
                <a:t>plane flip</a:t>
              </a:r>
              <a:endParaRPr lang="en-US" sz="1000">
                <a:latin typeface="Arial" pitchFamily="34" charset="0"/>
                <a:cs typeface="Arial" pitchFamily="34" charset="0"/>
              </a:endParaRPr>
            </a:p>
            <a:p>
              <a:pPr algn="ctr" eaLnBrk="0" fontAlgn="base" hangingPunct="0">
                <a:spcBef>
                  <a:spcPct val="0"/>
                </a:spcBef>
                <a:spcAft>
                  <a:spcPct val="0"/>
                </a:spcAft>
              </a:pPr>
              <a:r>
                <a:rPr lang="en-US" sz="1100">
                  <a:latin typeface="Arial" pitchFamily="34" charset="0"/>
                  <a:ea typeface="Times New Roman" pitchFamily="18" charset="0"/>
                  <a:cs typeface="Calibri" pitchFamily="34" charset="0"/>
                </a:rPr>
                <a:t>at apoapsis</a:t>
              </a:r>
              <a:endParaRPr lang="en-US" sz="2400">
                <a:latin typeface="Arial" pitchFamily="34" charset="0"/>
                <a:cs typeface="Arial" pitchFamily="34" charset="0"/>
              </a:endParaRPr>
            </a:p>
          </p:txBody>
        </p:sp>
        <p:sp>
          <p:nvSpPr>
            <p:cNvPr id="16387" name="Text Box 13"/>
            <p:cNvSpPr txBox="1">
              <a:spLocks noChangeArrowheads="1"/>
            </p:cNvSpPr>
            <p:nvPr/>
          </p:nvSpPr>
          <p:spPr bwMode="auto">
            <a:xfrm>
              <a:off x="3030" y="8910"/>
              <a:ext cx="1649" cy="7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1100">
                  <a:latin typeface="Arial" pitchFamily="34" charset="0"/>
                  <a:ea typeface="Times New Roman" pitchFamily="18" charset="0"/>
                  <a:cs typeface="Calibri" pitchFamily="34" charset="0"/>
                </a:rPr>
                <a:t>Direct</a:t>
              </a:r>
              <a:endParaRPr lang="en-US" sz="1000">
                <a:latin typeface="Arial" pitchFamily="34" charset="0"/>
                <a:cs typeface="Arial" pitchFamily="34" charset="0"/>
              </a:endParaRPr>
            </a:p>
            <a:p>
              <a:pPr algn="ctr" eaLnBrk="0" fontAlgn="base" hangingPunct="0">
                <a:spcBef>
                  <a:spcPct val="0"/>
                </a:spcBef>
                <a:spcAft>
                  <a:spcPct val="0"/>
                </a:spcAft>
              </a:pPr>
              <a:r>
                <a:rPr lang="en-US" sz="1100">
                  <a:latin typeface="Arial" pitchFamily="34" charset="0"/>
                  <a:ea typeface="Times New Roman" pitchFamily="18" charset="0"/>
                  <a:cs typeface="Calibri" pitchFamily="34" charset="0"/>
                </a:rPr>
                <a:t>Parking Orbit</a:t>
              </a:r>
              <a:endParaRPr lang="en-US" sz="2400">
                <a:latin typeface="Arial" pitchFamily="34" charset="0"/>
                <a:cs typeface="Arial" pitchFamily="34" charset="0"/>
              </a:endParaRPr>
            </a:p>
          </p:txBody>
        </p:sp>
      </p:grpSp>
      <p:sp>
        <p:nvSpPr>
          <p:cNvPr id="18" name="Slide Number Placeholder 17"/>
          <p:cNvSpPr>
            <a:spLocks noGrp="1"/>
          </p:cNvSpPr>
          <p:nvPr>
            <p:ph type="sldNum" sz="quarter" idx="12"/>
          </p:nvPr>
        </p:nvSpPr>
        <p:spPr/>
        <p:txBody>
          <a:bodyPr/>
          <a:lstStyle/>
          <a:p>
            <a:fld id="{A35D01A2-3F75-4DD1-829D-615894268693}" type="slidenum">
              <a:rPr lang="en-US" smtClean="0"/>
              <a:pPr/>
              <a:t>28</a:t>
            </a:fld>
            <a:endParaRPr lang="en-US"/>
          </a:p>
        </p:txBody>
      </p:sp>
      <p:sp>
        <p:nvSpPr>
          <p:cNvPr id="20" name="Rectangle 19"/>
          <p:cNvSpPr/>
          <p:nvPr/>
        </p:nvSpPr>
        <p:spPr>
          <a:xfrm>
            <a:off x="4724400" y="1438870"/>
            <a:ext cx="3505200" cy="923330"/>
          </a:xfrm>
          <a:prstGeom prst="rect">
            <a:avLst/>
          </a:prstGeom>
        </p:spPr>
        <p:txBody>
          <a:bodyPr wrap="square" lIns="91333" tIns="45667" rIns="91333" bIns="45667">
            <a:spAutoFit/>
          </a:bodyPr>
          <a:lstStyle/>
          <a:p>
            <a:r>
              <a:rPr lang="en-US" i="1" dirty="0" smtClean="0">
                <a:solidFill>
                  <a:srgbClr val="0070C0"/>
                </a:solidFill>
              </a:rPr>
              <a:t>The optimal orbit orientation can change dramatically based on relative mass of the DSV and SEV</a:t>
            </a:r>
            <a:endParaRPr lang="en-US" i="1" dirty="0">
              <a:solidFill>
                <a:srgbClr val="0070C0"/>
              </a:solidFill>
            </a:endParaRPr>
          </a:p>
        </p:txBody>
      </p:sp>
    </p:spTree>
    <p:extLst>
      <p:ext uri="{BB962C8B-B14F-4D97-AF65-F5344CB8AC3E}">
        <p14:creationId xmlns:p14="http://schemas.microsoft.com/office/powerpoint/2010/main" val="40966139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a:bodyPr>
          <a:lstStyle/>
          <a:p>
            <a:pPr eaLnBrk="1" hangingPunct="1"/>
            <a:r>
              <a:rPr lang="en-US" dirty="0" smtClean="0"/>
              <a:t>Phobos/Deimos Proximity Orbits*</a:t>
            </a:r>
          </a:p>
        </p:txBody>
      </p:sp>
      <p:sp>
        <p:nvSpPr>
          <p:cNvPr id="3" name="Content Placeholder 2"/>
          <p:cNvSpPr>
            <a:spLocks noGrp="1"/>
          </p:cNvSpPr>
          <p:nvPr>
            <p:ph idx="1"/>
          </p:nvPr>
        </p:nvSpPr>
        <p:spPr>
          <a:xfrm>
            <a:off x="457200" y="1371600"/>
            <a:ext cx="8229600" cy="4525963"/>
          </a:xfrm>
        </p:spPr>
        <p:txBody>
          <a:bodyPr rtlCol="0">
            <a:normAutofit fontScale="92500" lnSpcReduction="10000"/>
          </a:bodyPr>
          <a:lstStyle/>
          <a:p>
            <a:pPr>
              <a:buFont typeface="Arial"/>
              <a:buChar char="•"/>
              <a:defRPr/>
            </a:pPr>
            <a:r>
              <a:rPr lang="en-US" sz="2400" dirty="0"/>
              <a:t>Phobos is a complex dynamical region with </a:t>
            </a:r>
            <a:r>
              <a:rPr lang="en-US" sz="2400" dirty="0">
                <a:solidFill>
                  <a:srgbClr val="0070C0"/>
                </a:solidFill>
              </a:rPr>
              <a:t>significant perturbations from Mars </a:t>
            </a:r>
            <a:r>
              <a:rPr lang="en-US" sz="2400" dirty="0"/>
              <a:t>and the irregular shape of Phobos</a:t>
            </a:r>
          </a:p>
          <a:p>
            <a:pPr>
              <a:buFont typeface="Arial"/>
              <a:buChar char="•"/>
              <a:defRPr/>
            </a:pPr>
            <a:r>
              <a:rPr lang="en-US" sz="2400" dirty="0"/>
              <a:t>We present orbit options first in an idealized force model and then propagate these orbits in a full-force model</a:t>
            </a:r>
          </a:p>
          <a:p>
            <a:pPr>
              <a:buFont typeface="Arial"/>
              <a:buChar char="•"/>
              <a:defRPr/>
            </a:pPr>
            <a:r>
              <a:rPr lang="en-US" sz="2400" dirty="0"/>
              <a:t>Orbits at the L1/L2 </a:t>
            </a:r>
            <a:r>
              <a:rPr lang="en-US" sz="2400" dirty="0">
                <a:solidFill>
                  <a:srgbClr val="0070C0"/>
                </a:solidFill>
              </a:rPr>
              <a:t>Lagrange points are unstable </a:t>
            </a:r>
            <a:r>
              <a:rPr lang="en-US" sz="2400" dirty="0"/>
              <a:t>and require control (i.e. station keeping maneuvers)</a:t>
            </a:r>
          </a:p>
          <a:p>
            <a:pPr lvl="1">
              <a:buFont typeface="Arial"/>
              <a:buChar char="•"/>
              <a:defRPr/>
            </a:pPr>
            <a:r>
              <a:rPr lang="en-US" sz="2000" dirty="0"/>
              <a:t>The key questions for flying these orbits is how often a maneuver needs to be done and how quickly something goes wrong if a maneuver is missed</a:t>
            </a:r>
          </a:p>
          <a:p>
            <a:pPr>
              <a:buFont typeface="Arial"/>
              <a:buChar char="•"/>
              <a:defRPr/>
            </a:pPr>
            <a:r>
              <a:rPr lang="en-US" sz="2300" dirty="0">
                <a:solidFill>
                  <a:srgbClr val="0070C0"/>
                </a:solidFill>
              </a:rPr>
              <a:t>Distant Retrograde Orbits (DROs) are stable </a:t>
            </a:r>
            <a:r>
              <a:rPr lang="en-US" sz="2300" dirty="0"/>
              <a:t>orbits that exist around secondary bodies (e.g. Moon, Phobos, Deimos).</a:t>
            </a:r>
          </a:p>
          <a:p>
            <a:pPr marL="742602" lvl="2" indent="-342739">
              <a:buFont typeface="Arial"/>
              <a:buChar char="•"/>
              <a:defRPr/>
            </a:pPr>
            <a:r>
              <a:rPr lang="en-US" sz="2200" dirty="0"/>
              <a:t>Most stable when they remain within in the plane of the target or are further from the target</a:t>
            </a:r>
          </a:p>
          <a:p>
            <a:pPr marL="742602" lvl="2" indent="-342739">
              <a:buFont typeface="Arial"/>
              <a:buChar char="•"/>
              <a:defRPr/>
            </a:pPr>
            <a:r>
              <a:rPr lang="en-US" sz="2200" dirty="0"/>
              <a:t>It is a relatively simple matter to transfer between DROs at different altitudes and also other orbits at the L1/L2 Lagrange points</a:t>
            </a:r>
          </a:p>
        </p:txBody>
      </p:sp>
      <p:sp>
        <p:nvSpPr>
          <p:cNvPr id="2" name="TextBox 1"/>
          <p:cNvSpPr txBox="1"/>
          <p:nvPr/>
        </p:nvSpPr>
        <p:spPr>
          <a:xfrm>
            <a:off x="762000" y="6172200"/>
            <a:ext cx="7847982" cy="400110"/>
          </a:xfrm>
          <a:prstGeom prst="rect">
            <a:avLst/>
          </a:prstGeom>
          <a:noFill/>
        </p:spPr>
        <p:txBody>
          <a:bodyPr wrap="none" rtlCol="0">
            <a:spAutoFit/>
          </a:bodyPr>
          <a:lstStyle/>
          <a:p>
            <a:r>
              <a:rPr lang="en-US" sz="2000" i="1" dirty="0" smtClean="0"/>
              <a:t>*Proximity orbit analysis from Mark Wallace, Jeff Parker, and Dan Grebow</a:t>
            </a:r>
            <a:endParaRPr lang="en-US" sz="2000" i="1" dirty="0"/>
          </a:p>
        </p:txBody>
      </p:sp>
      <p:sp>
        <p:nvSpPr>
          <p:cNvPr id="4" name="Slide Number Placeholder 3"/>
          <p:cNvSpPr>
            <a:spLocks noGrp="1"/>
          </p:cNvSpPr>
          <p:nvPr>
            <p:ph type="sldNum" sz="quarter" idx="12"/>
          </p:nvPr>
        </p:nvSpPr>
        <p:spPr/>
        <p:txBody>
          <a:bodyPr/>
          <a:lstStyle/>
          <a:p>
            <a:fld id="{97A2B45B-9762-49DF-988A-6872BF5B30F8}" type="slidenum">
              <a:rPr lang="en-US" smtClean="0"/>
              <a:pPr/>
              <a:t>29</a:t>
            </a:fld>
            <a:endParaRPr lang="en-US"/>
          </a:p>
        </p:txBody>
      </p:sp>
    </p:spTree>
    <p:extLst>
      <p:ext uri="{BB962C8B-B14F-4D97-AF65-F5344CB8AC3E}">
        <p14:creationId xmlns:p14="http://schemas.microsoft.com/office/powerpoint/2010/main" val="35275165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4919" y="274544"/>
            <a:ext cx="8229023" cy="1143000"/>
          </a:xfrm>
        </p:spPr>
        <p:txBody>
          <a:bodyPr/>
          <a:lstStyle/>
          <a:p>
            <a:r>
              <a:rPr lang="en-US" dirty="0" smtClean="0"/>
              <a:t>Mean-old Mr. Rocket Equation</a:t>
            </a:r>
            <a:endParaRPr lang="en-US" dirty="0"/>
          </a:p>
        </p:txBody>
      </p:sp>
      <p:graphicFrame>
        <p:nvGraphicFramePr>
          <p:cNvPr id="3" name="Chart 2"/>
          <p:cNvGraphicFramePr/>
          <p:nvPr>
            <p:extLst>
              <p:ext uri="{D42A27DB-BD31-4B8C-83A1-F6EECF244321}">
                <p14:modId xmlns:p14="http://schemas.microsoft.com/office/powerpoint/2010/main" val="3063976491"/>
              </p:ext>
            </p:extLst>
          </p:nvPr>
        </p:nvGraphicFramePr>
        <p:xfrm>
          <a:off x="146050" y="1504950"/>
          <a:ext cx="8851900" cy="504825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rot="1022224">
            <a:off x="1433659" y="4950258"/>
            <a:ext cx="3276600" cy="914400"/>
          </a:xfrm>
          <a:prstGeom prst="rect">
            <a:avLst/>
          </a:prstGeom>
        </p:spPr>
        <p:txBody>
          <a:bodyPr wrap="none" lIns="91301" tIns="45652" rIns="91301" bIns="45652"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3117"/>
            <a:r>
              <a:rPr lang="en-US" sz="2400" b="1" dirty="0">
                <a:solidFill>
                  <a:srgbClr val="FF1813"/>
                </a:solidFill>
              </a:rPr>
              <a:t>Storable (325 sec)</a:t>
            </a:r>
          </a:p>
        </p:txBody>
      </p:sp>
      <p:sp>
        <p:nvSpPr>
          <p:cNvPr id="7" name="TextBox 6"/>
          <p:cNvSpPr txBox="1"/>
          <p:nvPr/>
        </p:nvSpPr>
        <p:spPr>
          <a:xfrm>
            <a:off x="3276601" y="1752613"/>
            <a:ext cx="4561548" cy="646319"/>
          </a:xfrm>
          <a:prstGeom prst="rect">
            <a:avLst/>
          </a:prstGeom>
          <a:noFill/>
        </p:spPr>
        <p:txBody>
          <a:bodyPr wrap="none" lIns="91301" tIns="45652" rIns="91301" bIns="45652" rtlCol="0">
            <a:spAutoFit/>
          </a:bodyPr>
          <a:lstStyle/>
          <a:p>
            <a:pPr defTabSz="913117"/>
            <a:r>
              <a:rPr lang="en-US" dirty="0">
                <a:solidFill>
                  <a:srgbClr val="F79646">
                    <a:lumMod val="75000"/>
                  </a:srgbClr>
                </a:solidFill>
              </a:rPr>
              <a:t>For lunar mission (DV ~4.5 </a:t>
            </a:r>
            <a:r>
              <a:rPr lang="en-US" dirty="0" err="1">
                <a:solidFill>
                  <a:srgbClr val="F79646">
                    <a:lumMod val="75000"/>
                  </a:srgbClr>
                </a:solidFill>
              </a:rPr>
              <a:t>m/s</a:t>
            </a:r>
            <a:r>
              <a:rPr lang="en-US" dirty="0">
                <a:solidFill>
                  <a:srgbClr val="F79646">
                    <a:lumMod val="75000"/>
                  </a:srgbClr>
                </a:solidFill>
              </a:rPr>
              <a:t>), 50 metric ton </a:t>
            </a:r>
          </a:p>
          <a:p>
            <a:pPr defTabSz="913117"/>
            <a:r>
              <a:rPr lang="en-US" dirty="0">
                <a:solidFill>
                  <a:srgbClr val="F79646">
                    <a:lumMod val="75000"/>
                  </a:srgbClr>
                </a:solidFill>
              </a:rPr>
              <a:t>vehicle requires a 130 </a:t>
            </a:r>
            <a:r>
              <a:rPr lang="en-US" dirty="0" err="1">
                <a:solidFill>
                  <a:srgbClr val="F79646">
                    <a:lumMod val="75000"/>
                  </a:srgbClr>
                </a:solidFill>
              </a:rPr>
              <a:t>t</a:t>
            </a:r>
            <a:r>
              <a:rPr lang="en-US" dirty="0">
                <a:solidFill>
                  <a:srgbClr val="F79646">
                    <a:lumMod val="75000"/>
                  </a:srgbClr>
                </a:solidFill>
              </a:rPr>
              <a:t> launcher</a:t>
            </a:r>
          </a:p>
        </p:txBody>
      </p:sp>
      <p:sp>
        <p:nvSpPr>
          <p:cNvPr id="9" name="TextBox 8"/>
          <p:cNvSpPr txBox="1"/>
          <p:nvPr/>
        </p:nvSpPr>
        <p:spPr>
          <a:xfrm>
            <a:off x="3276601" y="2580986"/>
            <a:ext cx="5239425" cy="646319"/>
          </a:xfrm>
          <a:prstGeom prst="rect">
            <a:avLst/>
          </a:prstGeom>
          <a:noFill/>
        </p:spPr>
        <p:txBody>
          <a:bodyPr wrap="none" lIns="91301" tIns="45652" rIns="91301" bIns="45652" rtlCol="0">
            <a:spAutoFit/>
          </a:bodyPr>
          <a:lstStyle/>
          <a:p>
            <a:pPr defTabSz="913117"/>
            <a:r>
              <a:rPr lang="en-US" dirty="0">
                <a:solidFill>
                  <a:srgbClr val="F79646">
                    <a:lumMod val="75000"/>
                  </a:srgbClr>
                </a:solidFill>
              </a:rPr>
              <a:t>For a six-month mission to a 10 </a:t>
            </a:r>
            <a:r>
              <a:rPr lang="en-US" dirty="0" err="1">
                <a:solidFill>
                  <a:srgbClr val="F79646">
                    <a:lumMod val="75000"/>
                  </a:srgbClr>
                </a:solidFill>
              </a:rPr>
              <a:t>m</a:t>
            </a:r>
            <a:r>
              <a:rPr lang="en-US" dirty="0">
                <a:solidFill>
                  <a:srgbClr val="F79646">
                    <a:lumMod val="75000"/>
                  </a:srgbClr>
                </a:solidFill>
              </a:rPr>
              <a:t> NEA (DV ~6.5 </a:t>
            </a:r>
            <a:r>
              <a:rPr lang="en-US" dirty="0" err="1">
                <a:solidFill>
                  <a:srgbClr val="F79646">
                    <a:lumMod val="75000"/>
                  </a:srgbClr>
                </a:solidFill>
              </a:rPr>
              <a:t>m/s</a:t>
            </a:r>
            <a:r>
              <a:rPr lang="en-US" dirty="0">
                <a:solidFill>
                  <a:srgbClr val="F79646">
                    <a:lumMod val="75000"/>
                  </a:srgbClr>
                </a:solidFill>
              </a:rPr>
              <a:t>), </a:t>
            </a:r>
          </a:p>
          <a:p>
            <a:pPr defTabSz="913117"/>
            <a:r>
              <a:rPr lang="en-US" dirty="0">
                <a:solidFill>
                  <a:srgbClr val="F79646">
                    <a:lumMod val="75000"/>
                  </a:srgbClr>
                </a:solidFill>
              </a:rPr>
              <a:t>a 50 metric ton vehicle requires a 220 </a:t>
            </a:r>
            <a:r>
              <a:rPr lang="en-US" dirty="0" err="1">
                <a:solidFill>
                  <a:srgbClr val="F79646">
                    <a:lumMod val="75000"/>
                  </a:srgbClr>
                </a:solidFill>
              </a:rPr>
              <a:t>t</a:t>
            </a:r>
            <a:r>
              <a:rPr lang="en-US" dirty="0">
                <a:solidFill>
                  <a:srgbClr val="F79646">
                    <a:lumMod val="75000"/>
                  </a:srgbClr>
                </a:solidFill>
              </a:rPr>
              <a:t> launcher</a:t>
            </a:r>
          </a:p>
        </p:txBody>
      </p:sp>
      <p:sp>
        <p:nvSpPr>
          <p:cNvPr id="4" name="Slide Number Placeholder 3"/>
          <p:cNvSpPr>
            <a:spLocks noGrp="1"/>
          </p:cNvSpPr>
          <p:nvPr>
            <p:ph type="sldNum" sz="quarter" idx="12"/>
          </p:nvPr>
        </p:nvSpPr>
        <p:spPr/>
        <p:txBody>
          <a:bodyPr/>
          <a:lstStyle/>
          <a:p>
            <a:fld id="{58374FB0-F801-ED4D-9766-FA126380CD0F}"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39254497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r="6111" b="12115"/>
          <a:stretch>
            <a:fillRect/>
          </a:stretch>
        </p:blipFill>
        <p:spPr bwMode="auto">
          <a:xfrm>
            <a:off x="4283079" y="4343404"/>
            <a:ext cx="4464050"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b="4517"/>
          <a:stretch>
            <a:fillRect/>
          </a:stretch>
        </p:blipFill>
        <p:spPr bwMode="auto">
          <a:xfrm>
            <a:off x="688978" y="3838576"/>
            <a:ext cx="3248025"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b="10338"/>
          <a:stretch>
            <a:fillRect/>
          </a:stretch>
        </p:blipFill>
        <p:spPr bwMode="auto">
          <a:xfrm>
            <a:off x="4676779" y="1033467"/>
            <a:ext cx="42735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4" y="642938"/>
            <a:ext cx="4456113"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23"/>
          <p:cNvSpPr txBox="1">
            <a:spLocks noChangeArrowheads="1"/>
          </p:cNvSpPr>
          <p:nvPr/>
        </p:nvSpPr>
        <p:spPr bwMode="auto">
          <a:xfrm>
            <a:off x="623888" y="728667"/>
            <a:ext cx="396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400">
                <a:latin typeface="Calibri" charset="0"/>
              </a:rPr>
              <a:t>Lyapunov Orbits</a:t>
            </a:r>
          </a:p>
          <a:p>
            <a:pPr algn="ctr" eaLnBrk="1" hangingPunct="1"/>
            <a:r>
              <a:rPr lang="en-US" sz="1400" i="1">
                <a:latin typeface="Calibri" charset="0"/>
              </a:rPr>
              <a:t>unstable</a:t>
            </a:r>
          </a:p>
        </p:txBody>
      </p:sp>
      <p:sp>
        <p:nvSpPr>
          <p:cNvPr id="16391" name="TextBox 24"/>
          <p:cNvSpPr txBox="1">
            <a:spLocks noChangeArrowheads="1"/>
          </p:cNvSpPr>
          <p:nvPr/>
        </p:nvSpPr>
        <p:spPr bwMode="auto">
          <a:xfrm>
            <a:off x="4724400" y="728667"/>
            <a:ext cx="403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400">
                <a:latin typeface="Calibri" charset="0"/>
              </a:rPr>
              <a:t>Halo Orbits</a:t>
            </a:r>
          </a:p>
          <a:p>
            <a:pPr algn="ctr" eaLnBrk="1" hangingPunct="1"/>
            <a:r>
              <a:rPr lang="en-US" sz="1400" i="1">
                <a:latin typeface="Calibri" charset="0"/>
              </a:rPr>
              <a:t>unstable</a:t>
            </a:r>
          </a:p>
        </p:txBody>
      </p:sp>
      <p:sp>
        <p:nvSpPr>
          <p:cNvPr id="16392" name="TextBox 25"/>
          <p:cNvSpPr txBox="1">
            <a:spLocks noChangeArrowheads="1"/>
          </p:cNvSpPr>
          <p:nvPr/>
        </p:nvSpPr>
        <p:spPr bwMode="auto">
          <a:xfrm>
            <a:off x="954088" y="3638554"/>
            <a:ext cx="274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400">
                <a:latin typeface="Calibri" charset="0"/>
              </a:rPr>
              <a:t>Vertical Orbits</a:t>
            </a:r>
          </a:p>
          <a:p>
            <a:pPr algn="ctr" eaLnBrk="1" hangingPunct="1"/>
            <a:r>
              <a:rPr lang="en-US" sz="1400" i="1">
                <a:latin typeface="Calibri" charset="0"/>
              </a:rPr>
              <a:t>unstable</a:t>
            </a:r>
          </a:p>
        </p:txBody>
      </p:sp>
      <p:sp>
        <p:nvSpPr>
          <p:cNvPr id="16393" name="TextBox 26"/>
          <p:cNvSpPr txBox="1">
            <a:spLocks noChangeArrowheads="1"/>
          </p:cNvSpPr>
          <p:nvPr/>
        </p:nvSpPr>
        <p:spPr bwMode="auto">
          <a:xfrm>
            <a:off x="4419600" y="3949704"/>
            <a:ext cx="4267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400">
                <a:latin typeface="Calibri" charset="0"/>
              </a:rPr>
              <a:t>“Distant” Retrograde Orbits</a:t>
            </a:r>
          </a:p>
          <a:p>
            <a:pPr algn="ctr" eaLnBrk="1" hangingPunct="1"/>
            <a:r>
              <a:rPr lang="en-US" sz="1400" i="1">
                <a:latin typeface="Calibri" charset="0"/>
              </a:rPr>
              <a:t>stable</a:t>
            </a:r>
          </a:p>
        </p:txBody>
      </p:sp>
      <p:sp>
        <p:nvSpPr>
          <p:cNvPr id="16394" name="Title 1"/>
          <p:cNvSpPr txBox="1">
            <a:spLocks/>
          </p:cNvSpPr>
          <p:nvPr/>
        </p:nvSpPr>
        <p:spPr bwMode="auto">
          <a:xfrm>
            <a:off x="457200" y="68267"/>
            <a:ext cx="8229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nchor="ctr"/>
          <a:lstStyle>
            <a:lvl1pPr defTabSz="457200" eaLnBrk="0" hangingPunct="0">
              <a:defRPr sz="2400">
                <a:solidFill>
                  <a:schemeClr val="tx1"/>
                </a:solidFill>
                <a:latin typeface="Arial" charset="0"/>
                <a:cs typeface="Arial" charset="0"/>
              </a:defRPr>
            </a:lvl1pPr>
            <a:lvl2pPr marL="37931725" indent="-37474525" defTabSz="457200"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800">
                <a:latin typeface="Calibri" charset="0"/>
                <a:ea typeface="ＭＳ Ｐゴシック" charset="-128"/>
              </a:rPr>
              <a:t>Periodic Orbits in </a:t>
            </a:r>
            <a:r>
              <a:rPr lang="ja-JP" altLang="en-US" sz="1800">
                <a:latin typeface="Calibri" charset="0"/>
              </a:rPr>
              <a:t>“</a:t>
            </a:r>
            <a:r>
              <a:rPr lang="en-US" altLang="ja-JP" sz="1800">
                <a:latin typeface="Calibri" charset="0"/>
              </a:rPr>
              <a:t>Ideal</a:t>
            </a:r>
            <a:r>
              <a:rPr lang="ja-JP" altLang="en-US" sz="1800">
                <a:latin typeface="Calibri" charset="0"/>
              </a:rPr>
              <a:t>”</a:t>
            </a:r>
            <a:r>
              <a:rPr lang="en-US" altLang="ja-JP" sz="1800">
                <a:latin typeface="Calibri" charset="0"/>
              </a:rPr>
              <a:t> Model</a:t>
            </a:r>
            <a:br>
              <a:rPr lang="en-US" altLang="ja-JP" sz="1800">
                <a:latin typeface="Calibri" charset="0"/>
              </a:rPr>
            </a:br>
            <a:r>
              <a:rPr lang="en-US" altLang="ja-JP" sz="1800">
                <a:latin typeface="Calibri" charset="0"/>
              </a:rPr>
              <a:t>(Circular Restricted 3-Body Problem)</a:t>
            </a:r>
            <a:endParaRPr lang="en-US" sz="1800">
              <a:latin typeface="Calibri" charset="0"/>
              <a:ea typeface="ＭＳ Ｐゴシック" charset="-128"/>
            </a:endParaRPr>
          </a:p>
        </p:txBody>
      </p:sp>
      <p:cxnSp>
        <p:nvCxnSpPr>
          <p:cNvPr id="31" name="Straight Arrow Connector 30"/>
          <p:cNvCxnSpPr/>
          <p:nvPr/>
        </p:nvCxnSpPr>
        <p:spPr>
          <a:xfrm rot="16200000" flipH="1">
            <a:off x="1198566" y="1773238"/>
            <a:ext cx="455613" cy="261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396" name="TextBox 33"/>
          <p:cNvSpPr txBox="1">
            <a:spLocks noChangeArrowheads="1"/>
          </p:cNvSpPr>
          <p:nvPr/>
        </p:nvSpPr>
        <p:spPr bwMode="auto">
          <a:xfrm>
            <a:off x="1096963" y="1335088"/>
            <a:ext cx="381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600">
                <a:latin typeface="Calibri" charset="0"/>
              </a:rPr>
              <a:t>L</a:t>
            </a:r>
            <a:r>
              <a:rPr lang="en-US" sz="1600" baseline="-25000">
                <a:latin typeface="Calibri" charset="0"/>
              </a:rPr>
              <a:t>1</a:t>
            </a:r>
          </a:p>
        </p:txBody>
      </p:sp>
      <p:cxnSp>
        <p:nvCxnSpPr>
          <p:cNvPr id="35" name="Straight Arrow Connector 34"/>
          <p:cNvCxnSpPr/>
          <p:nvPr/>
        </p:nvCxnSpPr>
        <p:spPr>
          <a:xfrm rot="5400000">
            <a:off x="3463132" y="1504160"/>
            <a:ext cx="381000" cy="1190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398" name="TextBox 36"/>
          <p:cNvSpPr txBox="1">
            <a:spLocks noChangeArrowheads="1"/>
          </p:cNvSpPr>
          <p:nvPr/>
        </p:nvSpPr>
        <p:spPr bwMode="auto">
          <a:xfrm>
            <a:off x="3554413" y="1025527"/>
            <a:ext cx="38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600">
                <a:latin typeface="Calibri" charset="0"/>
              </a:rPr>
              <a:t>L</a:t>
            </a:r>
            <a:r>
              <a:rPr lang="en-US" sz="1600" baseline="-25000">
                <a:latin typeface="Calibri" charset="0"/>
              </a:rPr>
              <a:t>2</a:t>
            </a:r>
          </a:p>
        </p:txBody>
      </p:sp>
      <p:sp>
        <p:nvSpPr>
          <p:cNvPr id="16399" name="TextBox 37"/>
          <p:cNvSpPr txBox="1">
            <a:spLocks noChangeArrowheads="1"/>
          </p:cNvSpPr>
          <p:nvPr/>
        </p:nvSpPr>
        <p:spPr bwMode="auto">
          <a:xfrm>
            <a:off x="2222500" y="1744663"/>
            <a:ext cx="838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600">
                <a:latin typeface="Calibri" charset="0"/>
              </a:rPr>
              <a:t>Phobos</a:t>
            </a:r>
            <a:endParaRPr lang="en-US" sz="1600" baseline="-25000">
              <a:latin typeface="Calibri" charset="0"/>
            </a:endParaRPr>
          </a:p>
        </p:txBody>
      </p:sp>
      <p:cxnSp>
        <p:nvCxnSpPr>
          <p:cNvPr id="39" name="Straight Arrow Connector 38"/>
          <p:cNvCxnSpPr/>
          <p:nvPr/>
        </p:nvCxnSpPr>
        <p:spPr>
          <a:xfrm rot="10800000" flipV="1">
            <a:off x="1992317" y="2941641"/>
            <a:ext cx="395287" cy="88900"/>
          </a:xfrm>
          <a:prstGeom prst="straightConnector1">
            <a:avLst/>
          </a:prstGeom>
          <a:ln w="9525">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16401" name="TextBox 42"/>
          <p:cNvSpPr txBox="1">
            <a:spLocks noChangeArrowheads="1"/>
          </p:cNvSpPr>
          <p:nvPr/>
        </p:nvSpPr>
        <p:spPr bwMode="auto">
          <a:xfrm rot="-660000">
            <a:off x="2363788" y="2628900"/>
            <a:ext cx="13890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600">
                <a:latin typeface="Calibri" charset="0"/>
              </a:rPr>
              <a:t>To Mars</a:t>
            </a:r>
            <a:endParaRPr lang="en-US" sz="1600" baseline="-25000">
              <a:latin typeface="Calibri" charset="0"/>
            </a:endParaRPr>
          </a:p>
        </p:txBody>
      </p:sp>
      <p:cxnSp>
        <p:nvCxnSpPr>
          <p:cNvPr id="44" name="Straight Arrow Connector 43"/>
          <p:cNvCxnSpPr/>
          <p:nvPr/>
        </p:nvCxnSpPr>
        <p:spPr>
          <a:xfrm rot="5400000">
            <a:off x="5656266" y="2116138"/>
            <a:ext cx="906463"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403" name="TextBox 44"/>
          <p:cNvSpPr txBox="1">
            <a:spLocks noChangeArrowheads="1"/>
          </p:cNvSpPr>
          <p:nvPr/>
        </p:nvSpPr>
        <p:spPr bwMode="auto">
          <a:xfrm>
            <a:off x="5943600" y="1322389"/>
            <a:ext cx="381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600">
                <a:latin typeface="Calibri" charset="0"/>
              </a:rPr>
              <a:t>L</a:t>
            </a:r>
            <a:r>
              <a:rPr lang="en-US" sz="1600" baseline="-25000">
                <a:latin typeface="Calibri" charset="0"/>
              </a:rPr>
              <a:t>1</a:t>
            </a:r>
          </a:p>
        </p:txBody>
      </p:sp>
      <p:cxnSp>
        <p:nvCxnSpPr>
          <p:cNvPr id="46" name="Straight Arrow Connector 45"/>
          <p:cNvCxnSpPr/>
          <p:nvPr/>
        </p:nvCxnSpPr>
        <p:spPr>
          <a:xfrm rot="10800000">
            <a:off x="7585078" y="2257429"/>
            <a:ext cx="339725" cy="180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405" name="TextBox 46"/>
          <p:cNvSpPr txBox="1">
            <a:spLocks noChangeArrowheads="1"/>
          </p:cNvSpPr>
          <p:nvPr/>
        </p:nvSpPr>
        <p:spPr bwMode="auto">
          <a:xfrm>
            <a:off x="7889875" y="2344738"/>
            <a:ext cx="381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600">
                <a:latin typeface="Calibri" charset="0"/>
              </a:rPr>
              <a:t>L</a:t>
            </a:r>
            <a:r>
              <a:rPr lang="en-US" sz="1600" baseline="-25000">
                <a:latin typeface="Calibri" charset="0"/>
              </a:rPr>
              <a:t>2</a:t>
            </a:r>
          </a:p>
        </p:txBody>
      </p:sp>
      <p:cxnSp>
        <p:nvCxnSpPr>
          <p:cNvPr id="55" name="Straight Arrow Connector 54"/>
          <p:cNvCxnSpPr/>
          <p:nvPr/>
        </p:nvCxnSpPr>
        <p:spPr>
          <a:xfrm flipV="1">
            <a:off x="1839913" y="5226050"/>
            <a:ext cx="296862" cy="2333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407" name="TextBox 55"/>
          <p:cNvSpPr txBox="1">
            <a:spLocks noChangeArrowheads="1"/>
          </p:cNvSpPr>
          <p:nvPr/>
        </p:nvSpPr>
        <p:spPr bwMode="auto">
          <a:xfrm>
            <a:off x="1585913" y="5354638"/>
            <a:ext cx="381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600">
                <a:latin typeface="Calibri" charset="0"/>
              </a:rPr>
              <a:t>L</a:t>
            </a:r>
            <a:r>
              <a:rPr lang="en-US" sz="1600" baseline="-25000">
                <a:latin typeface="Calibri" charset="0"/>
              </a:rPr>
              <a:t>1</a:t>
            </a:r>
          </a:p>
        </p:txBody>
      </p:sp>
      <p:cxnSp>
        <p:nvCxnSpPr>
          <p:cNvPr id="61" name="Straight Arrow Connector 60"/>
          <p:cNvCxnSpPr/>
          <p:nvPr/>
        </p:nvCxnSpPr>
        <p:spPr>
          <a:xfrm>
            <a:off x="5522913" y="5453067"/>
            <a:ext cx="271462"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409" name="TextBox 61"/>
          <p:cNvSpPr txBox="1">
            <a:spLocks noChangeArrowheads="1"/>
          </p:cNvSpPr>
          <p:nvPr/>
        </p:nvSpPr>
        <p:spPr bwMode="auto">
          <a:xfrm>
            <a:off x="5181600" y="5257800"/>
            <a:ext cx="38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600">
                <a:latin typeface="Calibri" charset="0"/>
              </a:rPr>
              <a:t>L</a:t>
            </a:r>
            <a:r>
              <a:rPr lang="en-US" sz="1600" baseline="-25000">
                <a:latin typeface="Calibri" charset="0"/>
              </a:rPr>
              <a:t>1</a:t>
            </a:r>
          </a:p>
        </p:txBody>
      </p:sp>
      <p:cxnSp>
        <p:nvCxnSpPr>
          <p:cNvPr id="63" name="Straight Arrow Connector 62"/>
          <p:cNvCxnSpPr/>
          <p:nvPr/>
        </p:nvCxnSpPr>
        <p:spPr>
          <a:xfrm rot="5400000">
            <a:off x="7219954" y="4845054"/>
            <a:ext cx="379413" cy="1190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411" name="TextBox 63"/>
          <p:cNvSpPr txBox="1">
            <a:spLocks noChangeArrowheads="1"/>
          </p:cNvSpPr>
          <p:nvPr/>
        </p:nvSpPr>
        <p:spPr bwMode="auto">
          <a:xfrm>
            <a:off x="7310438" y="4367217"/>
            <a:ext cx="381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600">
                <a:latin typeface="Calibri" charset="0"/>
              </a:rPr>
              <a:t>L</a:t>
            </a:r>
            <a:r>
              <a:rPr lang="en-US" sz="1600" baseline="-25000">
                <a:latin typeface="Calibri" charset="0"/>
              </a:rPr>
              <a:t>2</a:t>
            </a:r>
          </a:p>
        </p:txBody>
      </p:sp>
    </p:spTree>
    <p:extLst>
      <p:ext uri="{BB962C8B-B14F-4D97-AF65-F5344CB8AC3E}">
        <p14:creationId xmlns:p14="http://schemas.microsoft.com/office/powerpoint/2010/main" val="41739688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t="52315"/>
          <a:stretch>
            <a:fillRect/>
          </a:stretch>
        </p:blipFill>
        <p:spPr bwMode="auto">
          <a:xfrm>
            <a:off x="457200" y="3505200"/>
            <a:ext cx="8229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b="52315"/>
          <a:stretch>
            <a:fillRect/>
          </a:stretch>
        </p:blipFill>
        <p:spPr bwMode="auto">
          <a:xfrm>
            <a:off x="457200" y="685800"/>
            <a:ext cx="8229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457200" y="68267"/>
            <a:ext cx="8229600" cy="600075"/>
          </a:xfrm>
          <a:prstGeom prst="rect">
            <a:avLst/>
          </a:prstGeom>
        </p:spPr>
        <p:txBody>
          <a:bodyPr lIns="91397" tIns="45698" rIns="91397" bIns="45698" anchor="ctr">
            <a:norm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lnSpc>
                <a:spcPct val="90000"/>
              </a:lnSpc>
            </a:pPr>
            <a:r>
              <a:rPr lang="en-US" sz="2000">
                <a:latin typeface="Calibri" charset="0"/>
                <a:ea typeface="ＭＳ Ｐゴシック" charset="-128"/>
              </a:rPr>
              <a:t>Phobos Instability and Orbit Period vs. Closest Approach Alt.</a:t>
            </a:r>
          </a:p>
          <a:p>
            <a:pPr algn="ctr" eaLnBrk="1" hangingPunct="1">
              <a:lnSpc>
                <a:spcPct val="90000"/>
              </a:lnSpc>
            </a:pPr>
            <a:r>
              <a:rPr lang="en-US" sz="1600">
                <a:latin typeface="Calibri" charset="0"/>
                <a:ea typeface="ＭＳ Ｐゴシック" charset="-128"/>
              </a:rPr>
              <a:t>(</a:t>
            </a:r>
            <a:r>
              <a:rPr lang="en-US" altLang="ja-JP" sz="1600">
                <a:latin typeface="Calibri" charset="0"/>
              </a:rPr>
              <a:t>Circular Restricted 3-Body Problem)</a:t>
            </a:r>
            <a:endParaRPr lang="en-US" sz="1600">
              <a:latin typeface="Calibri" charset="0"/>
              <a:ea typeface="ＭＳ Ｐゴシック" charset="-128"/>
            </a:endParaRPr>
          </a:p>
        </p:txBody>
      </p:sp>
      <p:sp>
        <p:nvSpPr>
          <p:cNvPr id="17413" name="TextBox 5"/>
          <p:cNvSpPr txBox="1">
            <a:spLocks noChangeArrowheads="1"/>
          </p:cNvSpPr>
          <p:nvPr/>
        </p:nvSpPr>
        <p:spPr bwMode="auto">
          <a:xfrm>
            <a:off x="3276600" y="2286003"/>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400">
                <a:latin typeface="Calibri" charset="0"/>
              </a:rPr>
              <a:t>Highest Halo</a:t>
            </a:r>
            <a:endParaRPr lang="en-US" sz="1400" baseline="-25000">
              <a:latin typeface="Calibri" charset="0"/>
            </a:endParaRPr>
          </a:p>
        </p:txBody>
      </p:sp>
      <p:cxnSp>
        <p:nvCxnSpPr>
          <p:cNvPr id="7" name="Straight Arrow Connector 6"/>
          <p:cNvCxnSpPr/>
          <p:nvPr/>
        </p:nvCxnSpPr>
        <p:spPr>
          <a:xfrm rot="10800000" flipV="1">
            <a:off x="2905125" y="2455867"/>
            <a:ext cx="420688" cy="26987"/>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flipV="1">
            <a:off x="3657600" y="2971800"/>
            <a:ext cx="304800" cy="134938"/>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7416" name="TextBox 15"/>
          <p:cNvSpPr txBox="1">
            <a:spLocks noChangeArrowheads="1"/>
          </p:cNvSpPr>
          <p:nvPr/>
        </p:nvSpPr>
        <p:spPr bwMode="auto">
          <a:xfrm>
            <a:off x="3581400" y="2667003"/>
            <a:ext cx="281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400">
                <a:latin typeface="Calibri" charset="0"/>
              </a:rPr>
              <a:t>Retrograde Orbits are Stable</a:t>
            </a:r>
            <a:endParaRPr lang="en-US" sz="1400" baseline="-25000">
              <a:latin typeface="Calibri" charset="0"/>
            </a:endParaRPr>
          </a:p>
        </p:txBody>
      </p:sp>
      <p:sp>
        <p:nvSpPr>
          <p:cNvPr id="2" name="TextBox 18"/>
          <p:cNvSpPr txBox="1">
            <a:spLocks noChangeArrowheads="1"/>
          </p:cNvSpPr>
          <p:nvPr/>
        </p:nvSpPr>
        <p:spPr bwMode="auto">
          <a:xfrm>
            <a:off x="6826250" y="1117600"/>
            <a:ext cx="2362200" cy="738188"/>
          </a:xfrm>
          <a:prstGeom prst="rect">
            <a:avLst/>
          </a:prstGeom>
          <a:solidFill>
            <a:schemeClr val="bg1"/>
          </a:solidFill>
          <a:ln w="9525">
            <a:noFill/>
            <a:miter lim="800000"/>
            <a:headEnd/>
            <a:tailEnd/>
          </a:ln>
        </p:spPr>
        <p:txBody>
          <a:bodyPr lIns="91397" tIns="45698" rIns="91397" bIns="45698">
            <a:spAutoFit/>
          </a:bodyPr>
          <a:lstStyle/>
          <a:p>
            <a:pPr>
              <a:defRPr/>
            </a:pPr>
            <a:r>
              <a:rPr lang="en-US" sz="1400" dirty="0">
                <a:latin typeface="Calibri" charset="0"/>
                <a:ea typeface="Arial" charset="0"/>
              </a:rPr>
              <a:t>Vertical and </a:t>
            </a:r>
            <a:r>
              <a:rPr lang="en-US" sz="1400" dirty="0" err="1">
                <a:latin typeface="Calibri" charset="0"/>
                <a:ea typeface="Arial" charset="0"/>
              </a:rPr>
              <a:t>Lyapunov</a:t>
            </a:r>
            <a:r>
              <a:rPr lang="en-US" sz="1400" dirty="0">
                <a:latin typeface="Calibri" charset="0"/>
                <a:ea typeface="Arial" charset="0"/>
              </a:rPr>
              <a:t> </a:t>
            </a:r>
            <a:r>
              <a:rPr lang="en-US" sz="1400" dirty="0">
                <a:noFill/>
                <a:latin typeface="Calibri" charset="0"/>
                <a:ea typeface="Arial" charset="0"/>
              </a:rPr>
              <a:t>Orbits</a:t>
            </a:r>
            <a:r>
              <a:rPr lang="en-US" sz="1400" dirty="0">
                <a:latin typeface="Calibri" charset="0"/>
                <a:ea typeface="Arial" charset="0"/>
              </a:rPr>
              <a:t> are the highest altitude “Lagrange” point orbits</a:t>
            </a:r>
            <a:endParaRPr lang="en-US" sz="1400" baseline="-25000" dirty="0">
              <a:latin typeface="Calibri" charset="0"/>
              <a:ea typeface="Arial" charset="0"/>
            </a:endParaRPr>
          </a:p>
        </p:txBody>
      </p:sp>
      <p:cxnSp>
        <p:nvCxnSpPr>
          <p:cNvPr id="20" name="Straight Arrow Connector 19"/>
          <p:cNvCxnSpPr/>
          <p:nvPr/>
        </p:nvCxnSpPr>
        <p:spPr>
          <a:xfrm rot="10800000" flipV="1">
            <a:off x="6553201" y="1428750"/>
            <a:ext cx="306388" cy="19050"/>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7419" name="TextBox 21"/>
          <p:cNvSpPr txBox="1">
            <a:spLocks noChangeArrowheads="1"/>
          </p:cNvSpPr>
          <p:nvPr/>
        </p:nvSpPr>
        <p:spPr bwMode="auto">
          <a:xfrm>
            <a:off x="6019801" y="3810000"/>
            <a:ext cx="18684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400">
                <a:latin typeface="Calibri" charset="0"/>
              </a:rPr>
              <a:t>longer period </a:t>
            </a:r>
            <a:r>
              <a:rPr lang="en-US" sz="1400">
                <a:latin typeface="Calibri" charset="0"/>
                <a:sym typeface="Wingdings" charset="2"/>
              </a:rPr>
              <a:t> more time for maneuvers</a:t>
            </a:r>
            <a:endParaRPr lang="en-US" sz="1400" baseline="-25000">
              <a:latin typeface="Calibri" charset="0"/>
            </a:endParaRPr>
          </a:p>
        </p:txBody>
      </p:sp>
      <p:sp>
        <p:nvSpPr>
          <p:cNvPr id="17420" name="TextBox 12"/>
          <p:cNvSpPr txBox="1">
            <a:spLocks noChangeArrowheads="1"/>
          </p:cNvSpPr>
          <p:nvPr/>
        </p:nvSpPr>
        <p:spPr bwMode="auto">
          <a:xfrm>
            <a:off x="2525717" y="6200779"/>
            <a:ext cx="4332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200" i="1"/>
              <a:t>Note: Altitude is geodetic altitude relative to Phobos ellipsoid</a:t>
            </a:r>
          </a:p>
        </p:txBody>
      </p:sp>
    </p:spTree>
    <p:extLst>
      <p:ext uri="{BB962C8B-B14F-4D97-AF65-F5344CB8AC3E}">
        <p14:creationId xmlns:p14="http://schemas.microsoft.com/office/powerpoint/2010/main" val="4116916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457200" y="1066804"/>
            <a:ext cx="8229600" cy="5040313"/>
          </a:xfrm>
        </p:spPr>
        <p:txBody>
          <a:bodyPr>
            <a:normAutofit/>
          </a:bodyPr>
          <a:lstStyle/>
          <a:p>
            <a:pPr eaLnBrk="1" hangingPunct="1">
              <a:lnSpc>
                <a:spcPct val="80000"/>
              </a:lnSpc>
            </a:pPr>
            <a:r>
              <a:rPr lang="en-US" sz="2200" dirty="0" err="1"/>
              <a:t>Libration</a:t>
            </a:r>
            <a:r>
              <a:rPr lang="en-US" sz="2200" dirty="0"/>
              <a:t> orbits (Halo, Vertical, </a:t>
            </a:r>
            <a:r>
              <a:rPr lang="en-US" sz="2200" dirty="0" err="1"/>
              <a:t>etc</a:t>
            </a:r>
            <a:r>
              <a:rPr lang="en-US" sz="2200" dirty="0"/>
              <a:t>) are unstable by nature</a:t>
            </a:r>
          </a:p>
          <a:p>
            <a:pPr eaLnBrk="1" hangingPunct="1">
              <a:lnSpc>
                <a:spcPct val="80000"/>
              </a:lnSpc>
            </a:pPr>
            <a:r>
              <a:rPr lang="en-US" sz="2200" dirty="0"/>
              <a:t>Navigating an unstable orbit:</a:t>
            </a:r>
          </a:p>
          <a:p>
            <a:pPr lvl="1" eaLnBrk="1" hangingPunct="1">
              <a:lnSpc>
                <a:spcPct val="80000"/>
              </a:lnSpc>
            </a:pPr>
            <a:r>
              <a:rPr lang="en-US" sz="2000" dirty="0"/>
              <a:t>Accurate maneuvers (mm/s precision or better)</a:t>
            </a:r>
          </a:p>
          <a:p>
            <a:pPr lvl="2" eaLnBrk="1" hangingPunct="1">
              <a:lnSpc>
                <a:spcPct val="80000"/>
              </a:lnSpc>
            </a:pPr>
            <a:r>
              <a:rPr lang="en-US" sz="1700" dirty="0"/>
              <a:t>Shouldn’t be too hard given large mass of spacecraft</a:t>
            </a:r>
          </a:p>
          <a:p>
            <a:pPr lvl="2" eaLnBrk="1" hangingPunct="1">
              <a:lnSpc>
                <a:spcPct val="80000"/>
              </a:lnSpc>
            </a:pPr>
            <a:r>
              <a:rPr lang="en-US" sz="1700" dirty="0"/>
              <a:t>A bigger challenge will be to minimize “noise” DV</a:t>
            </a:r>
          </a:p>
          <a:p>
            <a:pPr lvl="1" eaLnBrk="1" hangingPunct="1">
              <a:lnSpc>
                <a:spcPct val="80000"/>
              </a:lnSpc>
            </a:pPr>
            <a:r>
              <a:rPr lang="en-US" sz="2000" dirty="0"/>
              <a:t>Frequent station keeping maneuvers (SKMs)</a:t>
            </a:r>
          </a:p>
          <a:p>
            <a:pPr lvl="2" eaLnBrk="1" hangingPunct="1">
              <a:lnSpc>
                <a:spcPct val="80000"/>
              </a:lnSpc>
            </a:pPr>
            <a:r>
              <a:rPr lang="en-US" sz="1700" dirty="0"/>
              <a:t>SKM every 2 hours preferred</a:t>
            </a:r>
          </a:p>
          <a:p>
            <a:pPr lvl="2" eaLnBrk="1" hangingPunct="1">
              <a:lnSpc>
                <a:spcPct val="80000"/>
              </a:lnSpc>
            </a:pPr>
            <a:r>
              <a:rPr lang="en-US" sz="1700" dirty="0"/>
              <a:t>SKM every 3-4 hours tolerated</a:t>
            </a:r>
          </a:p>
          <a:p>
            <a:pPr lvl="2" eaLnBrk="1" hangingPunct="1">
              <a:lnSpc>
                <a:spcPct val="80000"/>
              </a:lnSpc>
            </a:pPr>
            <a:r>
              <a:rPr lang="en-US" sz="1700" dirty="0"/>
              <a:t>Small maneuvers – on the order of mm/s</a:t>
            </a:r>
          </a:p>
          <a:p>
            <a:pPr lvl="2" eaLnBrk="1" hangingPunct="1">
              <a:lnSpc>
                <a:spcPct val="80000"/>
              </a:lnSpc>
            </a:pPr>
            <a:r>
              <a:rPr lang="en-US" sz="1700" dirty="0"/>
              <a:t>Low fuel budget if maneuvers are performed frequently and accurately:  ~ 1 m/s per month (est.)</a:t>
            </a:r>
          </a:p>
          <a:p>
            <a:pPr lvl="1" eaLnBrk="1" hangingPunct="1">
              <a:lnSpc>
                <a:spcPct val="80000"/>
              </a:lnSpc>
            </a:pPr>
            <a:r>
              <a:rPr lang="en-US" sz="2000" dirty="0"/>
              <a:t>Frequent tracking and/or on-board navigation at Phobos</a:t>
            </a:r>
          </a:p>
          <a:p>
            <a:pPr lvl="2" eaLnBrk="1" hangingPunct="1">
              <a:lnSpc>
                <a:spcPct val="80000"/>
              </a:lnSpc>
            </a:pPr>
            <a:r>
              <a:rPr lang="en-US" sz="1700" dirty="0"/>
              <a:t>We can collect navigation data using craters, limb observations, laser/radar ranging, or with navigation beacons</a:t>
            </a:r>
          </a:p>
          <a:p>
            <a:pPr eaLnBrk="1" hangingPunct="1">
              <a:lnSpc>
                <a:spcPct val="80000"/>
              </a:lnSpc>
            </a:pPr>
            <a:r>
              <a:rPr lang="en-US" sz="2200" dirty="0"/>
              <a:t>Orbits can be biased to escape (instead of impacting) when control is lost; orbits that escape should return to the vicinity of Phobos every 8 hours or so.</a:t>
            </a:r>
          </a:p>
        </p:txBody>
      </p:sp>
      <p:sp>
        <p:nvSpPr>
          <p:cNvPr id="20483" name="Title 1"/>
          <p:cNvSpPr>
            <a:spLocks noGrp="1"/>
          </p:cNvSpPr>
          <p:nvPr>
            <p:ph type="title"/>
          </p:nvPr>
        </p:nvSpPr>
        <p:spPr>
          <a:xfrm>
            <a:off x="457200" y="68267"/>
            <a:ext cx="8229600" cy="600075"/>
          </a:xfrm>
        </p:spPr>
        <p:txBody>
          <a:bodyPr/>
          <a:lstStyle/>
          <a:p>
            <a:pPr eaLnBrk="1" hangingPunct="1"/>
            <a:r>
              <a:rPr lang="en-US" sz="2800" dirty="0"/>
              <a:t>Flying an Unstable Orbit</a:t>
            </a:r>
          </a:p>
        </p:txBody>
      </p:sp>
      <p:sp>
        <p:nvSpPr>
          <p:cNvPr id="2" name="Slide Number Placeholder 1"/>
          <p:cNvSpPr>
            <a:spLocks noGrp="1"/>
          </p:cNvSpPr>
          <p:nvPr>
            <p:ph type="sldNum" sz="quarter" idx="12"/>
          </p:nvPr>
        </p:nvSpPr>
        <p:spPr/>
        <p:txBody>
          <a:bodyPr/>
          <a:lstStyle/>
          <a:p>
            <a:fld id="{97A2B45B-9762-49DF-988A-6872BF5B30F8}" type="slidenum">
              <a:rPr lang="en-US" smtClean="0"/>
              <a:pPr/>
              <a:t>32</a:t>
            </a:fld>
            <a:endParaRPr lang="en-US"/>
          </a:p>
        </p:txBody>
      </p:sp>
    </p:spTree>
    <p:extLst>
      <p:ext uri="{BB962C8B-B14F-4D97-AF65-F5344CB8AC3E}">
        <p14:creationId xmlns:p14="http://schemas.microsoft.com/office/powerpoint/2010/main" val="36838480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68267"/>
            <a:ext cx="8229600" cy="600075"/>
          </a:xfrm>
        </p:spPr>
        <p:txBody>
          <a:bodyPr/>
          <a:lstStyle/>
          <a:p>
            <a:pPr eaLnBrk="1" hangingPunct="1"/>
            <a:r>
              <a:rPr lang="en-US" sz="2800">
                <a:solidFill>
                  <a:srgbClr val="000000"/>
                </a:solidFill>
              </a:rPr>
              <a:t>Phobos L2 Halo orbit  in Full-Force Model (with control)</a:t>
            </a:r>
          </a:p>
        </p:txBody>
      </p:sp>
      <p:pic>
        <p:nvPicPr>
          <p:cNvPr id="21507" name="Picture 12" descr="halo_xy.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811213"/>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3" descr="halo_xz.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376555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4" descr="halo_yz.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6150" y="811213"/>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5" descr="halo_height.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6150" y="376555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16"/>
          <p:cNvSpPr txBox="1">
            <a:spLocks noChangeArrowheads="1"/>
          </p:cNvSpPr>
          <p:nvPr/>
        </p:nvSpPr>
        <p:spPr bwMode="auto">
          <a:xfrm>
            <a:off x="3195638" y="2630491"/>
            <a:ext cx="631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800">
                <a:solidFill>
                  <a:srgbClr val="000000"/>
                </a:solidFill>
              </a:rPr>
              <a:t>L</a:t>
            </a:r>
            <a:r>
              <a:rPr lang="en-US" sz="1800" baseline="-25000">
                <a:solidFill>
                  <a:srgbClr val="000000"/>
                </a:solidFill>
              </a:rPr>
              <a:t>2</a:t>
            </a:r>
          </a:p>
        </p:txBody>
      </p:sp>
      <p:cxnSp>
        <p:nvCxnSpPr>
          <p:cNvPr id="19" name="Straight Arrow Connector 18"/>
          <p:cNvCxnSpPr>
            <a:cxnSpLocks noChangeShapeType="1"/>
          </p:cNvCxnSpPr>
          <p:nvPr/>
        </p:nvCxnSpPr>
        <p:spPr bwMode="auto">
          <a:xfrm flipH="1" flipV="1">
            <a:off x="2971801" y="2341567"/>
            <a:ext cx="369888" cy="369887"/>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513" name="TextBox 22"/>
          <p:cNvSpPr txBox="1">
            <a:spLocks noChangeArrowheads="1"/>
          </p:cNvSpPr>
          <p:nvPr/>
        </p:nvSpPr>
        <p:spPr bwMode="auto">
          <a:xfrm>
            <a:off x="2808288" y="1116014"/>
            <a:ext cx="1055687" cy="46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200">
                <a:solidFill>
                  <a:srgbClr val="000000"/>
                </a:solidFill>
              </a:rPr>
              <a:t>Viewed from above</a:t>
            </a:r>
            <a:endParaRPr lang="en-US" sz="1200" baseline="-25000">
              <a:solidFill>
                <a:srgbClr val="000000"/>
              </a:solidFill>
            </a:endParaRPr>
          </a:p>
        </p:txBody>
      </p:sp>
      <p:sp>
        <p:nvSpPr>
          <p:cNvPr id="21514" name="TextBox 23"/>
          <p:cNvSpPr txBox="1">
            <a:spLocks noChangeArrowheads="1"/>
          </p:cNvSpPr>
          <p:nvPr/>
        </p:nvSpPr>
        <p:spPr bwMode="auto">
          <a:xfrm>
            <a:off x="6269038" y="1116013"/>
            <a:ext cx="1790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200">
                <a:solidFill>
                  <a:srgbClr val="000000"/>
                </a:solidFill>
              </a:rPr>
              <a:t>Viewed from Mars (orbit is behind Phobos)</a:t>
            </a:r>
            <a:endParaRPr lang="en-US" sz="1200" baseline="-25000">
              <a:solidFill>
                <a:srgbClr val="000000"/>
              </a:solidFill>
            </a:endParaRPr>
          </a:p>
        </p:txBody>
      </p:sp>
      <p:sp>
        <p:nvSpPr>
          <p:cNvPr id="21515" name="TextBox 24"/>
          <p:cNvSpPr txBox="1">
            <a:spLocks noChangeArrowheads="1"/>
          </p:cNvSpPr>
          <p:nvPr/>
        </p:nvSpPr>
        <p:spPr bwMode="auto">
          <a:xfrm>
            <a:off x="2806701" y="4114804"/>
            <a:ext cx="1055688" cy="46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200">
                <a:solidFill>
                  <a:srgbClr val="000000"/>
                </a:solidFill>
              </a:rPr>
              <a:t>Viewed from the side</a:t>
            </a:r>
            <a:endParaRPr lang="en-US" sz="1200" baseline="-25000">
              <a:solidFill>
                <a:srgbClr val="000000"/>
              </a:solidFill>
            </a:endParaRPr>
          </a:p>
        </p:txBody>
      </p:sp>
      <p:sp>
        <p:nvSpPr>
          <p:cNvPr id="21516" name="TextBox 25"/>
          <p:cNvSpPr txBox="1">
            <a:spLocks noChangeArrowheads="1"/>
          </p:cNvSpPr>
          <p:nvPr/>
        </p:nvSpPr>
        <p:spPr bwMode="auto">
          <a:xfrm>
            <a:off x="6016625" y="6105525"/>
            <a:ext cx="111601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200">
                <a:solidFill>
                  <a:srgbClr val="000000"/>
                </a:solidFill>
              </a:rPr>
              <a:t>2 km minimum altitude</a:t>
            </a:r>
            <a:endParaRPr lang="en-US" sz="1200" baseline="-25000">
              <a:solidFill>
                <a:srgbClr val="000000"/>
              </a:solidFill>
            </a:endParaRPr>
          </a:p>
        </p:txBody>
      </p:sp>
      <p:sp>
        <p:nvSpPr>
          <p:cNvPr id="21517" name="TextBox 26"/>
          <p:cNvSpPr txBox="1">
            <a:spLocks noChangeArrowheads="1"/>
          </p:cNvSpPr>
          <p:nvPr/>
        </p:nvSpPr>
        <p:spPr bwMode="auto">
          <a:xfrm>
            <a:off x="1347788" y="2160592"/>
            <a:ext cx="1055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200">
                <a:solidFill>
                  <a:srgbClr val="000000"/>
                </a:solidFill>
              </a:rPr>
              <a:t>Phobos</a:t>
            </a:r>
            <a:endParaRPr lang="en-US" sz="1200" baseline="-25000">
              <a:solidFill>
                <a:srgbClr val="000000"/>
              </a:solidFill>
            </a:endParaRPr>
          </a:p>
        </p:txBody>
      </p:sp>
      <p:sp>
        <p:nvSpPr>
          <p:cNvPr id="21518" name="TextBox 27"/>
          <p:cNvSpPr txBox="1">
            <a:spLocks noChangeArrowheads="1"/>
          </p:cNvSpPr>
          <p:nvPr/>
        </p:nvSpPr>
        <p:spPr bwMode="auto">
          <a:xfrm>
            <a:off x="627066" y="3114679"/>
            <a:ext cx="1055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200">
                <a:solidFill>
                  <a:srgbClr val="FF0000"/>
                </a:solidFill>
              </a:rPr>
              <a:t>Mars</a:t>
            </a:r>
            <a:endParaRPr lang="en-US" sz="1200" baseline="-25000">
              <a:solidFill>
                <a:srgbClr val="FF0000"/>
              </a:solidFill>
            </a:endParaRPr>
          </a:p>
        </p:txBody>
      </p:sp>
      <p:cxnSp>
        <p:nvCxnSpPr>
          <p:cNvPr id="29" name="Straight Arrow Connector 28"/>
          <p:cNvCxnSpPr>
            <a:cxnSpLocks noChangeShapeType="1"/>
          </p:cNvCxnSpPr>
          <p:nvPr/>
        </p:nvCxnSpPr>
        <p:spPr bwMode="auto">
          <a:xfrm flipH="1">
            <a:off x="838204" y="3405188"/>
            <a:ext cx="485775" cy="0"/>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520" name="TextBox 15"/>
          <p:cNvSpPr txBox="1">
            <a:spLocks noChangeArrowheads="1"/>
          </p:cNvSpPr>
          <p:nvPr/>
        </p:nvSpPr>
        <p:spPr bwMode="auto">
          <a:xfrm>
            <a:off x="5343525" y="4064004"/>
            <a:ext cx="30972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200" i="1">
                <a:solidFill>
                  <a:srgbClr val="000000"/>
                </a:solidFill>
              </a:rPr>
              <a:t>Altitude shown relative to Phobos ellipsoid</a:t>
            </a:r>
          </a:p>
        </p:txBody>
      </p:sp>
      <p:sp>
        <p:nvSpPr>
          <p:cNvPr id="21521" name="TextBox 16"/>
          <p:cNvSpPr txBox="1">
            <a:spLocks noChangeArrowheads="1"/>
          </p:cNvSpPr>
          <p:nvPr/>
        </p:nvSpPr>
        <p:spPr bwMode="auto">
          <a:xfrm>
            <a:off x="2206629" y="3243263"/>
            <a:ext cx="15652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200" i="1">
                <a:solidFill>
                  <a:srgbClr val="000000"/>
                </a:solidFill>
              </a:rPr>
              <a:t>L1 orbits are similar</a:t>
            </a:r>
          </a:p>
        </p:txBody>
      </p:sp>
      <p:sp>
        <p:nvSpPr>
          <p:cNvPr id="2" name="Slide Number Placeholder 1"/>
          <p:cNvSpPr>
            <a:spLocks noGrp="1"/>
          </p:cNvSpPr>
          <p:nvPr>
            <p:ph type="sldNum" sz="quarter" idx="12"/>
          </p:nvPr>
        </p:nvSpPr>
        <p:spPr/>
        <p:txBody>
          <a:bodyPr/>
          <a:lstStyle/>
          <a:p>
            <a:fld id="{97A2B45B-9762-49DF-988A-6872BF5B30F8}" type="slidenum">
              <a:rPr lang="en-US" smtClean="0"/>
              <a:pPr/>
              <a:t>33</a:t>
            </a:fld>
            <a:endParaRPr lang="en-US"/>
          </a:p>
        </p:txBody>
      </p:sp>
    </p:spTree>
    <p:extLst>
      <p:ext uri="{BB962C8B-B14F-4D97-AF65-F5344CB8AC3E}">
        <p14:creationId xmlns:p14="http://schemas.microsoft.com/office/powerpoint/2010/main" val="23356011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vertical_full_heigh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6150" y="37719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vertical_full_yz.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6150" y="808038"/>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descr="vertical_full_xz.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975" y="37719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 descr="vertical_full_xy.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975" y="808038"/>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itle 1"/>
          <p:cNvSpPr>
            <a:spLocks noGrp="1"/>
          </p:cNvSpPr>
          <p:nvPr>
            <p:ph type="title"/>
          </p:nvPr>
        </p:nvSpPr>
        <p:spPr>
          <a:xfrm>
            <a:off x="379413" y="68267"/>
            <a:ext cx="8356600" cy="600075"/>
          </a:xfrm>
        </p:spPr>
        <p:txBody>
          <a:bodyPr/>
          <a:lstStyle/>
          <a:p>
            <a:pPr eaLnBrk="1" hangingPunct="1"/>
            <a:r>
              <a:rPr lang="en-US" sz="2800"/>
              <a:t>Phobos Vertical Orbit in Full-Force Model (with control)</a:t>
            </a:r>
          </a:p>
        </p:txBody>
      </p:sp>
      <p:sp>
        <p:nvSpPr>
          <p:cNvPr id="22535" name="TextBox 16"/>
          <p:cNvSpPr txBox="1">
            <a:spLocks noChangeArrowheads="1"/>
          </p:cNvSpPr>
          <p:nvPr/>
        </p:nvSpPr>
        <p:spPr bwMode="auto">
          <a:xfrm>
            <a:off x="3195638" y="2630491"/>
            <a:ext cx="631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800"/>
              <a:t>L</a:t>
            </a:r>
            <a:r>
              <a:rPr lang="en-US" sz="1800" baseline="-25000"/>
              <a:t>2</a:t>
            </a:r>
          </a:p>
        </p:txBody>
      </p:sp>
      <p:cxnSp>
        <p:nvCxnSpPr>
          <p:cNvPr id="19" name="Straight Arrow Connector 18"/>
          <p:cNvCxnSpPr>
            <a:cxnSpLocks noChangeShapeType="1"/>
          </p:cNvCxnSpPr>
          <p:nvPr/>
        </p:nvCxnSpPr>
        <p:spPr bwMode="auto">
          <a:xfrm flipH="1" flipV="1">
            <a:off x="2971801" y="2341567"/>
            <a:ext cx="369888" cy="369887"/>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537" name="TextBox 22"/>
          <p:cNvSpPr txBox="1">
            <a:spLocks noChangeArrowheads="1"/>
          </p:cNvSpPr>
          <p:nvPr/>
        </p:nvSpPr>
        <p:spPr bwMode="auto">
          <a:xfrm>
            <a:off x="2808288" y="1116014"/>
            <a:ext cx="1055687" cy="46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200"/>
              <a:t>Viewed from above</a:t>
            </a:r>
            <a:endParaRPr lang="en-US" sz="1200" baseline="-25000"/>
          </a:p>
        </p:txBody>
      </p:sp>
      <p:sp>
        <p:nvSpPr>
          <p:cNvPr id="22538" name="TextBox 23"/>
          <p:cNvSpPr txBox="1">
            <a:spLocks noChangeArrowheads="1"/>
          </p:cNvSpPr>
          <p:nvPr/>
        </p:nvSpPr>
        <p:spPr bwMode="auto">
          <a:xfrm>
            <a:off x="6269038" y="1116013"/>
            <a:ext cx="1790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200"/>
              <a:t>Viewed from Mars (orbit is behind Phobos)</a:t>
            </a:r>
            <a:endParaRPr lang="en-US" sz="1200" baseline="-25000"/>
          </a:p>
        </p:txBody>
      </p:sp>
      <p:sp>
        <p:nvSpPr>
          <p:cNvPr id="22539" name="TextBox 24"/>
          <p:cNvSpPr txBox="1">
            <a:spLocks noChangeArrowheads="1"/>
          </p:cNvSpPr>
          <p:nvPr/>
        </p:nvSpPr>
        <p:spPr bwMode="auto">
          <a:xfrm>
            <a:off x="2806701" y="4114804"/>
            <a:ext cx="1055688" cy="46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200"/>
              <a:t>Viewed from the side</a:t>
            </a:r>
            <a:endParaRPr lang="en-US" sz="1200" baseline="-25000"/>
          </a:p>
        </p:txBody>
      </p:sp>
      <p:sp>
        <p:nvSpPr>
          <p:cNvPr id="22540" name="TextBox 25"/>
          <p:cNvSpPr txBox="1">
            <a:spLocks noChangeArrowheads="1"/>
          </p:cNvSpPr>
          <p:nvPr/>
        </p:nvSpPr>
        <p:spPr bwMode="auto">
          <a:xfrm>
            <a:off x="6016625" y="6105525"/>
            <a:ext cx="111601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200"/>
              <a:t>3.8 km minimum altitude</a:t>
            </a:r>
            <a:endParaRPr lang="en-US" sz="1200" baseline="-25000"/>
          </a:p>
        </p:txBody>
      </p:sp>
      <p:sp>
        <p:nvSpPr>
          <p:cNvPr id="22541" name="TextBox 17"/>
          <p:cNvSpPr txBox="1">
            <a:spLocks noChangeArrowheads="1"/>
          </p:cNvSpPr>
          <p:nvPr/>
        </p:nvSpPr>
        <p:spPr bwMode="auto">
          <a:xfrm>
            <a:off x="627066" y="3114679"/>
            <a:ext cx="1055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200">
                <a:solidFill>
                  <a:srgbClr val="FF0000"/>
                </a:solidFill>
              </a:rPr>
              <a:t>Mars</a:t>
            </a:r>
            <a:endParaRPr lang="en-US" sz="1200" baseline="-25000">
              <a:solidFill>
                <a:srgbClr val="FF0000"/>
              </a:solidFill>
            </a:endParaRPr>
          </a:p>
        </p:txBody>
      </p:sp>
      <p:cxnSp>
        <p:nvCxnSpPr>
          <p:cNvPr id="20" name="Straight Arrow Connector 19"/>
          <p:cNvCxnSpPr>
            <a:cxnSpLocks noChangeShapeType="1"/>
          </p:cNvCxnSpPr>
          <p:nvPr/>
        </p:nvCxnSpPr>
        <p:spPr bwMode="auto">
          <a:xfrm flipH="1">
            <a:off x="838204" y="3405188"/>
            <a:ext cx="485775" cy="0"/>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543" name="TextBox 20"/>
          <p:cNvSpPr txBox="1">
            <a:spLocks noChangeArrowheads="1"/>
          </p:cNvSpPr>
          <p:nvPr/>
        </p:nvSpPr>
        <p:spPr bwMode="auto">
          <a:xfrm>
            <a:off x="1347788" y="2160592"/>
            <a:ext cx="1055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200"/>
              <a:t>Phobos</a:t>
            </a:r>
            <a:endParaRPr lang="en-US" sz="1200" baseline="-25000"/>
          </a:p>
        </p:txBody>
      </p:sp>
      <p:sp>
        <p:nvSpPr>
          <p:cNvPr id="22544" name="TextBox 15"/>
          <p:cNvSpPr txBox="1">
            <a:spLocks noChangeArrowheads="1"/>
          </p:cNvSpPr>
          <p:nvPr/>
        </p:nvSpPr>
        <p:spPr bwMode="auto">
          <a:xfrm>
            <a:off x="5343525" y="4064004"/>
            <a:ext cx="30972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200" i="1"/>
              <a:t>Altitude shown relative to Phobos ellipsoid</a:t>
            </a:r>
          </a:p>
        </p:txBody>
      </p:sp>
      <p:sp>
        <p:nvSpPr>
          <p:cNvPr id="22545" name="TextBox 16"/>
          <p:cNvSpPr txBox="1">
            <a:spLocks noChangeArrowheads="1"/>
          </p:cNvSpPr>
          <p:nvPr/>
        </p:nvSpPr>
        <p:spPr bwMode="auto">
          <a:xfrm>
            <a:off x="2206629" y="3243263"/>
            <a:ext cx="15652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200" i="1"/>
              <a:t>L1 orbits are similar</a:t>
            </a:r>
          </a:p>
        </p:txBody>
      </p:sp>
      <p:sp>
        <p:nvSpPr>
          <p:cNvPr id="2" name="Slide Number Placeholder 1"/>
          <p:cNvSpPr>
            <a:spLocks noGrp="1"/>
          </p:cNvSpPr>
          <p:nvPr>
            <p:ph type="sldNum" sz="quarter" idx="12"/>
          </p:nvPr>
        </p:nvSpPr>
        <p:spPr/>
        <p:txBody>
          <a:bodyPr/>
          <a:lstStyle/>
          <a:p>
            <a:fld id="{97A2B45B-9762-49DF-988A-6872BF5B30F8}" type="slidenum">
              <a:rPr lang="en-US" smtClean="0"/>
              <a:pPr/>
              <a:t>34</a:t>
            </a:fld>
            <a:endParaRPr lang="en-US"/>
          </a:p>
        </p:txBody>
      </p:sp>
    </p:spTree>
    <p:extLst>
      <p:ext uri="{BB962C8B-B14F-4D97-AF65-F5344CB8AC3E}">
        <p14:creationId xmlns:p14="http://schemas.microsoft.com/office/powerpoint/2010/main" val="5871889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0" descr="halo_impact_height.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6150" y="37719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9" descr="halo_impact_xy.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6150" y="808038"/>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8" descr="halo_departure_height.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975" y="37719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halo_departure_xy.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975" y="808038"/>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itle 1"/>
          <p:cNvSpPr>
            <a:spLocks noGrp="1"/>
          </p:cNvSpPr>
          <p:nvPr>
            <p:ph type="title"/>
          </p:nvPr>
        </p:nvSpPr>
        <p:spPr>
          <a:xfrm>
            <a:off x="457200" y="68267"/>
            <a:ext cx="8229600" cy="600075"/>
          </a:xfrm>
        </p:spPr>
        <p:txBody>
          <a:bodyPr/>
          <a:lstStyle/>
          <a:p>
            <a:pPr eaLnBrk="1" hangingPunct="1"/>
            <a:r>
              <a:rPr lang="en-US" sz="2800"/>
              <a:t>What happens if you stop station keeping? (Halo)</a:t>
            </a:r>
          </a:p>
        </p:txBody>
      </p:sp>
      <p:sp>
        <p:nvSpPr>
          <p:cNvPr id="23559" name="TextBox 22"/>
          <p:cNvSpPr txBox="1">
            <a:spLocks noChangeArrowheads="1"/>
          </p:cNvSpPr>
          <p:nvPr/>
        </p:nvSpPr>
        <p:spPr bwMode="auto">
          <a:xfrm>
            <a:off x="727075" y="3097214"/>
            <a:ext cx="1055688" cy="46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200"/>
              <a:t>Viewed from above</a:t>
            </a:r>
            <a:endParaRPr lang="en-US" sz="1200" baseline="-25000"/>
          </a:p>
        </p:txBody>
      </p:sp>
      <p:sp>
        <p:nvSpPr>
          <p:cNvPr id="23560" name="TextBox 13"/>
          <p:cNvSpPr txBox="1">
            <a:spLocks noChangeArrowheads="1"/>
          </p:cNvSpPr>
          <p:nvPr/>
        </p:nvSpPr>
        <p:spPr bwMode="auto">
          <a:xfrm>
            <a:off x="2690817" y="2935289"/>
            <a:ext cx="1055687" cy="46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200"/>
              <a:t>To Phobos-trailing orbit</a:t>
            </a:r>
            <a:endParaRPr lang="en-US" sz="1200" baseline="-25000"/>
          </a:p>
        </p:txBody>
      </p:sp>
      <p:cxnSp>
        <p:nvCxnSpPr>
          <p:cNvPr id="15" name="Straight Arrow Connector 14"/>
          <p:cNvCxnSpPr>
            <a:cxnSpLocks noChangeShapeType="1"/>
          </p:cNvCxnSpPr>
          <p:nvPr/>
        </p:nvCxnSpPr>
        <p:spPr bwMode="auto">
          <a:xfrm>
            <a:off x="2386013" y="1882775"/>
            <a:ext cx="315912" cy="206375"/>
          </a:xfrm>
          <a:prstGeom prst="straightConnector1">
            <a:avLst/>
          </a:prstGeom>
          <a:noFill/>
          <a:ln w="25400">
            <a:solidFill>
              <a:srgbClr val="7FFFCA"/>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3562" name="TextBox 20"/>
          <p:cNvSpPr txBox="1">
            <a:spLocks noChangeArrowheads="1"/>
          </p:cNvSpPr>
          <p:nvPr/>
        </p:nvSpPr>
        <p:spPr bwMode="auto">
          <a:xfrm>
            <a:off x="3265488" y="1862142"/>
            <a:ext cx="1157287" cy="338137"/>
          </a:xfrm>
          <a:prstGeom prst="rect">
            <a:avLst/>
          </a:prstGeom>
          <a:solidFill>
            <a:schemeClr val="bg1"/>
          </a:solidFill>
          <a:ln w="9525">
            <a:solidFill>
              <a:srgbClr val="FF0000"/>
            </a:solidFill>
            <a:miter lim="800000"/>
            <a:headEnd/>
            <a:tailEnd/>
          </a:ln>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600">
                <a:solidFill>
                  <a:srgbClr val="FF0000"/>
                </a:solidFill>
              </a:rPr>
              <a:t>Departure</a:t>
            </a:r>
            <a:endParaRPr lang="en-US" sz="1600" baseline="-25000">
              <a:solidFill>
                <a:srgbClr val="FF0000"/>
              </a:solidFill>
            </a:endParaRPr>
          </a:p>
        </p:txBody>
      </p:sp>
      <p:sp>
        <p:nvSpPr>
          <p:cNvPr id="22539" name="TextBox 21"/>
          <p:cNvSpPr txBox="1">
            <a:spLocks noChangeArrowheads="1"/>
          </p:cNvSpPr>
          <p:nvPr/>
        </p:nvSpPr>
        <p:spPr bwMode="auto">
          <a:xfrm>
            <a:off x="7961317" y="1862142"/>
            <a:ext cx="1036637" cy="338137"/>
          </a:xfrm>
          <a:prstGeom prst="rect">
            <a:avLst/>
          </a:prstGeom>
          <a:solidFill>
            <a:schemeClr val="bg1"/>
          </a:solidFill>
          <a:ln w="9525">
            <a:solidFill>
              <a:srgbClr val="FF0000"/>
            </a:solidFill>
            <a:miter lim="800000"/>
            <a:headEnd/>
            <a:tailEnd/>
          </a:ln>
        </p:spPr>
        <p:txBody>
          <a:bodyPr lIns="91397" tIns="45698" rIns="91397" bIns="45698">
            <a:spAutoFit/>
          </a:bodyPr>
          <a:lstStyle/>
          <a:p>
            <a:pPr algn="ctr">
              <a:defRPr/>
            </a:pPr>
            <a:r>
              <a:rPr lang="en-US" sz="1600" dirty="0">
                <a:ln>
                  <a:solidFill>
                    <a:srgbClr val="FF0000"/>
                  </a:solidFill>
                </a:ln>
                <a:solidFill>
                  <a:srgbClr val="FF0000"/>
                </a:solidFill>
                <a:ea typeface="Arial" charset="0"/>
              </a:rPr>
              <a:t>Impact</a:t>
            </a:r>
            <a:endParaRPr lang="en-US" sz="1600" baseline="-25000" dirty="0">
              <a:ln>
                <a:solidFill>
                  <a:srgbClr val="FF0000"/>
                </a:solidFill>
              </a:ln>
              <a:solidFill>
                <a:srgbClr val="FF0000"/>
              </a:solidFill>
              <a:ea typeface="Arial" charset="0"/>
            </a:endParaRPr>
          </a:p>
        </p:txBody>
      </p:sp>
      <p:sp>
        <p:nvSpPr>
          <p:cNvPr id="2" name="Slide Number Placeholder 1"/>
          <p:cNvSpPr>
            <a:spLocks noGrp="1"/>
          </p:cNvSpPr>
          <p:nvPr>
            <p:ph type="sldNum" sz="quarter" idx="12"/>
          </p:nvPr>
        </p:nvSpPr>
        <p:spPr/>
        <p:txBody>
          <a:bodyPr/>
          <a:lstStyle/>
          <a:p>
            <a:fld id="{97A2B45B-9762-49DF-988A-6872BF5B30F8}" type="slidenum">
              <a:rPr lang="en-US" smtClean="0"/>
              <a:pPr/>
              <a:t>35</a:t>
            </a:fld>
            <a:endParaRPr lang="en-US"/>
          </a:p>
        </p:txBody>
      </p:sp>
    </p:spTree>
    <p:extLst>
      <p:ext uri="{BB962C8B-B14F-4D97-AF65-F5344CB8AC3E}">
        <p14:creationId xmlns:p14="http://schemas.microsoft.com/office/powerpoint/2010/main" val="22753349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431800" y="1360488"/>
            <a:ext cx="8229600" cy="4525962"/>
          </a:xfrm>
        </p:spPr>
        <p:txBody>
          <a:bodyPr/>
          <a:lstStyle/>
          <a:p>
            <a:pPr eaLnBrk="1" hangingPunct="1"/>
            <a:r>
              <a:rPr lang="en-US" sz="2400"/>
              <a:t>Equatorial DROs used as a safe “parking spot” for the DSH (Deep Space Hab) spacecraft</a:t>
            </a:r>
          </a:p>
          <a:p>
            <a:pPr eaLnBrk="1" hangingPunct="1"/>
            <a:r>
              <a:rPr lang="en-US" sz="2400"/>
              <a:t>DSH spacecraft temporarily moved to Vertical Orbit during landings to monitor EVA</a:t>
            </a:r>
          </a:p>
          <a:p>
            <a:pPr lvl="1" eaLnBrk="1" hangingPunct="1"/>
            <a:r>
              <a:rPr lang="en-US" sz="2000"/>
              <a:t>DSH spacecraft operated in “quiet mode” to maximize precision of orbit control</a:t>
            </a:r>
          </a:p>
          <a:p>
            <a:pPr lvl="1" eaLnBrk="1" hangingPunct="1"/>
            <a:r>
              <a:rPr lang="en-US" sz="2000"/>
              <a:t>Vertical Orbit can be biased so that if control fails, DSH will escape Phobos instead of impacting</a:t>
            </a:r>
          </a:p>
          <a:p>
            <a:pPr lvl="1" eaLnBrk="1" hangingPunct="1"/>
            <a:r>
              <a:rPr lang="en-US" sz="2000"/>
              <a:t>If DSH escapes, it can return in a few hours (because of Phobos’ short orbit period of 7.7 hours) </a:t>
            </a:r>
          </a:p>
          <a:p>
            <a:pPr lvl="1" eaLnBrk="1" hangingPunct="1"/>
            <a:r>
              <a:rPr lang="en-US" sz="2000"/>
              <a:t>Vertical orbit will keep the DSH close to the crew for abort scenarios and above the horizon for com link and video  </a:t>
            </a:r>
          </a:p>
        </p:txBody>
      </p:sp>
      <p:sp>
        <p:nvSpPr>
          <p:cNvPr id="24579" name="Title 1"/>
          <p:cNvSpPr>
            <a:spLocks noGrp="1"/>
          </p:cNvSpPr>
          <p:nvPr>
            <p:ph type="title"/>
          </p:nvPr>
        </p:nvSpPr>
        <p:spPr>
          <a:xfrm>
            <a:off x="457200" y="68267"/>
            <a:ext cx="8229600" cy="600075"/>
          </a:xfrm>
        </p:spPr>
        <p:txBody>
          <a:bodyPr/>
          <a:lstStyle/>
          <a:p>
            <a:pPr eaLnBrk="1" hangingPunct="1"/>
            <a:r>
              <a:rPr lang="en-US" sz="2800"/>
              <a:t>Dual Orbit Strategy</a:t>
            </a:r>
          </a:p>
        </p:txBody>
      </p:sp>
      <p:sp>
        <p:nvSpPr>
          <p:cNvPr id="2" name="Slide Number Placeholder 1"/>
          <p:cNvSpPr>
            <a:spLocks noGrp="1"/>
          </p:cNvSpPr>
          <p:nvPr>
            <p:ph type="sldNum" sz="quarter" idx="12"/>
          </p:nvPr>
        </p:nvSpPr>
        <p:spPr/>
        <p:txBody>
          <a:bodyPr/>
          <a:lstStyle/>
          <a:p>
            <a:fld id="{97A2B45B-9762-49DF-988A-6872BF5B30F8}" type="slidenum">
              <a:rPr lang="en-US" smtClean="0"/>
              <a:pPr/>
              <a:t>36</a:t>
            </a:fld>
            <a:endParaRPr lang="en-US"/>
          </a:p>
        </p:txBody>
      </p:sp>
    </p:spTree>
    <p:extLst>
      <p:ext uri="{BB962C8B-B14F-4D97-AF65-F5344CB8AC3E}">
        <p14:creationId xmlns:p14="http://schemas.microsoft.com/office/powerpoint/2010/main" val="17232817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5789" t="4214" r="22610" b="1657"/>
          <a:stretch>
            <a:fillRect/>
          </a:stretch>
        </p:blipFill>
        <p:spPr bwMode="auto">
          <a:xfrm>
            <a:off x="5200650" y="1112838"/>
            <a:ext cx="3867150" cy="528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4994" r="4535" b="40192"/>
          <a:stretch>
            <a:fillRect/>
          </a:stretch>
        </p:blipFill>
        <p:spPr bwMode="auto">
          <a:xfrm>
            <a:off x="76200" y="3519488"/>
            <a:ext cx="544830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rot="16200000" flipH="1">
            <a:off x="6111879" y="2925767"/>
            <a:ext cx="771525" cy="346075"/>
          </a:xfrm>
          <a:prstGeom prst="straightConnector1">
            <a:avLst/>
          </a:prstGeom>
          <a:ln w="127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605" name="TextBox 6"/>
          <p:cNvSpPr txBox="1">
            <a:spLocks noChangeArrowheads="1"/>
          </p:cNvSpPr>
          <p:nvPr/>
        </p:nvSpPr>
        <p:spPr bwMode="auto">
          <a:xfrm>
            <a:off x="6019800" y="2408238"/>
            <a:ext cx="1130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400">
                <a:solidFill>
                  <a:srgbClr val="E46C0A"/>
                </a:solidFill>
              </a:rPr>
              <a:t>DROs</a:t>
            </a:r>
            <a:endParaRPr lang="en-US" sz="1400" baseline="-25000">
              <a:solidFill>
                <a:srgbClr val="E46C0A"/>
              </a:solidFill>
            </a:endParaRPr>
          </a:p>
        </p:txBody>
      </p:sp>
      <p:sp>
        <p:nvSpPr>
          <p:cNvPr id="25606" name="Title 1"/>
          <p:cNvSpPr txBox="1">
            <a:spLocks/>
          </p:cNvSpPr>
          <p:nvPr/>
        </p:nvSpPr>
        <p:spPr bwMode="auto">
          <a:xfrm>
            <a:off x="76200" y="3398838"/>
            <a:ext cx="54102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1600">
                <a:solidFill>
                  <a:srgbClr val="000000"/>
                </a:solidFill>
              </a:rPr>
              <a:t>Δv versus DRO close approach altitude</a:t>
            </a:r>
          </a:p>
        </p:txBody>
      </p:sp>
      <p:cxnSp>
        <p:nvCxnSpPr>
          <p:cNvPr id="12" name="Straight Arrow Connector 11"/>
          <p:cNvCxnSpPr/>
          <p:nvPr/>
        </p:nvCxnSpPr>
        <p:spPr>
          <a:xfrm rot="10800000">
            <a:off x="6613529" y="3598863"/>
            <a:ext cx="92075" cy="0"/>
          </a:xfrm>
          <a:prstGeom prst="straightConnector1">
            <a:avLst/>
          </a:prstGeom>
          <a:ln w="38100" cap="flat" cmpd="sng" algn="ctr">
            <a:solidFill>
              <a:srgbClr val="F871EC"/>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608" name="Content Placeholder 2"/>
          <p:cNvSpPr txBox="1">
            <a:spLocks/>
          </p:cNvSpPr>
          <p:nvPr/>
        </p:nvSpPr>
        <p:spPr bwMode="auto">
          <a:xfrm>
            <a:off x="457200" y="1417641"/>
            <a:ext cx="45720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lstStyle>
            <a:lvl1pPr marL="227013" indent="-227013"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spcBef>
                <a:spcPct val="20000"/>
              </a:spcBef>
              <a:buFont typeface="Arial" charset="0"/>
              <a:buChar char="•"/>
            </a:pPr>
            <a:r>
              <a:rPr lang="en-US" sz="1800">
                <a:solidFill>
                  <a:srgbClr val="000000"/>
                </a:solidFill>
              </a:rPr>
              <a:t>It costs from 11-20 m/s to transfer from a DRO to a vertical orbit</a:t>
            </a:r>
          </a:p>
          <a:p>
            <a:pPr eaLnBrk="1" hangingPunct="1">
              <a:spcBef>
                <a:spcPct val="20000"/>
              </a:spcBef>
              <a:buFont typeface="Arial" charset="0"/>
              <a:buChar char="•"/>
            </a:pPr>
            <a:endParaRPr lang="en-US" sz="1800">
              <a:solidFill>
                <a:srgbClr val="000000"/>
              </a:solidFill>
            </a:endParaRPr>
          </a:p>
          <a:p>
            <a:pPr eaLnBrk="1" hangingPunct="1">
              <a:spcBef>
                <a:spcPct val="20000"/>
              </a:spcBef>
              <a:buFont typeface="Arial" charset="0"/>
              <a:buChar char="•"/>
            </a:pPr>
            <a:r>
              <a:rPr lang="en-US" sz="1800">
                <a:solidFill>
                  <a:srgbClr val="000000"/>
                </a:solidFill>
              </a:rPr>
              <a:t>To go from a DRO to the libration point (L</a:t>
            </a:r>
            <a:r>
              <a:rPr lang="en-US" sz="1800" baseline="-25000">
                <a:solidFill>
                  <a:srgbClr val="000000"/>
                </a:solidFill>
              </a:rPr>
              <a:t>1</a:t>
            </a:r>
            <a:r>
              <a:rPr lang="en-US" sz="1800">
                <a:solidFill>
                  <a:srgbClr val="000000"/>
                </a:solidFill>
              </a:rPr>
              <a:t> or L</a:t>
            </a:r>
            <a:r>
              <a:rPr lang="en-US" sz="1800" baseline="-25000">
                <a:solidFill>
                  <a:srgbClr val="000000"/>
                </a:solidFill>
              </a:rPr>
              <a:t>2</a:t>
            </a:r>
            <a:r>
              <a:rPr lang="en-US" sz="1800">
                <a:solidFill>
                  <a:srgbClr val="000000"/>
                </a:solidFill>
              </a:rPr>
              <a:t>) costs roughly 11.5 m/s</a:t>
            </a:r>
          </a:p>
          <a:p>
            <a:pPr eaLnBrk="1" hangingPunct="1">
              <a:spcBef>
                <a:spcPct val="20000"/>
              </a:spcBef>
            </a:pPr>
            <a:endParaRPr lang="en-US" sz="1600">
              <a:solidFill>
                <a:srgbClr val="000000"/>
              </a:solidFill>
            </a:endParaRPr>
          </a:p>
        </p:txBody>
      </p:sp>
      <p:sp>
        <p:nvSpPr>
          <p:cNvPr id="11" name="Title 1"/>
          <p:cNvSpPr txBox="1">
            <a:spLocks/>
          </p:cNvSpPr>
          <p:nvPr/>
        </p:nvSpPr>
        <p:spPr bwMode="auto">
          <a:xfrm>
            <a:off x="457200" y="68263"/>
            <a:ext cx="8229600" cy="989012"/>
          </a:xfrm>
          <a:prstGeom prst="rect">
            <a:avLst/>
          </a:prstGeom>
          <a:noFill/>
          <a:ln w="9525">
            <a:noFill/>
            <a:miter lim="800000"/>
            <a:headEnd/>
            <a:tailEnd/>
          </a:ln>
        </p:spPr>
        <p:txBody>
          <a:bodyPr lIns="91397" tIns="45698" rIns="91397" bIns="45698"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2800">
                <a:solidFill>
                  <a:srgbClr val="000000"/>
                </a:solidFill>
                <a:latin typeface="Calibri" charset="0"/>
                <a:ea typeface="ＭＳ Ｐゴシック" charset="-128"/>
              </a:rPr>
              <a:t>Phobos DRO to Vertical Orbit Transfer</a:t>
            </a:r>
            <a:br>
              <a:rPr lang="en-US" sz="2800">
                <a:solidFill>
                  <a:srgbClr val="000000"/>
                </a:solidFill>
                <a:latin typeface="Calibri" charset="0"/>
                <a:ea typeface="ＭＳ Ｐゴシック" charset="-128"/>
              </a:rPr>
            </a:br>
            <a:r>
              <a:rPr lang="en-US" sz="2800">
                <a:solidFill>
                  <a:srgbClr val="000000"/>
                </a:solidFill>
                <a:latin typeface="Calibri" charset="0"/>
                <a:ea typeface="ＭＳ Ｐゴシック" charset="-128"/>
              </a:rPr>
              <a:t>(Circular Restricted 3-Body Problem)</a:t>
            </a:r>
          </a:p>
        </p:txBody>
      </p:sp>
    </p:spTree>
    <p:extLst>
      <p:ext uri="{BB962C8B-B14F-4D97-AF65-F5344CB8AC3E}">
        <p14:creationId xmlns:p14="http://schemas.microsoft.com/office/powerpoint/2010/main" val="23411172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374FB0-F801-ED4D-9766-FA126380CD0F}" type="slidenum">
              <a:rPr lang="en-US" smtClean="0">
                <a:solidFill>
                  <a:prstClr val="black">
                    <a:tint val="75000"/>
                  </a:prstClr>
                </a:solidFill>
              </a:rPr>
              <a:pPr/>
              <a:t>38</a:t>
            </a:fld>
            <a:endParaRPr lang="en-US">
              <a:solidFill>
                <a:prstClr val="black">
                  <a:tint val="75000"/>
                </a:prstClr>
              </a:solidFill>
            </a:endParaRPr>
          </a:p>
        </p:txBody>
      </p:sp>
      <p:sp>
        <p:nvSpPr>
          <p:cNvPr id="3" name="Content Placeholder 2"/>
          <p:cNvSpPr>
            <a:spLocks noGrp="1"/>
          </p:cNvSpPr>
          <p:nvPr>
            <p:ph idx="4294967295"/>
          </p:nvPr>
        </p:nvSpPr>
        <p:spPr>
          <a:xfrm>
            <a:off x="1" y="1599641"/>
            <a:ext cx="8229023" cy="4527176"/>
          </a:xfrm>
        </p:spPr>
        <p:txBody>
          <a:bodyPr/>
          <a:lstStyle/>
          <a:p>
            <a:r>
              <a:rPr lang="en-US" dirty="0" smtClean="0">
                <a:solidFill>
                  <a:srgbClr val="FFC000"/>
                </a:solidFill>
              </a:rPr>
              <a:t>Chemical Propulsion for Crew (CP-Crew)</a:t>
            </a:r>
          </a:p>
          <a:p>
            <a:pPr lvl="1">
              <a:buFont typeface="Arial"/>
              <a:buChar char="•"/>
            </a:pPr>
            <a:r>
              <a:rPr lang="en-US" dirty="0" smtClean="0"/>
              <a:t>300 kW SEP used to pre-place cargo at Deimos and High Earth Orbit (HEO)</a:t>
            </a:r>
          </a:p>
          <a:p>
            <a:pPr lvl="1">
              <a:buFont typeface="Arial"/>
              <a:buChar char="•"/>
            </a:pPr>
            <a:r>
              <a:rPr lang="en-US" dirty="0" smtClean="0"/>
              <a:t>CP used for all trajectories with crew onboard</a:t>
            </a:r>
          </a:p>
          <a:p>
            <a:r>
              <a:rPr lang="en-US" dirty="0" smtClean="0">
                <a:solidFill>
                  <a:schemeClr val="accent1"/>
                </a:solidFill>
              </a:rPr>
              <a:t>Solar Electric Propulsion for Crew (SEP-Crew)</a:t>
            </a:r>
          </a:p>
          <a:p>
            <a:pPr marL="742689" lvl="2" indent="-342780"/>
            <a:r>
              <a:rPr lang="en-US" dirty="0" smtClean="0"/>
              <a:t>300 kW SEP used to pre-place cargo at Deimos and HEO</a:t>
            </a:r>
          </a:p>
          <a:p>
            <a:pPr marL="742689" lvl="2" indent="-342780"/>
            <a:r>
              <a:rPr lang="en-US" dirty="0" smtClean="0"/>
              <a:t>CP used for Crew to HEO and Earth Departure</a:t>
            </a:r>
          </a:p>
          <a:p>
            <a:pPr marL="742689" lvl="2" indent="-342780"/>
            <a:r>
              <a:rPr lang="en-US" dirty="0" smtClean="0"/>
              <a:t>700 kW SEP used for crewed interplanetary </a:t>
            </a:r>
            <a:r>
              <a:rPr lang="en-US" dirty="0" err="1" smtClean="0"/>
              <a:t>traj</a:t>
            </a:r>
            <a:r>
              <a:rPr lang="en-US" dirty="0" smtClean="0"/>
              <a:t>. to Mars</a:t>
            </a:r>
          </a:p>
          <a:p>
            <a:pPr marL="742689" lvl="2" indent="-342780"/>
            <a:r>
              <a:rPr lang="en-US" dirty="0" smtClean="0"/>
              <a:t>CP used for exploration of Deimos and Phobos</a:t>
            </a:r>
          </a:p>
        </p:txBody>
      </p:sp>
      <p:sp>
        <p:nvSpPr>
          <p:cNvPr id="2" name="Title 1"/>
          <p:cNvSpPr>
            <a:spLocks noGrp="1"/>
          </p:cNvSpPr>
          <p:nvPr>
            <p:ph type="title" idx="4294967295"/>
          </p:nvPr>
        </p:nvSpPr>
        <p:spPr>
          <a:xfrm>
            <a:off x="484910" y="274544"/>
            <a:ext cx="8229023" cy="1143000"/>
          </a:xfrm>
        </p:spPr>
        <p:txBody>
          <a:bodyPr/>
          <a:lstStyle/>
          <a:p>
            <a:r>
              <a:rPr lang="en-US" dirty="0" smtClean="0"/>
              <a:t>Mars Mission Trade Study</a:t>
            </a:r>
            <a:endParaRPr lang="en-US" dirty="0"/>
          </a:p>
        </p:txBody>
      </p:sp>
    </p:spTree>
    <p:extLst>
      <p:ext uri="{BB962C8B-B14F-4D97-AF65-F5344CB8AC3E}">
        <p14:creationId xmlns:p14="http://schemas.microsoft.com/office/powerpoint/2010/main" val="39341696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401"/>
            <a:ext cx="8229600" cy="624945"/>
          </a:xfrm>
        </p:spPr>
        <p:txBody>
          <a:bodyPr>
            <a:normAutofit fontScale="90000"/>
          </a:bodyPr>
          <a:lstStyle/>
          <a:p>
            <a:r>
              <a:rPr lang="en-US" dirty="0" smtClean="0"/>
              <a:t>CP-Crew Mission</a:t>
            </a:r>
            <a:endParaRPr lang="en-US" sz="1400" dirty="0"/>
          </a:p>
        </p:txBody>
      </p:sp>
      <p:sp>
        <p:nvSpPr>
          <p:cNvPr id="4" name="Rounded Rectangle 3"/>
          <p:cNvSpPr/>
          <p:nvPr/>
        </p:nvSpPr>
        <p:spPr>
          <a:xfrm>
            <a:off x="402160" y="6333067"/>
            <a:ext cx="8229600" cy="2286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rtlCol="0" anchor="ctr"/>
          <a:lstStyle/>
          <a:p>
            <a:pPr algn="ctr" defTabSz="456802"/>
            <a:r>
              <a:rPr lang="en-US" dirty="0">
                <a:solidFill>
                  <a:prstClr val="white"/>
                </a:solidFill>
              </a:rPr>
              <a:t>Earth</a:t>
            </a:r>
          </a:p>
        </p:txBody>
      </p:sp>
      <p:sp>
        <p:nvSpPr>
          <p:cNvPr id="5" name="Rounded Rectangle 4"/>
          <p:cNvSpPr/>
          <p:nvPr/>
        </p:nvSpPr>
        <p:spPr>
          <a:xfrm>
            <a:off x="361953" y="2265899"/>
            <a:ext cx="8229600" cy="228600"/>
          </a:xfrm>
          <a:prstGeom prst="round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rtlCol="0" anchor="ctr"/>
          <a:lstStyle/>
          <a:p>
            <a:pPr algn="ctr" defTabSz="456802"/>
            <a:r>
              <a:rPr lang="en-US" dirty="0">
                <a:solidFill>
                  <a:prstClr val="white"/>
                </a:solidFill>
              </a:rPr>
              <a:t>Deimos</a:t>
            </a:r>
          </a:p>
        </p:txBody>
      </p:sp>
      <p:sp>
        <p:nvSpPr>
          <p:cNvPr id="6" name="Rounded Rectangle 5"/>
          <p:cNvSpPr/>
          <p:nvPr/>
        </p:nvSpPr>
        <p:spPr>
          <a:xfrm>
            <a:off x="402160" y="1083733"/>
            <a:ext cx="8229600" cy="228600"/>
          </a:xfrm>
          <a:prstGeom prst="round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rtlCol="0" anchor="ctr"/>
          <a:lstStyle/>
          <a:p>
            <a:pPr algn="ctr" defTabSz="456802"/>
            <a:r>
              <a:rPr lang="en-US" dirty="0">
                <a:solidFill>
                  <a:prstClr val="white"/>
                </a:solidFill>
              </a:rPr>
              <a:t>Phobos</a:t>
            </a:r>
          </a:p>
        </p:txBody>
      </p:sp>
      <p:sp>
        <p:nvSpPr>
          <p:cNvPr id="7" name="Rounded Rectangle 6"/>
          <p:cNvSpPr/>
          <p:nvPr/>
        </p:nvSpPr>
        <p:spPr>
          <a:xfrm>
            <a:off x="402160" y="3960289"/>
            <a:ext cx="8229600" cy="2286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rtlCol="0" anchor="ctr"/>
          <a:lstStyle/>
          <a:p>
            <a:pPr algn="ctr" defTabSz="456802"/>
            <a:r>
              <a:rPr lang="en-US" dirty="0">
                <a:solidFill>
                  <a:prstClr val="white"/>
                </a:solidFill>
              </a:rPr>
              <a:t>HEO</a:t>
            </a:r>
          </a:p>
        </p:txBody>
      </p:sp>
      <p:grpSp>
        <p:nvGrpSpPr>
          <p:cNvPr id="3" name="Group 13"/>
          <p:cNvGrpSpPr>
            <a:grpSpLocks noChangeAspect="1"/>
          </p:cNvGrpSpPr>
          <p:nvPr/>
        </p:nvGrpSpPr>
        <p:grpSpPr>
          <a:xfrm rot="5400000">
            <a:off x="1277662" y="3664844"/>
            <a:ext cx="297937" cy="1371600"/>
            <a:chOff x="1183218" y="2186589"/>
            <a:chExt cx="438155" cy="2017117"/>
          </a:xfrm>
        </p:grpSpPr>
        <p:pic>
          <p:nvPicPr>
            <p:cNvPr id="15" name="Picture 14"/>
            <p:cNvPicPr>
              <a:picLocks noChangeAspect="1"/>
            </p:cNvPicPr>
            <p:nvPr/>
          </p:nvPicPr>
          <p:blipFill>
            <a:blip r:embed="rId2" cstate="print"/>
            <a:stretch>
              <a:fillRect/>
            </a:stretch>
          </p:blipFill>
          <p:spPr>
            <a:xfrm>
              <a:off x="1183218" y="2851145"/>
              <a:ext cx="431800" cy="482600"/>
            </a:xfrm>
            <a:prstGeom prst="rect">
              <a:avLst/>
            </a:prstGeom>
          </p:spPr>
        </p:pic>
        <p:grpSp>
          <p:nvGrpSpPr>
            <p:cNvPr id="8" name="Group 48"/>
            <p:cNvGrpSpPr/>
            <p:nvPr/>
          </p:nvGrpSpPr>
          <p:grpSpPr>
            <a:xfrm>
              <a:off x="1291165" y="2186589"/>
              <a:ext cx="207438" cy="700612"/>
              <a:chOff x="6591298" y="2829979"/>
              <a:chExt cx="207438" cy="700612"/>
            </a:xfrm>
          </p:grpSpPr>
          <p:pic>
            <p:nvPicPr>
              <p:cNvPr id="19" name="Picture 18"/>
              <p:cNvPicPr>
                <a:picLocks noChangeAspect="1"/>
              </p:cNvPicPr>
              <p:nvPr/>
            </p:nvPicPr>
            <p:blipFill>
              <a:blip r:embed="rId3" cstate="print"/>
              <a:stretch>
                <a:fillRect/>
              </a:stretch>
            </p:blipFill>
            <p:spPr>
              <a:xfrm>
                <a:off x="6591298" y="3162291"/>
                <a:ext cx="203200" cy="368300"/>
              </a:xfrm>
              <a:prstGeom prst="rect">
                <a:avLst/>
              </a:prstGeom>
            </p:spPr>
          </p:pic>
          <p:pic>
            <p:nvPicPr>
              <p:cNvPr id="20" name="Picture 19"/>
              <p:cNvPicPr>
                <a:picLocks noChangeAspect="1"/>
              </p:cNvPicPr>
              <p:nvPr/>
            </p:nvPicPr>
            <p:blipFill>
              <a:blip r:embed="rId3" cstate="print"/>
              <a:stretch>
                <a:fillRect/>
              </a:stretch>
            </p:blipFill>
            <p:spPr>
              <a:xfrm>
                <a:off x="6595536" y="2829979"/>
                <a:ext cx="203200" cy="368300"/>
              </a:xfrm>
              <a:prstGeom prst="rect">
                <a:avLst/>
              </a:prstGeom>
            </p:spPr>
          </p:pic>
        </p:grpSp>
        <p:pic>
          <p:nvPicPr>
            <p:cNvPr id="17" name="Picture 16"/>
            <p:cNvPicPr>
              <a:picLocks noChangeAspect="1"/>
            </p:cNvPicPr>
            <p:nvPr/>
          </p:nvPicPr>
          <p:blipFill>
            <a:blip r:embed="rId2" cstate="print"/>
            <a:stretch>
              <a:fillRect/>
            </a:stretch>
          </p:blipFill>
          <p:spPr>
            <a:xfrm>
              <a:off x="1183218" y="3291421"/>
              <a:ext cx="431800" cy="482600"/>
            </a:xfrm>
            <a:prstGeom prst="rect">
              <a:avLst/>
            </a:prstGeom>
          </p:spPr>
        </p:pic>
        <p:pic>
          <p:nvPicPr>
            <p:cNvPr id="18" name="Picture 17"/>
            <p:cNvPicPr>
              <a:picLocks noChangeAspect="1"/>
            </p:cNvPicPr>
            <p:nvPr/>
          </p:nvPicPr>
          <p:blipFill>
            <a:blip r:embed="rId2" cstate="print"/>
            <a:stretch>
              <a:fillRect/>
            </a:stretch>
          </p:blipFill>
          <p:spPr>
            <a:xfrm>
              <a:off x="1189573" y="3721106"/>
              <a:ext cx="431800" cy="482600"/>
            </a:xfrm>
            <a:prstGeom prst="rect">
              <a:avLst/>
            </a:prstGeom>
          </p:spPr>
        </p:pic>
      </p:grpSp>
      <p:pic>
        <p:nvPicPr>
          <p:cNvPr id="21" name="Picture 20"/>
          <p:cNvPicPr>
            <a:picLocks noChangeAspect="1"/>
          </p:cNvPicPr>
          <p:nvPr/>
        </p:nvPicPr>
        <p:blipFill>
          <a:blip r:embed="rId4" cstate="print"/>
          <a:stretch>
            <a:fillRect/>
          </a:stretch>
        </p:blipFill>
        <p:spPr>
          <a:xfrm>
            <a:off x="486830" y="5213354"/>
            <a:ext cx="254000" cy="1104900"/>
          </a:xfrm>
          <a:prstGeom prst="rect">
            <a:avLst/>
          </a:prstGeom>
        </p:spPr>
      </p:pic>
      <p:pic>
        <p:nvPicPr>
          <p:cNvPr id="22" name="Picture 21"/>
          <p:cNvPicPr>
            <a:picLocks noChangeAspect="1"/>
          </p:cNvPicPr>
          <p:nvPr/>
        </p:nvPicPr>
        <p:blipFill>
          <a:blip r:embed="rId4" cstate="print"/>
          <a:stretch>
            <a:fillRect/>
          </a:stretch>
        </p:blipFill>
        <p:spPr>
          <a:xfrm>
            <a:off x="797975" y="5228175"/>
            <a:ext cx="254000" cy="1104900"/>
          </a:xfrm>
          <a:prstGeom prst="rect">
            <a:avLst/>
          </a:prstGeom>
        </p:spPr>
      </p:pic>
      <p:pic>
        <p:nvPicPr>
          <p:cNvPr id="23" name="Picture 22"/>
          <p:cNvPicPr>
            <a:picLocks noChangeAspect="1"/>
          </p:cNvPicPr>
          <p:nvPr/>
        </p:nvPicPr>
        <p:blipFill>
          <a:blip r:embed="rId4" cstate="print"/>
          <a:stretch>
            <a:fillRect/>
          </a:stretch>
        </p:blipFill>
        <p:spPr>
          <a:xfrm>
            <a:off x="1119703" y="5221830"/>
            <a:ext cx="254000" cy="1104900"/>
          </a:xfrm>
          <a:prstGeom prst="rect">
            <a:avLst/>
          </a:prstGeom>
        </p:spPr>
      </p:pic>
      <p:pic>
        <p:nvPicPr>
          <p:cNvPr id="25" name="Picture 24"/>
          <p:cNvPicPr>
            <a:picLocks noChangeAspect="1"/>
          </p:cNvPicPr>
          <p:nvPr/>
        </p:nvPicPr>
        <p:blipFill>
          <a:blip r:embed="rId4" cstate="print"/>
          <a:stretch>
            <a:fillRect/>
          </a:stretch>
        </p:blipFill>
        <p:spPr>
          <a:xfrm>
            <a:off x="2946375" y="5213354"/>
            <a:ext cx="254000" cy="1104900"/>
          </a:xfrm>
          <a:prstGeom prst="rect">
            <a:avLst/>
          </a:prstGeom>
        </p:spPr>
      </p:pic>
      <p:grpSp>
        <p:nvGrpSpPr>
          <p:cNvPr id="9" name="Group 25"/>
          <p:cNvGrpSpPr/>
          <p:nvPr/>
        </p:nvGrpSpPr>
        <p:grpSpPr>
          <a:xfrm rot="5400000">
            <a:off x="3010926" y="4778374"/>
            <a:ext cx="203200" cy="387358"/>
            <a:chOff x="3361263" y="4508491"/>
            <a:chExt cx="203200" cy="387358"/>
          </a:xfrm>
        </p:grpSpPr>
        <p:pic>
          <p:nvPicPr>
            <p:cNvPr id="27" name="Picture 26"/>
            <p:cNvPicPr>
              <a:picLocks noChangeAspect="1"/>
            </p:cNvPicPr>
            <p:nvPr/>
          </p:nvPicPr>
          <p:blipFill>
            <a:blip r:embed="rId5" cstate="print"/>
            <a:stretch>
              <a:fillRect/>
            </a:stretch>
          </p:blipFill>
          <p:spPr>
            <a:xfrm>
              <a:off x="3393016" y="4641849"/>
              <a:ext cx="152400" cy="254000"/>
            </a:xfrm>
            <a:prstGeom prst="rect">
              <a:avLst/>
            </a:prstGeom>
          </p:spPr>
        </p:pic>
        <p:pic>
          <p:nvPicPr>
            <p:cNvPr id="28" name="Picture 27"/>
            <p:cNvPicPr>
              <a:picLocks noChangeAspect="1"/>
            </p:cNvPicPr>
            <p:nvPr/>
          </p:nvPicPr>
          <p:blipFill>
            <a:blip r:embed="rId6" cstate="print"/>
            <a:stretch>
              <a:fillRect/>
            </a:stretch>
          </p:blipFill>
          <p:spPr>
            <a:xfrm>
              <a:off x="3361263" y="4508491"/>
              <a:ext cx="203200" cy="152400"/>
            </a:xfrm>
            <a:prstGeom prst="rect">
              <a:avLst/>
            </a:prstGeom>
          </p:spPr>
        </p:pic>
      </p:grpSp>
      <p:grpSp>
        <p:nvGrpSpPr>
          <p:cNvPr id="10" name="Group 51"/>
          <p:cNvGrpSpPr>
            <a:grpSpLocks noChangeAspect="1"/>
          </p:cNvGrpSpPr>
          <p:nvPr/>
        </p:nvGrpSpPr>
        <p:grpSpPr>
          <a:xfrm>
            <a:off x="473460" y="2534800"/>
            <a:ext cx="204370" cy="301752"/>
            <a:chOff x="2875337" y="2678648"/>
            <a:chExt cx="315383" cy="465662"/>
          </a:xfrm>
        </p:grpSpPr>
        <p:grpSp>
          <p:nvGrpSpPr>
            <p:cNvPr id="11" name="Group 44"/>
            <p:cNvGrpSpPr/>
            <p:nvPr/>
          </p:nvGrpSpPr>
          <p:grpSpPr>
            <a:xfrm>
              <a:off x="2875337" y="2684993"/>
              <a:ext cx="152400" cy="459317"/>
              <a:chOff x="2762250" y="4631266"/>
              <a:chExt cx="152400" cy="459317"/>
            </a:xfrm>
          </p:grpSpPr>
          <p:pic>
            <p:nvPicPr>
              <p:cNvPr id="57" name="Picture 56"/>
              <p:cNvPicPr>
                <a:picLocks noChangeAspect="1"/>
              </p:cNvPicPr>
              <p:nvPr/>
            </p:nvPicPr>
            <p:blipFill>
              <a:blip r:embed="rId5" cstate="print"/>
              <a:stretch>
                <a:fillRect/>
              </a:stretch>
            </p:blipFill>
            <p:spPr>
              <a:xfrm>
                <a:off x="2762250" y="4836583"/>
                <a:ext cx="152400" cy="254000"/>
              </a:xfrm>
              <a:prstGeom prst="rect">
                <a:avLst/>
              </a:prstGeom>
            </p:spPr>
          </p:pic>
          <p:pic>
            <p:nvPicPr>
              <p:cNvPr id="58" name="Picture 57"/>
              <p:cNvPicPr>
                <a:picLocks/>
              </p:cNvPicPr>
              <p:nvPr/>
            </p:nvPicPr>
            <p:blipFill>
              <a:blip r:embed="rId7" cstate="print"/>
              <a:stretch>
                <a:fillRect/>
              </a:stretch>
            </p:blipFill>
            <p:spPr>
              <a:xfrm>
                <a:off x="2764367" y="4631266"/>
                <a:ext cx="148844" cy="215900"/>
              </a:xfrm>
              <a:prstGeom prst="rect">
                <a:avLst/>
              </a:prstGeom>
            </p:spPr>
          </p:pic>
        </p:grpSp>
        <p:grpSp>
          <p:nvGrpSpPr>
            <p:cNvPr id="12" name="Group 47"/>
            <p:cNvGrpSpPr/>
            <p:nvPr/>
          </p:nvGrpSpPr>
          <p:grpSpPr>
            <a:xfrm>
              <a:off x="3038320" y="2678648"/>
              <a:ext cx="152400" cy="459317"/>
              <a:chOff x="2762250" y="4631266"/>
              <a:chExt cx="152400" cy="459317"/>
            </a:xfrm>
          </p:grpSpPr>
          <p:pic>
            <p:nvPicPr>
              <p:cNvPr id="55" name="Picture 54"/>
              <p:cNvPicPr>
                <a:picLocks noChangeAspect="1"/>
              </p:cNvPicPr>
              <p:nvPr/>
            </p:nvPicPr>
            <p:blipFill>
              <a:blip r:embed="rId5" cstate="print"/>
              <a:stretch>
                <a:fillRect/>
              </a:stretch>
            </p:blipFill>
            <p:spPr>
              <a:xfrm>
                <a:off x="2762250" y="4836583"/>
                <a:ext cx="152400" cy="254000"/>
              </a:xfrm>
              <a:prstGeom prst="rect">
                <a:avLst/>
              </a:prstGeom>
            </p:spPr>
          </p:pic>
          <p:pic>
            <p:nvPicPr>
              <p:cNvPr id="56" name="Picture 55"/>
              <p:cNvPicPr>
                <a:picLocks/>
              </p:cNvPicPr>
              <p:nvPr/>
            </p:nvPicPr>
            <p:blipFill>
              <a:blip r:embed="rId7" cstate="print"/>
              <a:stretch>
                <a:fillRect/>
              </a:stretch>
            </p:blipFill>
            <p:spPr>
              <a:xfrm>
                <a:off x="2764367" y="4631266"/>
                <a:ext cx="148844" cy="215900"/>
              </a:xfrm>
              <a:prstGeom prst="rect">
                <a:avLst/>
              </a:prstGeom>
            </p:spPr>
          </p:pic>
        </p:grpSp>
      </p:grpSp>
      <p:grpSp>
        <p:nvGrpSpPr>
          <p:cNvPr id="13" name="Group 58"/>
          <p:cNvGrpSpPr>
            <a:grpSpLocks noChangeAspect="1"/>
          </p:cNvGrpSpPr>
          <p:nvPr/>
        </p:nvGrpSpPr>
        <p:grpSpPr>
          <a:xfrm>
            <a:off x="5164634" y="2561394"/>
            <a:ext cx="204370" cy="301752"/>
            <a:chOff x="2875337" y="2678648"/>
            <a:chExt cx="315383" cy="465662"/>
          </a:xfrm>
        </p:grpSpPr>
        <p:grpSp>
          <p:nvGrpSpPr>
            <p:cNvPr id="14" name="Group 44"/>
            <p:cNvGrpSpPr/>
            <p:nvPr/>
          </p:nvGrpSpPr>
          <p:grpSpPr>
            <a:xfrm>
              <a:off x="2875337" y="2684993"/>
              <a:ext cx="152400" cy="459317"/>
              <a:chOff x="2762250" y="4631266"/>
              <a:chExt cx="152400" cy="459317"/>
            </a:xfrm>
          </p:grpSpPr>
          <p:pic>
            <p:nvPicPr>
              <p:cNvPr id="64" name="Picture 63"/>
              <p:cNvPicPr>
                <a:picLocks noChangeAspect="1"/>
              </p:cNvPicPr>
              <p:nvPr/>
            </p:nvPicPr>
            <p:blipFill>
              <a:blip r:embed="rId5" cstate="print"/>
              <a:stretch>
                <a:fillRect/>
              </a:stretch>
            </p:blipFill>
            <p:spPr>
              <a:xfrm>
                <a:off x="2762250" y="4836583"/>
                <a:ext cx="152400" cy="254000"/>
              </a:xfrm>
              <a:prstGeom prst="rect">
                <a:avLst/>
              </a:prstGeom>
            </p:spPr>
          </p:pic>
          <p:pic>
            <p:nvPicPr>
              <p:cNvPr id="65" name="Picture 64"/>
              <p:cNvPicPr>
                <a:picLocks/>
              </p:cNvPicPr>
              <p:nvPr/>
            </p:nvPicPr>
            <p:blipFill>
              <a:blip r:embed="rId7" cstate="print"/>
              <a:stretch>
                <a:fillRect/>
              </a:stretch>
            </p:blipFill>
            <p:spPr>
              <a:xfrm>
                <a:off x="2764367" y="4631266"/>
                <a:ext cx="148844" cy="215900"/>
              </a:xfrm>
              <a:prstGeom prst="rect">
                <a:avLst/>
              </a:prstGeom>
            </p:spPr>
          </p:pic>
        </p:grpSp>
        <p:grpSp>
          <p:nvGrpSpPr>
            <p:cNvPr id="16" name="Group 47"/>
            <p:cNvGrpSpPr/>
            <p:nvPr/>
          </p:nvGrpSpPr>
          <p:grpSpPr>
            <a:xfrm>
              <a:off x="3038320" y="2678648"/>
              <a:ext cx="152400" cy="459317"/>
              <a:chOff x="2762250" y="4631266"/>
              <a:chExt cx="152400" cy="459317"/>
            </a:xfrm>
          </p:grpSpPr>
          <p:pic>
            <p:nvPicPr>
              <p:cNvPr id="62" name="Picture 61"/>
              <p:cNvPicPr>
                <a:picLocks noChangeAspect="1"/>
              </p:cNvPicPr>
              <p:nvPr/>
            </p:nvPicPr>
            <p:blipFill>
              <a:blip r:embed="rId5" cstate="print"/>
              <a:stretch>
                <a:fillRect/>
              </a:stretch>
            </p:blipFill>
            <p:spPr>
              <a:xfrm>
                <a:off x="2762250" y="4836583"/>
                <a:ext cx="152400" cy="254000"/>
              </a:xfrm>
              <a:prstGeom prst="rect">
                <a:avLst/>
              </a:prstGeom>
            </p:spPr>
          </p:pic>
          <p:pic>
            <p:nvPicPr>
              <p:cNvPr id="63" name="Picture 62"/>
              <p:cNvPicPr>
                <a:picLocks/>
              </p:cNvPicPr>
              <p:nvPr/>
            </p:nvPicPr>
            <p:blipFill>
              <a:blip r:embed="rId7" cstate="print"/>
              <a:stretch>
                <a:fillRect/>
              </a:stretch>
            </p:blipFill>
            <p:spPr>
              <a:xfrm>
                <a:off x="2764367" y="4631266"/>
                <a:ext cx="148844" cy="215900"/>
              </a:xfrm>
              <a:prstGeom prst="rect">
                <a:avLst/>
              </a:prstGeom>
            </p:spPr>
          </p:pic>
        </p:grpSp>
      </p:grpSp>
      <p:grpSp>
        <p:nvGrpSpPr>
          <p:cNvPr id="24" name="Group 65"/>
          <p:cNvGrpSpPr>
            <a:grpSpLocks noChangeAspect="1"/>
          </p:cNvGrpSpPr>
          <p:nvPr/>
        </p:nvGrpSpPr>
        <p:grpSpPr>
          <a:xfrm>
            <a:off x="5745570" y="1379943"/>
            <a:ext cx="204370" cy="301752"/>
            <a:chOff x="2875337" y="2678648"/>
            <a:chExt cx="315383" cy="465662"/>
          </a:xfrm>
        </p:grpSpPr>
        <p:grpSp>
          <p:nvGrpSpPr>
            <p:cNvPr id="26" name="Group 44"/>
            <p:cNvGrpSpPr/>
            <p:nvPr/>
          </p:nvGrpSpPr>
          <p:grpSpPr>
            <a:xfrm>
              <a:off x="2875337" y="2684993"/>
              <a:ext cx="152400" cy="459317"/>
              <a:chOff x="2762250" y="4631266"/>
              <a:chExt cx="152400" cy="459317"/>
            </a:xfrm>
          </p:grpSpPr>
          <p:pic>
            <p:nvPicPr>
              <p:cNvPr id="71" name="Picture 70"/>
              <p:cNvPicPr>
                <a:picLocks noChangeAspect="1"/>
              </p:cNvPicPr>
              <p:nvPr/>
            </p:nvPicPr>
            <p:blipFill>
              <a:blip r:embed="rId5" cstate="print"/>
              <a:stretch>
                <a:fillRect/>
              </a:stretch>
            </p:blipFill>
            <p:spPr>
              <a:xfrm>
                <a:off x="2762250" y="4836583"/>
                <a:ext cx="152400" cy="254000"/>
              </a:xfrm>
              <a:prstGeom prst="rect">
                <a:avLst/>
              </a:prstGeom>
            </p:spPr>
          </p:pic>
          <p:pic>
            <p:nvPicPr>
              <p:cNvPr id="72" name="Picture 71"/>
              <p:cNvPicPr>
                <a:picLocks/>
              </p:cNvPicPr>
              <p:nvPr/>
            </p:nvPicPr>
            <p:blipFill>
              <a:blip r:embed="rId7" cstate="print"/>
              <a:stretch>
                <a:fillRect/>
              </a:stretch>
            </p:blipFill>
            <p:spPr>
              <a:xfrm>
                <a:off x="2764367" y="4631266"/>
                <a:ext cx="148844" cy="215900"/>
              </a:xfrm>
              <a:prstGeom prst="rect">
                <a:avLst/>
              </a:prstGeom>
            </p:spPr>
          </p:pic>
        </p:grpSp>
        <p:grpSp>
          <p:nvGrpSpPr>
            <p:cNvPr id="29" name="Group 47"/>
            <p:cNvGrpSpPr/>
            <p:nvPr/>
          </p:nvGrpSpPr>
          <p:grpSpPr>
            <a:xfrm>
              <a:off x="3038320" y="2678648"/>
              <a:ext cx="152400" cy="459317"/>
              <a:chOff x="2762250" y="4631266"/>
              <a:chExt cx="152400" cy="459317"/>
            </a:xfrm>
          </p:grpSpPr>
          <p:pic>
            <p:nvPicPr>
              <p:cNvPr id="69" name="Picture 68"/>
              <p:cNvPicPr>
                <a:picLocks noChangeAspect="1"/>
              </p:cNvPicPr>
              <p:nvPr/>
            </p:nvPicPr>
            <p:blipFill>
              <a:blip r:embed="rId5" cstate="print"/>
              <a:stretch>
                <a:fillRect/>
              </a:stretch>
            </p:blipFill>
            <p:spPr>
              <a:xfrm>
                <a:off x="2762250" y="4836583"/>
                <a:ext cx="152400" cy="254000"/>
              </a:xfrm>
              <a:prstGeom prst="rect">
                <a:avLst/>
              </a:prstGeom>
            </p:spPr>
          </p:pic>
          <p:pic>
            <p:nvPicPr>
              <p:cNvPr id="70" name="Picture 69"/>
              <p:cNvPicPr>
                <a:picLocks/>
              </p:cNvPicPr>
              <p:nvPr/>
            </p:nvPicPr>
            <p:blipFill>
              <a:blip r:embed="rId7" cstate="print"/>
              <a:stretch>
                <a:fillRect/>
              </a:stretch>
            </p:blipFill>
            <p:spPr>
              <a:xfrm>
                <a:off x="2764367" y="4631266"/>
                <a:ext cx="148844" cy="215900"/>
              </a:xfrm>
              <a:prstGeom prst="rect">
                <a:avLst/>
              </a:prstGeom>
            </p:spPr>
          </p:pic>
        </p:grpSp>
      </p:grpSp>
      <p:grpSp>
        <p:nvGrpSpPr>
          <p:cNvPr id="30" name="Group 72"/>
          <p:cNvGrpSpPr>
            <a:grpSpLocks noChangeAspect="1"/>
          </p:cNvGrpSpPr>
          <p:nvPr/>
        </p:nvGrpSpPr>
        <p:grpSpPr>
          <a:xfrm>
            <a:off x="7417831" y="2570671"/>
            <a:ext cx="202063" cy="144017"/>
            <a:chOff x="2877457" y="2678650"/>
            <a:chExt cx="311822" cy="222246"/>
          </a:xfrm>
        </p:grpSpPr>
        <p:pic>
          <p:nvPicPr>
            <p:cNvPr id="79" name="Picture 78"/>
            <p:cNvPicPr>
              <a:picLocks/>
            </p:cNvPicPr>
            <p:nvPr/>
          </p:nvPicPr>
          <p:blipFill>
            <a:blip r:embed="rId7" cstate="print"/>
            <a:stretch>
              <a:fillRect/>
            </a:stretch>
          </p:blipFill>
          <p:spPr>
            <a:xfrm>
              <a:off x="2877457" y="2684997"/>
              <a:ext cx="148844" cy="215899"/>
            </a:xfrm>
            <a:prstGeom prst="rect">
              <a:avLst/>
            </a:prstGeom>
          </p:spPr>
        </p:pic>
        <p:pic>
          <p:nvPicPr>
            <p:cNvPr id="77" name="Picture 76"/>
            <p:cNvPicPr>
              <a:picLocks/>
            </p:cNvPicPr>
            <p:nvPr/>
          </p:nvPicPr>
          <p:blipFill>
            <a:blip r:embed="rId7" cstate="print"/>
            <a:stretch>
              <a:fillRect/>
            </a:stretch>
          </p:blipFill>
          <p:spPr>
            <a:xfrm>
              <a:off x="3040435" y="2678650"/>
              <a:ext cx="148844" cy="215899"/>
            </a:xfrm>
            <a:prstGeom prst="rect">
              <a:avLst/>
            </a:prstGeom>
          </p:spPr>
        </p:pic>
      </p:grpSp>
      <p:pic>
        <p:nvPicPr>
          <p:cNvPr id="92" name="Picture 91"/>
          <p:cNvPicPr>
            <a:picLocks noChangeAspect="1"/>
          </p:cNvPicPr>
          <p:nvPr/>
        </p:nvPicPr>
        <p:blipFill>
          <a:blip r:embed="rId3" cstate="print"/>
          <a:stretch>
            <a:fillRect/>
          </a:stretch>
        </p:blipFill>
        <p:spPr>
          <a:xfrm rot="5400000">
            <a:off x="7671919" y="2525113"/>
            <a:ext cx="141412" cy="256309"/>
          </a:xfrm>
          <a:prstGeom prst="rect">
            <a:avLst/>
          </a:prstGeom>
        </p:spPr>
      </p:pic>
      <p:pic>
        <p:nvPicPr>
          <p:cNvPr id="96" name="Picture 95"/>
          <p:cNvPicPr>
            <a:picLocks noChangeAspect="1"/>
          </p:cNvPicPr>
          <p:nvPr/>
        </p:nvPicPr>
        <p:blipFill>
          <a:blip r:embed="rId6" cstate="print"/>
          <a:stretch>
            <a:fillRect/>
          </a:stretch>
        </p:blipFill>
        <p:spPr>
          <a:xfrm rot="18851896">
            <a:off x="8118459" y="5793869"/>
            <a:ext cx="141412" cy="106059"/>
          </a:xfrm>
          <a:prstGeom prst="rect">
            <a:avLst/>
          </a:prstGeom>
        </p:spPr>
      </p:pic>
      <p:cxnSp>
        <p:nvCxnSpPr>
          <p:cNvPr id="99" name="Shape 17"/>
          <p:cNvCxnSpPr/>
          <p:nvPr/>
        </p:nvCxnSpPr>
        <p:spPr>
          <a:xfrm rot="5400000" flipH="1" flipV="1">
            <a:off x="396236" y="4684187"/>
            <a:ext cx="731520" cy="274320"/>
          </a:xfrm>
          <a:prstGeom prst="curvedConnector3">
            <a:avLst>
              <a:gd name="adj1" fmla="val 50000"/>
            </a:avLst>
          </a:prstGeom>
          <a:ln w="38100" cap="flat" cmpd="sng" algn="ctr">
            <a:solidFill>
              <a:srgbClr val="6666FF">
                <a:alpha val="3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0" name="Shape 17"/>
          <p:cNvCxnSpPr/>
          <p:nvPr/>
        </p:nvCxnSpPr>
        <p:spPr>
          <a:xfrm rot="5400000" flipH="1" flipV="1">
            <a:off x="707381" y="4709591"/>
            <a:ext cx="731520" cy="274320"/>
          </a:xfrm>
          <a:prstGeom prst="curvedConnector3">
            <a:avLst>
              <a:gd name="adj1" fmla="val 50000"/>
            </a:avLst>
          </a:prstGeom>
          <a:ln w="38100" cap="flat" cmpd="sng" algn="ctr">
            <a:solidFill>
              <a:srgbClr val="6666FF">
                <a:alpha val="3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1" name="Shape 17"/>
          <p:cNvCxnSpPr/>
          <p:nvPr/>
        </p:nvCxnSpPr>
        <p:spPr>
          <a:xfrm rot="5400000" flipH="1" flipV="1">
            <a:off x="1039692" y="4724412"/>
            <a:ext cx="731520" cy="274320"/>
          </a:xfrm>
          <a:prstGeom prst="curvedConnector3">
            <a:avLst>
              <a:gd name="adj1" fmla="val 50000"/>
            </a:avLst>
          </a:prstGeom>
          <a:ln w="38100" cap="flat" cmpd="sng" algn="ctr">
            <a:solidFill>
              <a:srgbClr val="6666FF">
                <a:alpha val="3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02" name="Picture 101"/>
          <p:cNvPicPr>
            <a:picLocks noChangeAspect="1"/>
          </p:cNvPicPr>
          <p:nvPr/>
        </p:nvPicPr>
        <p:blipFill>
          <a:blip r:embed="rId8" cstate="print"/>
          <a:stretch>
            <a:fillRect/>
          </a:stretch>
        </p:blipFill>
        <p:spPr>
          <a:xfrm rot="2180214">
            <a:off x="553881" y="4591059"/>
            <a:ext cx="423512" cy="182880"/>
          </a:xfrm>
          <a:prstGeom prst="rect">
            <a:avLst/>
          </a:prstGeom>
        </p:spPr>
      </p:pic>
      <p:pic>
        <p:nvPicPr>
          <p:cNvPr id="103" name="Picture 102"/>
          <p:cNvPicPr>
            <a:picLocks noChangeAspect="1"/>
          </p:cNvPicPr>
          <p:nvPr/>
        </p:nvPicPr>
        <p:blipFill>
          <a:blip r:embed="rId8" cstate="print"/>
          <a:stretch>
            <a:fillRect/>
          </a:stretch>
        </p:blipFill>
        <p:spPr>
          <a:xfrm rot="2180214">
            <a:off x="939109" y="4616463"/>
            <a:ext cx="423512" cy="182880"/>
          </a:xfrm>
          <a:prstGeom prst="rect">
            <a:avLst/>
          </a:prstGeom>
        </p:spPr>
      </p:pic>
      <p:pic>
        <p:nvPicPr>
          <p:cNvPr id="104" name="Picture 103"/>
          <p:cNvPicPr>
            <a:picLocks noChangeAspect="1"/>
          </p:cNvPicPr>
          <p:nvPr/>
        </p:nvPicPr>
        <p:blipFill>
          <a:blip r:embed="rId8" cstate="print"/>
          <a:stretch>
            <a:fillRect/>
          </a:stretch>
        </p:blipFill>
        <p:spPr>
          <a:xfrm rot="2180214">
            <a:off x="1297299" y="4624495"/>
            <a:ext cx="423512" cy="182880"/>
          </a:xfrm>
          <a:prstGeom prst="rect">
            <a:avLst/>
          </a:prstGeom>
        </p:spPr>
      </p:pic>
      <p:cxnSp>
        <p:nvCxnSpPr>
          <p:cNvPr id="105" name="Shape 17"/>
          <p:cNvCxnSpPr/>
          <p:nvPr/>
        </p:nvCxnSpPr>
        <p:spPr>
          <a:xfrm rot="5400000" flipH="1" flipV="1">
            <a:off x="2657113" y="4408729"/>
            <a:ext cx="1255864" cy="358987"/>
          </a:xfrm>
          <a:prstGeom prst="curvedConnector3">
            <a:avLst>
              <a:gd name="adj1" fmla="val 50000"/>
            </a:avLst>
          </a:prstGeom>
          <a:ln w="38100" cap="flat" cmpd="sng" algn="ctr">
            <a:solidFill>
              <a:srgbClr val="FF6600">
                <a:alpha val="3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7" name="Shape 17"/>
          <p:cNvCxnSpPr/>
          <p:nvPr/>
        </p:nvCxnSpPr>
        <p:spPr>
          <a:xfrm rot="5400000" flipH="1" flipV="1">
            <a:off x="3452629" y="3504650"/>
            <a:ext cx="457200" cy="433392"/>
          </a:xfrm>
          <a:prstGeom prst="curvedConnector3">
            <a:avLst>
              <a:gd name="adj1" fmla="val 50000"/>
            </a:avLst>
          </a:prstGeom>
          <a:ln w="38100" cap="flat" cmpd="sng" algn="ctr">
            <a:solidFill>
              <a:srgbClr val="FF6600">
                <a:alpha val="3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9" name="Shape 17"/>
          <p:cNvCxnSpPr/>
          <p:nvPr/>
        </p:nvCxnSpPr>
        <p:spPr>
          <a:xfrm rot="5400000" flipH="1" flipV="1">
            <a:off x="3994553" y="2747795"/>
            <a:ext cx="461431" cy="413790"/>
          </a:xfrm>
          <a:prstGeom prst="curvedConnector3">
            <a:avLst>
              <a:gd name="adj1" fmla="val 50000"/>
            </a:avLst>
          </a:prstGeom>
          <a:ln w="38100" cap="flat" cmpd="sng" algn="ctr">
            <a:solidFill>
              <a:srgbClr val="FF6600">
                <a:alpha val="3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2" name="Shape 17"/>
          <p:cNvCxnSpPr/>
          <p:nvPr/>
        </p:nvCxnSpPr>
        <p:spPr>
          <a:xfrm rot="5400000" flipH="1" flipV="1">
            <a:off x="5224615" y="1728702"/>
            <a:ext cx="560511" cy="466498"/>
          </a:xfrm>
          <a:prstGeom prst="curvedConnector3">
            <a:avLst>
              <a:gd name="adj1" fmla="val 50000"/>
            </a:avLst>
          </a:prstGeom>
          <a:ln w="38100" cap="flat" cmpd="sng" algn="ctr">
            <a:solidFill>
              <a:srgbClr val="FF6600">
                <a:alpha val="3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4" name="Shape 17"/>
          <p:cNvCxnSpPr/>
          <p:nvPr/>
        </p:nvCxnSpPr>
        <p:spPr>
          <a:xfrm rot="16200000" flipV="1">
            <a:off x="5902929" y="1728702"/>
            <a:ext cx="560511" cy="466498"/>
          </a:xfrm>
          <a:prstGeom prst="curvedConnector3">
            <a:avLst>
              <a:gd name="adj1" fmla="val 50000"/>
            </a:avLst>
          </a:prstGeom>
          <a:ln w="38100" cap="flat" cmpd="sng" algn="ctr">
            <a:solidFill>
              <a:srgbClr val="FF6600">
                <a:alpha val="3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5" name="Shape 17"/>
          <p:cNvCxnSpPr/>
          <p:nvPr/>
        </p:nvCxnSpPr>
        <p:spPr>
          <a:xfrm rot="16200000" flipV="1">
            <a:off x="6369427" y="2575387"/>
            <a:ext cx="560511" cy="466498"/>
          </a:xfrm>
          <a:prstGeom prst="curvedConnector3">
            <a:avLst>
              <a:gd name="adj1" fmla="val 50000"/>
            </a:avLst>
          </a:prstGeom>
          <a:ln w="38100" cap="flat" cmpd="sng" algn="ctr">
            <a:solidFill>
              <a:srgbClr val="FF6600">
                <a:alpha val="3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6" name="Shape 17"/>
          <p:cNvCxnSpPr/>
          <p:nvPr/>
        </p:nvCxnSpPr>
        <p:spPr>
          <a:xfrm rot="16200000" flipV="1">
            <a:off x="6318500" y="3942373"/>
            <a:ext cx="2439929" cy="1214954"/>
          </a:xfrm>
          <a:prstGeom prst="curvedConnector3">
            <a:avLst>
              <a:gd name="adj1" fmla="val 50000"/>
            </a:avLst>
          </a:prstGeom>
          <a:ln w="38100" cap="flat" cmpd="sng" algn="ctr">
            <a:solidFill>
              <a:srgbClr val="FF6600">
                <a:alpha val="3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0" name="TextBox 129"/>
          <p:cNvSpPr txBox="1"/>
          <p:nvPr/>
        </p:nvSpPr>
        <p:spPr>
          <a:xfrm>
            <a:off x="1426568" y="5041900"/>
            <a:ext cx="1371734" cy="738664"/>
          </a:xfrm>
          <a:prstGeom prst="rect">
            <a:avLst/>
          </a:prstGeom>
          <a:noFill/>
        </p:spPr>
        <p:txBody>
          <a:bodyPr wrap="square" lIns="91376" tIns="45688" rIns="91376" bIns="45688" rtlCol="0">
            <a:spAutoFit/>
          </a:bodyPr>
          <a:lstStyle/>
          <a:p>
            <a:pPr defTabSz="456802"/>
            <a:r>
              <a:rPr lang="en-US" sz="1400" i="1" dirty="0">
                <a:solidFill>
                  <a:srgbClr val="EEECE1">
                    <a:lumMod val="75000"/>
                  </a:srgbClr>
                </a:solidFill>
              </a:rPr>
              <a:t>DSV assembled and moved to HEO</a:t>
            </a:r>
          </a:p>
        </p:txBody>
      </p:sp>
      <p:sp>
        <p:nvSpPr>
          <p:cNvPr id="132" name="TextBox 131"/>
          <p:cNvSpPr txBox="1"/>
          <p:nvPr/>
        </p:nvSpPr>
        <p:spPr>
          <a:xfrm>
            <a:off x="3306208" y="1379943"/>
            <a:ext cx="2228834" cy="738664"/>
          </a:xfrm>
          <a:prstGeom prst="rect">
            <a:avLst/>
          </a:prstGeom>
          <a:noFill/>
        </p:spPr>
        <p:txBody>
          <a:bodyPr wrap="square" lIns="91376" tIns="45688" rIns="91376" bIns="45688" rtlCol="0">
            <a:spAutoFit/>
          </a:bodyPr>
          <a:lstStyle/>
          <a:p>
            <a:pPr defTabSz="456802"/>
            <a:r>
              <a:rPr lang="en-US" sz="1400" i="1" dirty="0">
                <a:solidFill>
                  <a:srgbClr val="FFFFFF"/>
                </a:solidFill>
              </a:rPr>
              <a:t>4. Each SEV can make two round-trips between Phobos and Deimos</a:t>
            </a:r>
          </a:p>
        </p:txBody>
      </p:sp>
      <p:sp>
        <p:nvSpPr>
          <p:cNvPr id="133" name="TextBox 132"/>
          <p:cNvSpPr txBox="1"/>
          <p:nvPr/>
        </p:nvSpPr>
        <p:spPr>
          <a:xfrm>
            <a:off x="7841960" y="2494673"/>
            <a:ext cx="1005710" cy="742536"/>
          </a:xfrm>
          <a:prstGeom prst="rect">
            <a:avLst/>
          </a:prstGeom>
          <a:noFill/>
        </p:spPr>
        <p:txBody>
          <a:bodyPr wrap="square" lIns="91376" tIns="45688" rIns="91376" bIns="45688" rtlCol="0">
            <a:spAutoFit/>
          </a:bodyPr>
          <a:lstStyle/>
          <a:p>
            <a:pPr defTabSz="456802"/>
            <a:r>
              <a:rPr lang="en-US" sz="1400" i="1" dirty="0">
                <a:solidFill>
                  <a:srgbClr val="EEECE1">
                    <a:lumMod val="75000"/>
                  </a:srgbClr>
                </a:solidFill>
              </a:rPr>
              <a:t>DSH and </a:t>
            </a:r>
            <a:r>
              <a:rPr lang="en-US" sz="1400" i="1" dirty="0" err="1">
                <a:solidFill>
                  <a:srgbClr val="EEECE1">
                    <a:lumMod val="75000"/>
                  </a:srgbClr>
                </a:solidFill>
              </a:rPr>
              <a:t>SEVs</a:t>
            </a:r>
            <a:r>
              <a:rPr lang="en-US" sz="1400" i="1" dirty="0">
                <a:solidFill>
                  <a:srgbClr val="EEECE1">
                    <a:lumMod val="75000"/>
                  </a:srgbClr>
                </a:solidFill>
              </a:rPr>
              <a:t> left at Deimos</a:t>
            </a:r>
          </a:p>
        </p:txBody>
      </p:sp>
      <p:sp>
        <p:nvSpPr>
          <p:cNvPr id="134" name="TextBox 133"/>
          <p:cNvSpPr txBox="1"/>
          <p:nvPr/>
        </p:nvSpPr>
        <p:spPr>
          <a:xfrm>
            <a:off x="7327303" y="5643893"/>
            <a:ext cx="1005710" cy="742536"/>
          </a:xfrm>
          <a:prstGeom prst="rect">
            <a:avLst/>
          </a:prstGeom>
          <a:noFill/>
        </p:spPr>
        <p:txBody>
          <a:bodyPr wrap="square" lIns="91376" tIns="45688" rIns="91376" bIns="45688" rtlCol="0">
            <a:spAutoFit/>
          </a:bodyPr>
          <a:lstStyle/>
          <a:p>
            <a:pPr defTabSz="456802"/>
            <a:r>
              <a:rPr lang="en-US" sz="1400" i="1" dirty="0">
                <a:solidFill>
                  <a:srgbClr val="FFFFFF"/>
                </a:solidFill>
              </a:rPr>
              <a:t>6. CM direct entry</a:t>
            </a:r>
          </a:p>
        </p:txBody>
      </p:sp>
      <p:sp>
        <p:nvSpPr>
          <p:cNvPr id="135" name="TextBox 134"/>
          <p:cNvSpPr txBox="1"/>
          <p:nvPr/>
        </p:nvSpPr>
        <p:spPr>
          <a:xfrm>
            <a:off x="345473" y="2765581"/>
            <a:ext cx="1413004" cy="738599"/>
          </a:xfrm>
          <a:prstGeom prst="rect">
            <a:avLst/>
          </a:prstGeom>
          <a:noFill/>
        </p:spPr>
        <p:txBody>
          <a:bodyPr wrap="square" lIns="91376" tIns="45688" rIns="91376" bIns="45688" rtlCol="0">
            <a:spAutoFit/>
          </a:bodyPr>
          <a:lstStyle/>
          <a:p>
            <a:pPr defTabSz="456802"/>
            <a:r>
              <a:rPr lang="en-US" sz="1400" i="1" dirty="0">
                <a:solidFill>
                  <a:srgbClr val="EEECE1">
                    <a:lumMod val="75000"/>
                  </a:srgbClr>
                </a:solidFill>
              </a:rPr>
              <a:t>Two </a:t>
            </a:r>
            <a:r>
              <a:rPr lang="en-US" sz="1400" i="1" dirty="0" err="1">
                <a:solidFill>
                  <a:srgbClr val="EEECE1">
                    <a:lumMod val="75000"/>
                  </a:srgbClr>
                </a:solidFill>
              </a:rPr>
              <a:t>SEVs</a:t>
            </a:r>
            <a:r>
              <a:rPr lang="en-US" sz="1400" i="1" dirty="0">
                <a:solidFill>
                  <a:srgbClr val="EEECE1">
                    <a:lumMod val="75000"/>
                  </a:srgbClr>
                </a:solidFill>
              </a:rPr>
              <a:t> and </a:t>
            </a:r>
            <a:r>
              <a:rPr lang="en-US" sz="1400" i="1" dirty="0" err="1">
                <a:solidFill>
                  <a:srgbClr val="EEECE1">
                    <a:lumMod val="75000"/>
                  </a:srgbClr>
                </a:solidFill>
              </a:rPr>
              <a:t>SCPSs</a:t>
            </a:r>
            <a:r>
              <a:rPr lang="en-US" sz="1400" i="1" dirty="0">
                <a:solidFill>
                  <a:srgbClr val="EEECE1">
                    <a:lumMod val="75000"/>
                  </a:srgbClr>
                </a:solidFill>
              </a:rPr>
              <a:t> pre-placed at Deimos</a:t>
            </a:r>
          </a:p>
        </p:txBody>
      </p:sp>
      <p:sp>
        <p:nvSpPr>
          <p:cNvPr id="136" name="TextBox 135"/>
          <p:cNvSpPr txBox="1"/>
          <p:nvPr/>
        </p:nvSpPr>
        <p:spPr>
          <a:xfrm>
            <a:off x="3295622" y="4873042"/>
            <a:ext cx="1005710" cy="954107"/>
          </a:xfrm>
          <a:prstGeom prst="rect">
            <a:avLst/>
          </a:prstGeom>
          <a:noFill/>
        </p:spPr>
        <p:txBody>
          <a:bodyPr wrap="square" lIns="91376" tIns="45688" rIns="91376" bIns="45688" rtlCol="0">
            <a:spAutoFit/>
          </a:bodyPr>
          <a:lstStyle/>
          <a:p>
            <a:pPr defTabSz="456802"/>
            <a:r>
              <a:rPr lang="en-US" sz="1400" i="1" dirty="0">
                <a:solidFill>
                  <a:srgbClr val="FFFFFF"/>
                </a:solidFill>
              </a:rPr>
              <a:t>1. Crew uses SCPS to get to HEO</a:t>
            </a:r>
          </a:p>
        </p:txBody>
      </p:sp>
      <p:sp>
        <p:nvSpPr>
          <p:cNvPr id="137" name="TextBox 136"/>
          <p:cNvSpPr txBox="1"/>
          <p:nvPr/>
        </p:nvSpPr>
        <p:spPr>
          <a:xfrm>
            <a:off x="3419437" y="4172806"/>
            <a:ext cx="1391169" cy="523220"/>
          </a:xfrm>
          <a:prstGeom prst="rect">
            <a:avLst/>
          </a:prstGeom>
          <a:noFill/>
        </p:spPr>
        <p:txBody>
          <a:bodyPr wrap="square" lIns="91376" tIns="45688" rIns="91376" bIns="45688" rtlCol="0">
            <a:spAutoFit/>
          </a:bodyPr>
          <a:lstStyle/>
          <a:p>
            <a:pPr defTabSz="456802"/>
            <a:r>
              <a:rPr lang="en-US" sz="1400" i="1" dirty="0">
                <a:solidFill>
                  <a:srgbClr val="FFFFFF"/>
                </a:solidFill>
              </a:rPr>
              <a:t>2. DSV uses CCPS to escape</a:t>
            </a:r>
          </a:p>
        </p:txBody>
      </p:sp>
      <p:sp>
        <p:nvSpPr>
          <p:cNvPr id="139" name="TextBox 138"/>
          <p:cNvSpPr txBox="1"/>
          <p:nvPr/>
        </p:nvSpPr>
        <p:spPr>
          <a:xfrm>
            <a:off x="2382994" y="2775124"/>
            <a:ext cx="1681213" cy="525281"/>
          </a:xfrm>
          <a:prstGeom prst="rect">
            <a:avLst/>
          </a:prstGeom>
          <a:noFill/>
        </p:spPr>
        <p:txBody>
          <a:bodyPr wrap="square" lIns="91376" tIns="45688" rIns="91376" bIns="45688" rtlCol="0">
            <a:spAutoFit/>
          </a:bodyPr>
          <a:lstStyle/>
          <a:p>
            <a:pPr defTabSz="456802"/>
            <a:r>
              <a:rPr lang="en-US" sz="1400" i="1" dirty="0">
                <a:solidFill>
                  <a:srgbClr val="FFFFFF"/>
                </a:solidFill>
              </a:rPr>
              <a:t>3. CP </a:t>
            </a:r>
            <a:r>
              <a:rPr lang="en-US" sz="1400" i="1" dirty="0" err="1">
                <a:solidFill>
                  <a:srgbClr val="FFFFFF"/>
                </a:solidFill>
              </a:rPr>
              <a:t>traj</a:t>
            </a:r>
            <a:r>
              <a:rPr lang="en-US" sz="1400" i="1" dirty="0">
                <a:solidFill>
                  <a:srgbClr val="FFFFFF"/>
                </a:solidFill>
              </a:rPr>
              <a:t> to Mars, CCPS used for MOI</a:t>
            </a:r>
          </a:p>
        </p:txBody>
      </p:sp>
      <p:sp>
        <p:nvSpPr>
          <p:cNvPr id="140" name="TextBox 139"/>
          <p:cNvSpPr txBox="1"/>
          <p:nvPr/>
        </p:nvSpPr>
        <p:spPr>
          <a:xfrm>
            <a:off x="5160234" y="2960556"/>
            <a:ext cx="1681213" cy="738599"/>
          </a:xfrm>
          <a:prstGeom prst="rect">
            <a:avLst/>
          </a:prstGeom>
          <a:noFill/>
        </p:spPr>
        <p:txBody>
          <a:bodyPr wrap="square" lIns="91376" tIns="45688" rIns="91376" bIns="45688" rtlCol="0">
            <a:spAutoFit/>
          </a:bodyPr>
          <a:lstStyle/>
          <a:p>
            <a:pPr defTabSz="456802"/>
            <a:r>
              <a:rPr lang="en-US" sz="1400" i="1" dirty="0">
                <a:solidFill>
                  <a:srgbClr val="FFFFFF"/>
                </a:solidFill>
              </a:rPr>
              <a:t>5. CCPS used for DSV maneuvers at Mars and Earth Return</a:t>
            </a:r>
          </a:p>
        </p:txBody>
      </p:sp>
      <p:sp>
        <p:nvSpPr>
          <p:cNvPr id="141" name="TextBox 140"/>
          <p:cNvSpPr txBox="1"/>
          <p:nvPr/>
        </p:nvSpPr>
        <p:spPr>
          <a:xfrm>
            <a:off x="345477" y="714401"/>
            <a:ext cx="8286287" cy="369332"/>
          </a:xfrm>
          <a:prstGeom prst="rect">
            <a:avLst/>
          </a:prstGeom>
          <a:noFill/>
        </p:spPr>
        <p:txBody>
          <a:bodyPr wrap="square" lIns="91376" tIns="45688" rIns="91376" bIns="45688" rtlCol="0">
            <a:spAutoFit/>
          </a:bodyPr>
          <a:lstStyle/>
          <a:p>
            <a:pPr algn="ctr" defTabSz="456802"/>
            <a:r>
              <a:rPr lang="en-US" i="1" dirty="0">
                <a:solidFill>
                  <a:srgbClr val="C4BD97"/>
                </a:solidFill>
              </a:rPr>
              <a:t>2.5-2.6 year mission; 1-1.5 years exploring Phobos and Deimos </a:t>
            </a:r>
          </a:p>
        </p:txBody>
      </p:sp>
      <p:grpSp>
        <p:nvGrpSpPr>
          <p:cNvPr id="33" name="Group 143"/>
          <p:cNvGrpSpPr/>
          <p:nvPr/>
        </p:nvGrpSpPr>
        <p:grpSpPr>
          <a:xfrm rot="20710144">
            <a:off x="3371914" y="3133114"/>
            <a:ext cx="1344784" cy="300500"/>
            <a:chOff x="3509493" y="3133114"/>
            <a:chExt cx="1344784" cy="300500"/>
          </a:xfrm>
        </p:grpSpPr>
        <p:grpSp>
          <p:nvGrpSpPr>
            <p:cNvPr id="37" name="Group 28"/>
            <p:cNvGrpSpPr>
              <a:grpSpLocks noChangeAspect="1"/>
            </p:cNvGrpSpPr>
            <p:nvPr/>
          </p:nvGrpSpPr>
          <p:grpSpPr>
            <a:xfrm>
              <a:off x="3509493" y="3133114"/>
              <a:ext cx="1188720" cy="300500"/>
              <a:chOff x="823422" y="2976070"/>
              <a:chExt cx="1708115" cy="431800"/>
            </a:xfrm>
          </p:grpSpPr>
          <p:grpSp>
            <p:nvGrpSpPr>
              <p:cNvPr id="38" name="Group 55"/>
              <p:cNvGrpSpPr/>
              <p:nvPr/>
            </p:nvGrpSpPr>
            <p:grpSpPr>
              <a:xfrm rot="5400000">
                <a:off x="1401238" y="2398254"/>
                <a:ext cx="431800" cy="1587432"/>
                <a:chOff x="1183218" y="2186589"/>
                <a:chExt cx="431800" cy="1587432"/>
              </a:xfrm>
            </p:grpSpPr>
            <p:pic>
              <p:nvPicPr>
                <p:cNvPr id="32" name="Picture 31"/>
                <p:cNvPicPr>
                  <a:picLocks noChangeAspect="1"/>
                </p:cNvPicPr>
                <p:nvPr/>
              </p:nvPicPr>
              <p:blipFill>
                <a:blip r:embed="rId2" cstate="print"/>
                <a:stretch>
                  <a:fillRect/>
                </a:stretch>
              </p:blipFill>
              <p:spPr>
                <a:xfrm>
                  <a:off x="1183218" y="2851144"/>
                  <a:ext cx="431800" cy="482601"/>
                </a:xfrm>
                <a:prstGeom prst="rect">
                  <a:avLst/>
                </a:prstGeom>
              </p:spPr>
            </p:pic>
            <p:grpSp>
              <p:nvGrpSpPr>
                <p:cNvPr id="41" name="Group 48"/>
                <p:cNvGrpSpPr/>
                <p:nvPr/>
              </p:nvGrpSpPr>
              <p:grpSpPr>
                <a:xfrm>
                  <a:off x="1291165" y="2186589"/>
                  <a:ext cx="207438" cy="700612"/>
                  <a:chOff x="6591298" y="2829979"/>
                  <a:chExt cx="207438" cy="700612"/>
                </a:xfrm>
              </p:grpSpPr>
              <p:pic>
                <p:nvPicPr>
                  <p:cNvPr id="35" name="Picture 34"/>
                  <p:cNvPicPr>
                    <a:picLocks noChangeAspect="1"/>
                  </p:cNvPicPr>
                  <p:nvPr/>
                </p:nvPicPr>
                <p:blipFill>
                  <a:blip r:embed="rId3" cstate="print"/>
                  <a:stretch>
                    <a:fillRect/>
                  </a:stretch>
                </p:blipFill>
                <p:spPr>
                  <a:xfrm>
                    <a:off x="6591298" y="3162291"/>
                    <a:ext cx="203200" cy="368300"/>
                  </a:xfrm>
                  <a:prstGeom prst="rect">
                    <a:avLst/>
                  </a:prstGeom>
                </p:spPr>
              </p:pic>
              <p:pic>
                <p:nvPicPr>
                  <p:cNvPr id="36" name="Picture 35"/>
                  <p:cNvPicPr>
                    <a:picLocks noChangeAspect="1"/>
                  </p:cNvPicPr>
                  <p:nvPr/>
                </p:nvPicPr>
                <p:blipFill>
                  <a:blip r:embed="rId3" cstate="print"/>
                  <a:stretch>
                    <a:fillRect/>
                  </a:stretch>
                </p:blipFill>
                <p:spPr>
                  <a:xfrm>
                    <a:off x="6595536" y="2829979"/>
                    <a:ext cx="203200" cy="368300"/>
                  </a:xfrm>
                  <a:prstGeom prst="rect">
                    <a:avLst/>
                  </a:prstGeom>
                </p:spPr>
              </p:pic>
            </p:grpSp>
            <p:pic>
              <p:nvPicPr>
                <p:cNvPr id="34" name="Picture 33"/>
                <p:cNvPicPr>
                  <a:picLocks noChangeAspect="1"/>
                </p:cNvPicPr>
                <p:nvPr/>
              </p:nvPicPr>
              <p:blipFill>
                <a:blip r:embed="rId2" cstate="print"/>
                <a:stretch>
                  <a:fillRect/>
                </a:stretch>
              </p:blipFill>
              <p:spPr>
                <a:xfrm>
                  <a:off x="1183218" y="3291421"/>
                  <a:ext cx="431800" cy="482600"/>
                </a:xfrm>
                <a:prstGeom prst="rect">
                  <a:avLst/>
                </a:prstGeom>
              </p:spPr>
            </p:pic>
          </p:grpSp>
          <p:pic>
            <p:nvPicPr>
              <p:cNvPr id="31" name="Picture 30"/>
              <p:cNvPicPr>
                <a:picLocks noChangeAspect="1"/>
              </p:cNvPicPr>
              <p:nvPr/>
            </p:nvPicPr>
            <p:blipFill>
              <a:blip r:embed="rId6" cstate="print"/>
              <a:stretch>
                <a:fillRect/>
              </a:stretch>
            </p:blipFill>
            <p:spPr>
              <a:xfrm rot="16200000">
                <a:off x="2353737" y="3111496"/>
                <a:ext cx="203200" cy="152400"/>
              </a:xfrm>
              <a:prstGeom prst="rect">
                <a:avLst/>
              </a:prstGeom>
            </p:spPr>
          </p:pic>
        </p:grpSp>
        <p:pic>
          <p:nvPicPr>
            <p:cNvPr id="142" name="Picture 141"/>
            <p:cNvPicPr>
              <a:picLocks noChangeAspect="1"/>
            </p:cNvPicPr>
            <p:nvPr/>
          </p:nvPicPr>
          <p:blipFill>
            <a:blip r:embed="rId5" cstate="print"/>
            <a:stretch>
              <a:fillRect/>
            </a:stretch>
          </p:blipFill>
          <p:spPr>
            <a:xfrm rot="16200000" flipH="1">
              <a:off x="4724229" y="3209008"/>
              <a:ext cx="97537" cy="162558"/>
            </a:xfrm>
            <a:prstGeom prst="rect">
              <a:avLst/>
            </a:prstGeom>
          </p:spPr>
        </p:pic>
      </p:grpSp>
      <p:grpSp>
        <p:nvGrpSpPr>
          <p:cNvPr id="42" name="Group 146"/>
          <p:cNvGrpSpPr/>
          <p:nvPr/>
        </p:nvGrpSpPr>
        <p:grpSpPr>
          <a:xfrm rot="532238">
            <a:off x="6756330" y="3151318"/>
            <a:ext cx="504097" cy="142865"/>
            <a:chOff x="6756324" y="3161901"/>
            <a:chExt cx="504097" cy="142865"/>
          </a:xfrm>
        </p:grpSpPr>
        <p:grpSp>
          <p:nvGrpSpPr>
            <p:cNvPr id="45" name="Group 79"/>
            <p:cNvGrpSpPr>
              <a:grpSpLocks noChangeAspect="1"/>
            </p:cNvGrpSpPr>
            <p:nvPr/>
          </p:nvGrpSpPr>
          <p:grpSpPr>
            <a:xfrm>
              <a:off x="6756324" y="3161901"/>
              <a:ext cx="349316" cy="142865"/>
              <a:chOff x="1710243" y="3084008"/>
              <a:chExt cx="501947" cy="205287"/>
            </a:xfrm>
          </p:grpSpPr>
          <p:pic>
            <p:nvPicPr>
              <p:cNvPr id="85" name="Picture 84"/>
              <p:cNvPicPr>
                <a:picLocks noChangeAspect="1"/>
              </p:cNvPicPr>
              <p:nvPr/>
            </p:nvPicPr>
            <p:blipFill>
              <a:blip r:embed="rId3" cstate="print"/>
              <a:stretch>
                <a:fillRect/>
              </a:stretch>
            </p:blipFill>
            <p:spPr>
              <a:xfrm rot="5400000">
                <a:off x="1792794" y="3001457"/>
                <a:ext cx="203200" cy="368301"/>
              </a:xfrm>
              <a:prstGeom prst="rect">
                <a:avLst/>
              </a:prstGeom>
            </p:spPr>
          </p:pic>
          <p:pic>
            <p:nvPicPr>
              <p:cNvPr id="82" name="Picture 81"/>
              <p:cNvPicPr>
                <a:picLocks noChangeAspect="1"/>
              </p:cNvPicPr>
              <p:nvPr/>
            </p:nvPicPr>
            <p:blipFill>
              <a:blip r:embed="rId6" cstate="print"/>
              <a:stretch>
                <a:fillRect/>
              </a:stretch>
            </p:blipFill>
            <p:spPr>
              <a:xfrm rot="16200000">
                <a:off x="2034390" y="3111495"/>
                <a:ext cx="203200" cy="152400"/>
              </a:xfrm>
              <a:prstGeom prst="rect">
                <a:avLst/>
              </a:prstGeom>
            </p:spPr>
          </p:pic>
        </p:grpSp>
        <p:pic>
          <p:nvPicPr>
            <p:cNvPr id="143" name="Picture 142"/>
            <p:cNvPicPr>
              <a:picLocks noChangeAspect="1"/>
            </p:cNvPicPr>
            <p:nvPr/>
          </p:nvPicPr>
          <p:blipFill>
            <a:blip r:embed="rId5" cstate="print"/>
            <a:stretch>
              <a:fillRect/>
            </a:stretch>
          </p:blipFill>
          <p:spPr>
            <a:xfrm rot="16200000" flipH="1">
              <a:off x="7130373" y="3159741"/>
              <a:ext cx="97537" cy="162558"/>
            </a:xfrm>
            <a:prstGeom prst="rect">
              <a:avLst/>
            </a:prstGeom>
          </p:spPr>
        </p:pic>
      </p:grpSp>
      <p:grpSp>
        <p:nvGrpSpPr>
          <p:cNvPr id="46" name="Group 145"/>
          <p:cNvGrpSpPr/>
          <p:nvPr/>
        </p:nvGrpSpPr>
        <p:grpSpPr>
          <a:xfrm>
            <a:off x="4038811" y="2473336"/>
            <a:ext cx="1038568" cy="300500"/>
            <a:chOff x="4038806" y="2494499"/>
            <a:chExt cx="1038568" cy="300500"/>
          </a:xfrm>
        </p:grpSpPr>
        <p:grpSp>
          <p:nvGrpSpPr>
            <p:cNvPr id="47" name="Group 36"/>
            <p:cNvGrpSpPr>
              <a:grpSpLocks noChangeAspect="1"/>
            </p:cNvGrpSpPr>
            <p:nvPr/>
          </p:nvGrpSpPr>
          <p:grpSpPr>
            <a:xfrm>
              <a:off x="4038806" y="2494499"/>
              <a:ext cx="882321" cy="300500"/>
              <a:chOff x="1263698" y="2976070"/>
              <a:chExt cx="1267839" cy="431800"/>
            </a:xfrm>
          </p:grpSpPr>
          <p:grpSp>
            <p:nvGrpSpPr>
              <p:cNvPr id="48" name="Group 55"/>
              <p:cNvGrpSpPr/>
              <p:nvPr/>
            </p:nvGrpSpPr>
            <p:grpSpPr>
              <a:xfrm rot="5400000">
                <a:off x="1621376" y="2618392"/>
                <a:ext cx="431800" cy="1147156"/>
                <a:chOff x="1183218" y="2186589"/>
                <a:chExt cx="431800" cy="1147156"/>
              </a:xfrm>
            </p:grpSpPr>
            <p:pic>
              <p:nvPicPr>
                <p:cNvPr id="40" name="Picture 39"/>
                <p:cNvPicPr>
                  <a:picLocks noChangeAspect="1"/>
                </p:cNvPicPr>
                <p:nvPr/>
              </p:nvPicPr>
              <p:blipFill>
                <a:blip r:embed="rId2" cstate="print"/>
                <a:stretch>
                  <a:fillRect/>
                </a:stretch>
              </p:blipFill>
              <p:spPr>
                <a:xfrm>
                  <a:off x="1183218" y="2851145"/>
                  <a:ext cx="431800" cy="482600"/>
                </a:xfrm>
                <a:prstGeom prst="rect">
                  <a:avLst/>
                </a:prstGeom>
              </p:spPr>
            </p:pic>
            <p:grpSp>
              <p:nvGrpSpPr>
                <p:cNvPr id="49" name="Group 48"/>
                <p:cNvGrpSpPr/>
                <p:nvPr/>
              </p:nvGrpSpPr>
              <p:grpSpPr>
                <a:xfrm>
                  <a:off x="1291165" y="2186589"/>
                  <a:ext cx="207438" cy="700612"/>
                  <a:chOff x="6591298" y="2829979"/>
                  <a:chExt cx="207438" cy="700612"/>
                </a:xfrm>
              </p:grpSpPr>
              <p:pic>
                <p:nvPicPr>
                  <p:cNvPr id="43" name="Picture 42"/>
                  <p:cNvPicPr>
                    <a:picLocks noChangeAspect="1"/>
                  </p:cNvPicPr>
                  <p:nvPr/>
                </p:nvPicPr>
                <p:blipFill>
                  <a:blip r:embed="rId3" cstate="print"/>
                  <a:stretch>
                    <a:fillRect/>
                  </a:stretch>
                </p:blipFill>
                <p:spPr>
                  <a:xfrm>
                    <a:off x="6591298" y="3162291"/>
                    <a:ext cx="203200" cy="368300"/>
                  </a:xfrm>
                  <a:prstGeom prst="rect">
                    <a:avLst/>
                  </a:prstGeom>
                </p:spPr>
              </p:pic>
              <p:pic>
                <p:nvPicPr>
                  <p:cNvPr id="44" name="Picture 43"/>
                  <p:cNvPicPr>
                    <a:picLocks noChangeAspect="1"/>
                  </p:cNvPicPr>
                  <p:nvPr/>
                </p:nvPicPr>
                <p:blipFill>
                  <a:blip r:embed="rId3" cstate="print"/>
                  <a:stretch>
                    <a:fillRect/>
                  </a:stretch>
                </p:blipFill>
                <p:spPr>
                  <a:xfrm>
                    <a:off x="6595536" y="2829979"/>
                    <a:ext cx="203200" cy="368300"/>
                  </a:xfrm>
                  <a:prstGeom prst="rect">
                    <a:avLst/>
                  </a:prstGeom>
                </p:spPr>
              </p:pic>
            </p:grpSp>
          </p:grpSp>
          <p:pic>
            <p:nvPicPr>
              <p:cNvPr id="39" name="Picture 38"/>
              <p:cNvPicPr>
                <a:picLocks noChangeAspect="1"/>
              </p:cNvPicPr>
              <p:nvPr/>
            </p:nvPicPr>
            <p:blipFill>
              <a:blip r:embed="rId6" cstate="print"/>
              <a:stretch>
                <a:fillRect/>
              </a:stretch>
            </p:blipFill>
            <p:spPr>
              <a:xfrm rot="16200000">
                <a:off x="2353737" y="3111496"/>
                <a:ext cx="203200" cy="152400"/>
              </a:xfrm>
              <a:prstGeom prst="rect">
                <a:avLst/>
              </a:prstGeom>
            </p:spPr>
          </p:pic>
        </p:grpSp>
        <p:pic>
          <p:nvPicPr>
            <p:cNvPr id="145" name="Picture 144"/>
            <p:cNvPicPr>
              <a:picLocks noChangeAspect="1"/>
            </p:cNvPicPr>
            <p:nvPr/>
          </p:nvPicPr>
          <p:blipFill>
            <a:blip r:embed="rId5" cstate="print"/>
            <a:stretch>
              <a:fillRect/>
            </a:stretch>
          </p:blipFill>
          <p:spPr>
            <a:xfrm rot="16200000">
              <a:off x="4947326" y="2567819"/>
              <a:ext cx="97538" cy="162559"/>
            </a:xfrm>
            <a:prstGeom prst="rect">
              <a:avLst/>
            </a:prstGeom>
          </p:spPr>
        </p:pic>
      </p:grpSp>
      <p:sp>
        <p:nvSpPr>
          <p:cNvPr id="94" name="Slide Number Placeholder 93"/>
          <p:cNvSpPr>
            <a:spLocks noGrp="1"/>
          </p:cNvSpPr>
          <p:nvPr>
            <p:ph type="sldNum" sz="quarter" idx="12"/>
          </p:nvPr>
        </p:nvSpPr>
        <p:spPr/>
        <p:txBody>
          <a:bodyPr/>
          <a:lstStyle/>
          <a:p>
            <a:fld id="{2A1FDE4A-EACD-834D-8A2D-513C09BFD8F0}" type="slidenum">
              <a:rPr lang="en-US" smtClean="0">
                <a:solidFill>
                  <a:prstClr val="white">
                    <a:tint val="75000"/>
                  </a:prstClr>
                </a:solidFill>
              </a:rPr>
              <a:pPr/>
              <a:t>39</a:t>
            </a:fld>
            <a:endParaRPr lang="en-US">
              <a:solidFill>
                <a:prstClr val="white">
                  <a:tint val="75000"/>
                </a:prstClr>
              </a:solidFill>
            </a:endParaRPr>
          </a:p>
        </p:txBody>
      </p:sp>
    </p:spTree>
    <p:extLst>
      <p:ext uri="{BB962C8B-B14F-4D97-AF65-F5344CB8AC3E}">
        <p14:creationId xmlns:p14="http://schemas.microsoft.com/office/powerpoint/2010/main" val="6464026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4919" y="274544"/>
            <a:ext cx="8229023" cy="1143000"/>
          </a:xfrm>
        </p:spPr>
        <p:txBody>
          <a:bodyPr/>
          <a:lstStyle/>
          <a:p>
            <a:r>
              <a:rPr lang="en-US" dirty="0" smtClean="0"/>
              <a:t>The Electric Path</a:t>
            </a:r>
            <a:endParaRPr lang="en-US" dirty="0"/>
          </a:p>
        </p:txBody>
      </p:sp>
      <p:graphicFrame>
        <p:nvGraphicFramePr>
          <p:cNvPr id="3" name="Chart 2"/>
          <p:cNvGraphicFramePr/>
          <p:nvPr>
            <p:extLst>
              <p:ext uri="{D42A27DB-BD31-4B8C-83A1-F6EECF244321}">
                <p14:modId xmlns:p14="http://schemas.microsoft.com/office/powerpoint/2010/main" val="2900710089"/>
              </p:ext>
            </p:extLst>
          </p:nvPr>
        </p:nvGraphicFramePr>
        <p:xfrm>
          <a:off x="146050" y="1504950"/>
          <a:ext cx="8851900" cy="504825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538758">
            <a:off x="2565880" y="2372876"/>
            <a:ext cx="3276600" cy="914400"/>
          </a:xfrm>
          <a:prstGeom prst="rect">
            <a:avLst/>
          </a:prstGeom>
        </p:spPr>
        <p:txBody>
          <a:bodyPr wrap="none" lIns="91301" tIns="45652" rIns="91301" bIns="45652"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3117"/>
            <a:r>
              <a:rPr lang="en-US" sz="2400" b="1" dirty="0">
                <a:solidFill>
                  <a:srgbClr val="3E82F7"/>
                </a:solidFill>
              </a:rPr>
              <a:t>Hall Thruster (2000 sec)</a:t>
            </a:r>
          </a:p>
        </p:txBody>
      </p:sp>
      <p:sp>
        <p:nvSpPr>
          <p:cNvPr id="6" name="TextBox 5"/>
          <p:cNvSpPr txBox="1"/>
          <p:nvPr/>
        </p:nvSpPr>
        <p:spPr>
          <a:xfrm rot="1022224">
            <a:off x="1281259" y="4803343"/>
            <a:ext cx="3276600" cy="914400"/>
          </a:xfrm>
          <a:prstGeom prst="rect">
            <a:avLst/>
          </a:prstGeom>
        </p:spPr>
        <p:txBody>
          <a:bodyPr wrap="none" lIns="91301" tIns="45652" rIns="91301" bIns="45652"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3117"/>
            <a:r>
              <a:rPr lang="en-US" sz="2400" b="1" dirty="0">
                <a:solidFill>
                  <a:srgbClr val="FF1813"/>
                </a:solidFill>
              </a:rPr>
              <a:t>Storable (325 sec)</a:t>
            </a:r>
          </a:p>
        </p:txBody>
      </p:sp>
      <p:sp>
        <p:nvSpPr>
          <p:cNvPr id="4" name="Slide Number Placeholder 3"/>
          <p:cNvSpPr>
            <a:spLocks noGrp="1"/>
          </p:cNvSpPr>
          <p:nvPr>
            <p:ph type="sldNum" sz="quarter" idx="12"/>
          </p:nvPr>
        </p:nvSpPr>
        <p:spPr/>
        <p:txBody>
          <a:bodyPr/>
          <a:lstStyle/>
          <a:p>
            <a:fld id="{58374FB0-F801-ED4D-9766-FA126380CD0F}"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25884669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CP-Crew Trajectory Example</a:t>
            </a:r>
            <a:endParaRPr lang="en-US" sz="1300" dirty="0"/>
          </a:p>
        </p:txBody>
      </p:sp>
      <p:pic>
        <p:nvPicPr>
          <p:cNvPr id="4" name="Picture 3"/>
          <p:cNvPicPr>
            <a:picLocks noChangeAspect="1"/>
          </p:cNvPicPr>
          <p:nvPr/>
        </p:nvPicPr>
        <p:blipFill>
          <a:blip r:embed="rId2" cstate="print"/>
          <a:stretch>
            <a:fillRect/>
          </a:stretch>
        </p:blipFill>
        <p:spPr>
          <a:xfrm>
            <a:off x="790926" y="1255220"/>
            <a:ext cx="7506697" cy="5486400"/>
          </a:xfrm>
          <a:prstGeom prst="rect">
            <a:avLst/>
          </a:prstGeom>
        </p:spPr>
      </p:pic>
      <p:sp>
        <p:nvSpPr>
          <p:cNvPr id="5" name="Slide Number Placeholder 4"/>
          <p:cNvSpPr>
            <a:spLocks noGrp="1"/>
          </p:cNvSpPr>
          <p:nvPr>
            <p:ph type="sldNum" sz="quarter" idx="12"/>
          </p:nvPr>
        </p:nvSpPr>
        <p:spPr/>
        <p:txBody>
          <a:bodyPr/>
          <a:lstStyle/>
          <a:p>
            <a:fld id="{2A1FDE4A-EACD-834D-8A2D-513C09BFD8F0}" type="slidenum">
              <a:rPr lang="en-US" smtClean="0">
                <a:solidFill>
                  <a:prstClr val="white">
                    <a:tint val="75000"/>
                  </a:prstClr>
                </a:solidFill>
              </a:rPr>
              <a:pPr/>
              <a:t>40</a:t>
            </a:fld>
            <a:endParaRPr lang="en-US">
              <a:solidFill>
                <a:prstClr val="white">
                  <a:tint val="75000"/>
                </a:prstClr>
              </a:solidFill>
            </a:endParaRPr>
          </a:p>
        </p:txBody>
      </p:sp>
    </p:spTree>
    <p:extLst>
      <p:ext uri="{BB962C8B-B14F-4D97-AF65-F5344CB8AC3E}">
        <p14:creationId xmlns:p14="http://schemas.microsoft.com/office/powerpoint/2010/main" val="40755470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401"/>
            <a:ext cx="8229600" cy="624945"/>
          </a:xfrm>
        </p:spPr>
        <p:txBody>
          <a:bodyPr>
            <a:normAutofit fontScale="90000"/>
          </a:bodyPr>
          <a:lstStyle/>
          <a:p>
            <a:r>
              <a:rPr lang="en-US" dirty="0" smtClean="0"/>
              <a:t>SEP-Crew Mission</a:t>
            </a:r>
            <a:endParaRPr lang="en-US" sz="1400" dirty="0"/>
          </a:p>
        </p:txBody>
      </p:sp>
      <p:sp>
        <p:nvSpPr>
          <p:cNvPr id="4" name="Rounded Rectangle 3"/>
          <p:cNvSpPr/>
          <p:nvPr/>
        </p:nvSpPr>
        <p:spPr>
          <a:xfrm>
            <a:off x="402160" y="6333067"/>
            <a:ext cx="8229600" cy="2286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rtlCol="0" anchor="ctr"/>
          <a:lstStyle/>
          <a:p>
            <a:pPr algn="ctr" defTabSz="456802"/>
            <a:r>
              <a:rPr lang="en-US" dirty="0">
                <a:solidFill>
                  <a:prstClr val="white"/>
                </a:solidFill>
              </a:rPr>
              <a:t>Earth</a:t>
            </a:r>
          </a:p>
        </p:txBody>
      </p:sp>
      <p:sp>
        <p:nvSpPr>
          <p:cNvPr id="5" name="Rounded Rectangle 4"/>
          <p:cNvSpPr/>
          <p:nvPr/>
        </p:nvSpPr>
        <p:spPr>
          <a:xfrm>
            <a:off x="361953" y="2265899"/>
            <a:ext cx="8229600" cy="228600"/>
          </a:xfrm>
          <a:prstGeom prst="round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rtlCol="0" anchor="ctr"/>
          <a:lstStyle/>
          <a:p>
            <a:pPr algn="ctr" defTabSz="456802"/>
            <a:r>
              <a:rPr lang="en-US" dirty="0">
                <a:solidFill>
                  <a:prstClr val="white"/>
                </a:solidFill>
              </a:rPr>
              <a:t>Deimos</a:t>
            </a:r>
          </a:p>
        </p:txBody>
      </p:sp>
      <p:sp>
        <p:nvSpPr>
          <p:cNvPr id="6" name="Rounded Rectangle 5"/>
          <p:cNvSpPr/>
          <p:nvPr/>
        </p:nvSpPr>
        <p:spPr>
          <a:xfrm>
            <a:off x="402160" y="1083733"/>
            <a:ext cx="8229600" cy="228600"/>
          </a:xfrm>
          <a:prstGeom prst="round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rtlCol="0" anchor="ctr"/>
          <a:lstStyle/>
          <a:p>
            <a:pPr algn="ctr" defTabSz="456802"/>
            <a:r>
              <a:rPr lang="en-US" dirty="0">
                <a:solidFill>
                  <a:prstClr val="white"/>
                </a:solidFill>
              </a:rPr>
              <a:t>Phobos</a:t>
            </a:r>
          </a:p>
        </p:txBody>
      </p:sp>
      <p:sp>
        <p:nvSpPr>
          <p:cNvPr id="7" name="Rounded Rectangle 6"/>
          <p:cNvSpPr/>
          <p:nvPr/>
        </p:nvSpPr>
        <p:spPr>
          <a:xfrm>
            <a:off x="402160" y="3960289"/>
            <a:ext cx="8229600" cy="228600"/>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rtlCol="0" anchor="ctr"/>
          <a:lstStyle/>
          <a:p>
            <a:pPr algn="ctr" defTabSz="456802"/>
            <a:r>
              <a:rPr lang="en-US" dirty="0">
                <a:solidFill>
                  <a:prstClr val="white"/>
                </a:solidFill>
              </a:rPr>
              <a:t>HEO</a:t>
            </a:r>
          </a:p>
        </p:txBody>
      </p:sp>
      <p:pic>
        <p:nvPicPr>
          <p:cNvPr id="21" name="Picture 20"/>
          <p:cNvPicPr>
            <a:picLocks noChangeAspect="1"/>
          </p:cNvPicPr>
          <p:nvPr/>
        </p:nvPicPr>
        <p:blipFill>
          <a:blip r:embed="rId2" cstate="print"/>
          <a:stretch>
            <a:fillRect/>
          </a:stretch>
        </p:blipFill>
        <p:spPr>
          <a:xfrm>
            <a:off x="486830" y="5213354"/>
            <a:ext cx="254000" cy="1104900"/>
          </a:xfrm>
          <a:prstGeom prst="rect">
            <a:avLst/>
          </a:prstGeom>
        </p:spPr>
      </p:pic>
      <p:pic>
        <p:nvPicPr>
          <p:cNvPr id="22" name="Picture 21"/>
          <p:cNvPicPr>
            <a:picLocks noChangeAspect="1"/>
          </p:cNvPicPr>
          <p:nvPr/>
        </p:nvPicPr>
        <p:blipFill>
          <a:blip r:embed="rId2" cstate="print"/>
          <a:stretch>
            <a:fillRect/>
          </a:stretch>
        </p:blipFill>
        <p:spPr>
          <a:xfrm>
            <a:off x="797975" y="5228175"/>
            <a:ext cx="254000" cy="1104900"/>
          </a:xfrm>
          <a:prstGeom prst="rect">
            <a:avLst/>
          </a:prstGeom>
        </p:spPr>
      </p:pic>
      <p:pic>
        <p:nvPicPr>
          <p:cNvPr id="25" name="Picture 24"/>
          <p:cNvPicPr>
            <a:picLocks noChangeAspect="1"/>
          </p:cNvPicPr>
          <p:nvPr/>
        </p:nvPicPr>
        <p:blipFill>
          <a:blip r:embed="rId2" cstate="print"/>
          <a:stretch>
            <a:fillRect/>
          </a:stretch>
        </p:blipFill>
        <p:spPr>
          <a:xfrm>
            <a:off x="2946375" y="5213354"/>
            <a:ext cx="254000" cy="1104900"/>
          </a:xfrm>
          <a:prstGeom prst="rect">
            <a:avLst/>
          </a:prstGeom>
        </p:spPr>
      </p:pic>
      <p:grpSp>
        <p:nvGrpSpPr>
          <p:cNvPr id="3" name="Group 25"/>
          <p:cNvGrpSpPr/>
          <p:nvPr/>
        </p:nvGrpSpPr>
        <p:grpSpPr>
          <a:xfrm rot="5400000">
            <a:off x="3027879" y="4746621"/>
            <a:ext cx="203200" cy="387358"/>
            <a:chOff x="3361263" y="4508491"/>
            <a:chExt cx="203200" cy="387358"/>
          </a:xfrm>
        </p:grpSpPr>
        <p:pic>
          <p:nvPicPr>
            <p:cNvPr id="27" name="Picture 26"/>
            <p:cNvPicPr>
              <a:picLocks noChangeAspect="1"/>
            </p:cNvPicPr>
            <p:nvPr/>
          </p:nvPicPr>
          <p:blipFill>
            <a:blip r:embed="rId3" cstate="print"/>
            <a:stretch>
              <a:fillRect/>
            </a:stretch>
          </p:blipFill>
          <p:spPr>
            <a:xfrm>
              <a:off x="3393016" y="4641849"/>
              <a:ext cx="152400" cy="254000"/>
            </a:xfrm>
            <a:prstGeom prst="rect">
              <a:avLst/>
            </a:prstGeom>
          </p:spPr>
        </p:pic>
        <p:pic>
          <p:nvPicPr>
            <p:cNvPr id="28" name="Picture 27"/>
            <p:cNvPicPr>
              <a:picLocks noChangeAspect="1"/>
            </p:cNvPicPr>
            <p:nvPr/>
          </p:nvPicPr>
          <p:blipFill>
            <a:blip r:embed="rId4" cstate="print"/>
            <a:stretch>
              <a:fillRect/>
            </a:stretch>
          </p:blipFill>
          <p:spPr>
            <a:xfrm>
              <a:off x="3361263" y="4508491"/>
              <a:ext cx="203200" cy="152400"/>
            </a:xfrm>
            <a:prstGeom prst="rect">
              <a:avLst/>
            </a:prstGeom>
          </p:spPr>
        </p:pic>
      </p:grpSp>
      <p:grpSp>
        <p:nvGrpSpPr>
          <p:cNvPr id="8" name="Group 51"/>
          <p:cNvGrpSpPr>
            <a:grpSpLocks noChangeAspect="1"/>
          </p:cNvGrpSpPr>
          <p:nvPr/>
        </p:nvGrpSpPr>
        <p:grpSpPr>
          <a:xfrm>
            <a:off x="473460" y="2534800"/>
            <a:ext cx="204370" cy="301752"/>
            <a:chOff x="2875337" y="2678648"/>
            <a:chExt cx="315383" cy="465662"/>
          </a:xfrm>
        </p:grpSpPr>
        <p:grpSp>
          <p:nvGrpSpPr>
            <p:cNvPr id="9" name="Group 44"/>
            <p:cNvGrpSpPr/>
            <p:nvPr/>
          </p:nvGrpSpPr>
          <p:grpSpPr>
            <a:xfrm>
              <a:off x="2875337" y="2684993"/>
              <a:ext cx="152400" cy="459317"/>
              <a:chOff x="2762250" y="4631266"/>
              <a:chExt cx="152400" cy="459317"/>
            </a:xfrm>
          </p:grpSpPr>
          <p:pic>
            <p:nvPicPr>
              <p:cNvPr id="57" name="Picture 56"/>
              <p:cNvPicPr>
                <a:picLocks noChangeAspect="1"/>
              </p:cNvPicPr>
              <p:nvPr/>
            </p:nvPicPr>
            <p:blipFill>
              <a:blip r:embed="rId3" cstate="print"/>
              <a:stretch>
                <a:fillRect/>
              </a:stretch>
            </p:blipFill>
            <p:spPr>
              <a:xfrm>
                <a:off x="2762250" y="4836583"/>
                <a:ext cx="152400" cy="254000"/>
              </a:xfrm>
              <a:prstGeom prst="rect">
                <a:avLst/>
              </a:prstGeom>
            </p:spPr>
          </p:pic>
          <p:pic>
            <p:nvPicPr>
              <p:cNvPr id="58" name="Picture 57"/>
              <p:cNvPicPr>
                <a:picLocks/>
              </p:cNvPicPr>
              <p:nvPr/>
            </p:nvPicPr>
            <p:blipFill>
              <a:blip r:embed="rId5" cstate="print"/>
              <a:stretch>
                <a:fillRect/>
              </a:stretch>
            </p:blipFill>
            <p:spPr>
              <a:xfrm>
                <a:off x="2764367" y="4631266"/>
                <a:ext cx="148844" cy="215900"/>
              </a:xfrm>
              <a:prstGeom prst="rect">
                <a:avLst/>
              </a:prstGeom>
            </p:spPr>
          </p:pic>
        </p:grpSp>
        <p:grpSp>
          <p:nvGrpSpPr>
            <p:cNvPr id="10" name="Group 47"/>
            <p:cNvGrpSpPr/>
            <p:nvPr/>
          </p:nvGrpSpPr>
          <p:grpSpPr>
            <a:xfrm>
              <a:off x="3038320" y="2678648"/>
              <a:ext cx="152400" cy="459317"/>
              <a:chOff x="2762250" y="4631266"/>
              <a:chExt cx="152400" cy="459317"/>
            </a:xfrm>
          </p:grpSpPr>
          <p:pic>
            <p:nvPicPr>
              <p:cNvPr id="55" name="Picture 54"/>
              <p:cNvPicPr>
                <a:picLocks noChangeAspect="1"/>
              </p:cNvPicPr>
              <p:nvPr/>
            </p:nvPicPr>
            <p:blipFill>
              <a:blip r:embed="rId3" cstate="print"/>
              <a:stretch>
                <a:fillRect/>
              </a:stretch>
            </p:blipFill>
            <p:spPr>
              <a:xfrm>
                <a:off x="2762250" y="4836583"/>
                <a:ext cx="152400" cy="254000"/>
              </a:xfrm>
              <a:prstGeom prst="rect">
                <a:avLst/>
              </a:prstGeom>
            </p:spPr>
          </p:pic>
          <p:pic>
            <p:nvPicPr>
              <p:cNvPr id="56" name="Picture 55"/>
              <p:cNvPicPr>
                <a:picLocks/>
              </p:cNvPicPr>
              <p:nvPr/>
            </p:nvPicPr>
            <p:blipFill>
              <a:blip r:embed="rId5" cstate="print"/>
              <a:stretch>
                <a:fillRect/>
              </a:stretch>
            </p:blipFill>
            <p:spPr>
              <a:xfrm>
                <a:off x="2764367" y="4631266"/>
                <a:ext cx="148844" cy="215900"/>
              </a:xfrm>
              <a:prstGeom prst="rect">
                <a:avLst/>
              </a:prstGeom>
            </p:spPr>
          </p:pic>
        </p:grpSp>
      </p:grpSp>
      <p:grpSp>
        <p:nvGrpSpPr>
          <p:cNvPr id="11" name="Group 58"/>
          <p:cNvGrpSpPr>
            <a:grpSpLocks noChangeAspect="1"/>
          </p:cNvGrpSpPr>
          <p:nvPr/>
        </p:nvGrpSpPr>
        <p:grpSpPr>
          <a:xfrm>
            <a:off x="4497920" y="2527940"/>
            <a:ext cx="204370" cy="301752"/>
            <a:chOff x="2875337" y="2678648"/>
            <a:chExt cx="315383" cy="465662"/>
          </a:xfrm>
        </p:grpSpPr>
        <p:grpSp>
          <p:nvGrpSpPr>
            <p:cNvPr id="12" name="Group 44"/>
            <p:cNvGrpSpPr/>
            <p:nvPr/>
          </p:nvGrpSpPr>
          <p:grpSpPr>
            <a:xfrm>
              <a:off x="2875337" y="2684993"/>
              <a:ext cx="152400" cy="459317"/>
              <a:chOff x="2762250" y="4631266"/>
              <a:chExt cx="152400" cy="459317"/>
            </a:xfrm>
          </p:grpSpPr>
          <p:pic>
            <p:nvPicPr>
              <p:cNvPr id="64" name="Picture 63"/>
              <p:cNvPicPr>
                <a:picLocks noChangeAspect="1"/>
              </p:cNvPicPr>
              <p:nvPr/>
            </p:nvPicPr>
            <p:blipFill>
              <a:blip r:embed="rId3" cstate="print"/>
              <a:stretch>
                <a:fillRect/>
              </a:stretch>
            </p:blipFill>
            <p:spPr>
              <a:xfrm>
                <a:off x="2762250" y="4836583"/>
                <a:ext cx="152400" cy="254000"/>
              </a:xfrm>
              <a:prstGeom prst="rect">
                <a:avLst/>
              </a:prstGeom>
            </p:spPr>
          </p:pic>
          <p:pic>
            <p:nvPicPr>
              <p:cNvPr id="65" name="Picture 64"/>
              <p:cNvPicPr>
                <a:picLocks/>
              </p:cNvPicPr>
              <p:nvPr/>
            </p:nvPicPr>
            <p:blipFill>
              <a:blip r:embed="rId5" cstate="print"/>
              <a:stretch>
                <a:fillRect/>
              </a:stretch>
            </p:blipFill>
            <p:spPr>
              <a:xfrm>
                <a:off x="2764367" y="4631266"/>
                <a:ext cx="148844" cy="215900"/>
              </a:xfrm>
              <a:prstGeom prst="rect">
                <a:avLst/>
              </a:prstGeom>
            </p:spPr>
          </p:pic>
        </p:grpSp>
        <p:grpSp>
          <p:nvGrpSpPr>
            <p:cNvPr id="13" name="Group 47"/>
            <p:cNvGrpSpPr/>
            <p:nvPr/>
          </p:nvGrpSpPr>
          <p:grpSpPr>
            <a:xfrm>
              <a:off x="3038320" y="2678648"/>
              <a:ext cx="152400" cy="459317"/>
              <a:chOff x="2762250" y="4631266"/>
              <a:chExt cx="152400" cy="459317"/>
            </a:xfrm>
          </p:grpSpPr>
          <p:pic>
            <p:nvPicPr>
              <p:cNvPr id="62" name="Picture 61"/>
              <p:cNvPicPr>
                <a:picLocks noChangeAspect="1"/>
              </p:cNvPicPr>
              <p:nvPr/>
            </p:nvPicPr>
            <p:blipFill>
              <a:blip r:embed="rId3" cstate="print"/>
              <a:stretch>
                <a:fillRect/>
              </a:stretch>
            </p:blipFill>
            <p:spPr>
              <a:xfrm>
                <a:off x="2762250" y="4836583"/>
                <a:ext cx="152400" cy="254000"/>
              </a:xfrm>
              <a:prstGeom prst="rect">
                <a:avLst/>
              </a:prstGeom>
            </p:spPr>
          </p:pic>
          <p:pic>
            <p:nvPicPr>
              <p:cNvPr id="63" name="Picture 62"/>
              <p:cNvPicPr>
                <a:picLocks/>
              </p:cNvPicPr>
              <p:nvPr/>
            </p:nvPicPr>
            <p:blipFill>
              <a:blip r:embed="rId5" cstate="print"/>
              <a:stretch>
                <a:fillRect/>
              </a:stretch>
            </p:blipFill>
            <p:spPr>
              <a:xfrm>
                <a:off x="2764367" y="4631266"/>
                <a:ext cx="148844" cy="215900"/>
              </a:xfrm>
              <a:prstGeom prst="rect">
                <a:avLst/>
              </a:prstGeom>
            </p:spPr>
          </p:pic>
        </p:grpSp>
      </p:grpSp>
      <p:grpSp>
        <p:nvGrpSpPr>
          <p:cNvPr id="14" name="Group 65"/>
          <p:cNvGrpSpPr>
            <a:grpSpLocks noChangeAspect="1"/>
          </p:cNvGrpSpPr>
          <p:nvPr/>
        </p:nvGrpSpPr>
        <p:grpSpPr>
          <a:xfrm>
            <a:off x="5586821" y="1379943"/>
            <a:ext cx="204370" cy="301752"/>
            <a:chOff x="2875337" y="2678648"/>
            <a:chExt cx="315383" cy="465662"/>
          </a:xfrm>
        </p:grpSpPr>
        <p:grpSp>
          <p:nvGrpSpPr>
            <p:cNvPr id="15" name="Group 44"/>
            <p:cNvGrpSpPr/>
            <p:nvPr/>
          </p:nvGrpSpPr>
          <p:grpSpPr>
            <a:xfrm>
              <a:off x="2875337" y="2684993"/>
              <a:ext cx="152400" cy="459317"/>
              <a:chOff x="2762250" y="4631266"/>
              <a:chExt cx="152400" cy="459317"/>
            </a:xfrm>
          </p:grpSpPr>
          <p:pic>
            <p:nvPicPr>
              <p:cNvPr id="71" name="Picture 70"/>
              <p:cNvPicPr>
                <a:picLocks noChangeAspect="1"/>
              </p:cNvPicPr>
              <p:nvPr/>
            </p:nvPicPr>
            <p:blipFill>
              <a:blip r:embed="rId3" cstate="print"/>
              <a:stretch>
                <a:fillRect/>
              </a:stretch>
            </p:blipFill>
            <p:spPr>
              <a:xfrm>
                <a:off x="2762250" y="4836583"/>
                <a:ext cx="152400" cy="254000"/>
              </a:xfrm>
              <a:prstGeom prst="rect">
                <a:avLst/>
              </a:prstGeom>
            </p:spPr>
          </p:pic>
          <p:pic>
            <p:nvPicPr>
              <p:cNvPr id="72" name="Picture 71"/>
              <p:cNvPicPr>
                <a:picLocks/>
              </p:cNvPicPr>
              <p:nvPr/>
            </p:nvPicPr>
            <p:blipFill>
              <a:blip r:embed="rId5" cstate="print"/>
              <a:stretch>
                <a:fillRect/>
              </a:stretch>
            </p:blipFill>
            <p:spPr>
              <a:xfrm>
                <a:off x="2764367" y="4631266"/>
                <a:ext cx="148844" cy="215900"/>
              </a:xfrm>
              <a:prstGeom prst="rect">
                <a:avLst/>
              </a:prstGeom>
            </p:spPr>
          </p:pic>
        </p:grpSp>
        <p:grpSp>
          <p:nvGrpSpPr>
            <p:cNvPr id="16" name="Group 47"/>
            <p:cNvGrpSpPr/>
            <p:nvPr/>
          </p:nvGrpSpPr>
          <p:grpSpPr>
            <a:xfrm>
              <a:off x="3038320" y="2678648"/>
              <a:ext cx="152400" cy="459317"/>
              <a:chOff x="2762250" y="4631266"/>
              <a:chExt cx="152400" cy="459317"/>
            </a:xfrm>
          </p:grpSpPr>
          <p:pic>
            <p:nvPicPr>
              <p:cNvPr id="69" name="Picture 68"/>
              <p:cNvPicPr>
                <a:picLocks noChangeAspect="1"/>
              </p:cNvPicPr>
              <p:nvPr/>
            </p:nvPicPr>
            <p:blipFill>
              <a:blip r:embed="rId3" cstate="print"/>
              <a:stretch>
                <a:fillRect/>
              </a:stretch>
            </p:blipFill>
            <p:spPr>
              <a:xfrm>
                <a:off x="2762250" y="4836583"/>
                <a:ext cx="152400" cy="254000"/>
              </a:xfrm>
              <a:prstGeom prst="rect">
                <a:avLst/>
              </a:prstGeom>
            </p:spPr>
          </p:pic>
          <p:pic>
            <p:nvPicPr>
              <p:cNvPr id="70" name="Picture 69"/>
              <p:cNvPicPr>
                <a:picLocks/>
              </p:cNvPicPr>
              <p:nvPr/>
            </p:nvPicPr>
            <p:blipFill>
              <a:blip r:embed="rId5" cstate="print"/>
              <a:stretch>
                <a:fillRect/>
              </a:stretch>
            </p:blipFill>
            <p:spPr>
              <a:xfrm>
                <a:off x="2764367" y="4631266"/>
                <a:ext cx="148844" cy="215900"/>
              </a:xfrm>
              <a:prstGeom prst="rect">
                <a:avLst/>
              </a:prstGeom>
            </p:spPr>
          </p:pic>
        </p:grpSp>
      </p:grpSp>
      <p:grpSp>
        <p:nvGrpSpPr>
          <p:cNvPr id="17" name="Group 72"/>
          <p:cNvGrpSpPr>
            <a:grpSpLocks noChangeAspect="1"/>
          </p:cNvGrpSpPr>
          <p:nvPr/>
        </p:nvGrpSpPr>
        <p:grpSpPr>
          <a:xfrm>
            <a:off x="7460163" y="2570671"/>
            <a:ext cx="202063" cy="144017"/>
            <a:chOff x="2877457" y="2678650"/>
            <a:chExt cx="311822" cy="222246"/>
          </a:xfrm>
        </p:grpSpPr>
        <p:pic>
          <p:nvPicPr>
            <p:cNvPr id="79" name="Picture 78"/>
            <p:cNvPicPr>
              <a:picLocks/>
            </p:cNvPicPr>
            <p:nvPr/>
          </p:nvPicPr>
          <p:blipFill>
            <a:blip r:embed="rId5" cstate="print"/>
            <a:stretch>
              <a:fillRect/>
            </a:stretch>
          </p:blipFill>
          <p:spPr>
            <a:xfrm>
              <a:off x="2877457" y="2684997"/>
              <a:ext cx="148844" cy="215899"/>
            </a:xfrm>
            <a:prstGeom prst="rect">
              <a:avLst/>
            </a:prstGeom>
          </p:spPr>
        </p:pic>
        <p:pic>
          <p:nvPicPr>
            <p:cNvPr id="77" name="Picture 76"/>
            <p:cNvPicPr>
              <a:picLocks/>
            </p:cNvPicPr>
            <p:nvPr/>
          </p:nvPicPr>
          <p:blipFill>
            <a:blip r:embed="rId5" cstate="print"/>
            <a:stretch>
              <a:fillRect/>
            </a:stretch>
          </p:blipFill>
          <p:spPr>
            <a:xfrm>
              <a:off x="3040435" y="2678650"/>
              <a:ext cx="148844" cy="215899"/>
            </a:xfrm>
            <a:prstGeom prst="rect">
              <a:avLst/>
            </a:prstGeom>
          </p:spPr>
        </p:pic>
      </p:grpSp>
      <p:pic>
        <p:nvPicPr>
          <p:cNvPr id="92" name="Picture 91"/>
          <p:cNvPicPr>
            <a:picLocks noChangeAspect="1"/>
          </p:cNvPicPr>
          <p:nvPr/>
        </p:nvPicPr>
        <p:blipFill>
          <a:blip r:embed="rId6" cstate="print"/>
          <a:stretch>
            <a:fillRect/>
          </a:stretch>
        </p:blipFill>
        <p:spPr>
          <a:xfrm rot="5400000">
            <a:off x="7714249" y="2525113"/>
            <a:ext cx="141412" cy="256309"/>
          </a:xfrm>
          <a:prstGeom prst="rect">
            <a:avLst/>
          </a:prstGeom>
        </p:spPr>
      </p:pic>
      <p:pic>
        <p:nvPicPr>
          <p:cNvPr id="96" name="Picture 95"/>
          <p:cNvPicPr>
            <a:picLocks noChangeAspect="1"/>
          </p:cNvPicPr>
          <p:nvPr/>
        </p:nvPicPr>
        <p:blipFill>
          <a:blip r:embed="rId4" cstate="print"/>
          <a:stretch>
            <a:fillRect/>
          </a:stretch>
        </p:blipFill>
        <p:spPr>
          <a:xfrm rot="18851896">
            <a:off x="8118459" y="5793869"/>
            <a:ext cx="141412" cy="106059"/>
          </a:xfrm>
          <a:prstGeom prst="rect">
            <a:avLst/>
          </a:prstGeom>
        </p:spPr>
      </p:pic>
      <p:cxnSp>
        <p:nvCxnSpPr>
          <p:cNvPr id="99" name="Shape 17"/>
          <p:cNvCxnSpPr/>
          <p:nvPr/>
        </p:nvCxnSpPr>
        <p:spPr>
          <a:xfrm rot="5400000" flipH="1" flipV="1">
            <a:off x="487676" y="4793824"/>
            <a:ext cx="548640" cy="274320"/>
          </a:xfrm>
          <a:prstGeom prst="curvedConnector3">
            <a:avLst>
              <a:gd name="adj1" fmla="val 50000"/>
            </a:avLst>
          </a:prstGeom>
          <a:ln w="38100" cap="flat" cmpd="sng" algn="ctr">
            <a:solidFill>
              <a:srgbClr val="6666FF">
                <a:alpha val="3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0" name="Shape 17"/>
          <p:cNvCxnSpPr/>
          <p:nvPr/>
        </p:nvCxnSpPr>
        <p:spPr>
          <a:xfrm rot="5400000" flipH="1" flipV="1">
            <a:off x="798821" y="4819228"/>
            <a:ext cx="548640" cy="274320"/>
          </a:xfrm>
          <a:prstGeom prst="curvedConnector3">
            <a:avLst>
              <a:gd name="adj1" fmla="val 50000"/>
            </a:avLst>
          </a:prstGeom>
          <a:ln w="38100" cap="flat" cmpd="sng" algn="ctr">
            <a:solidFill>
              <a:srgbClr val="6666FF">
                <a:alpha val="3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02" name="Picture 101"/>
          <p:cNvPicPr>
            <a:picLocks noChangeAspect="1"/>
          </p:cNvPicPr>
          <p:nvPr/>
        </p:nvPicPr>
        <p:blipFill>
          <a:blip r:embed="rId7" cstate="print"/>
          <a:stretch>
            <a:fillRect/>
          </a:stretch>
        </p:blipFill>
        <p:spPr>
          <a:xfrm rot="2180214">
            <a:off x="469219" y="4792136"/>
            <a:ext cx="423512" cy="182880"/>
          </a:xfrm>
          <a:prstGeom prst="rect">
            <a:avLst/>
          </a:prstGeom>
        </p:spPr>
      </p:pic>
      <p:pic>
        <p:nvPicPr>
          <p:cNvPr id="103" name="Picture 102"/>
          <p:cNvPicPr>
            <a:picLocks noChangeAspect="1"/>
          </p:cNvPicPr>
          <p:nvPr/>
        </p:nvPicPr>
        <p:blipFill>
          <a:blip r:embed="rId7" cstate="print"/>
          <a:stretch>
            <a:fillRect/>
          </a:stretch>
        </p:blipFill>
        <p:spPr>
          <a:xfrm rot="2180214">
            <a:off x="865029" y="4764625"/>
            <a:ext cx="423512" cy="182880"/>
          </a:xfrm>
          <a:prstGeom prst="rect">
            <a:avLst/>
          </a:prstGeom>
        </p:spPr>
      </p:pic>
      <p:cxnSp>
        <p:nvCxnSpPr>
          <p:cNvPr id="105" name="Shape 17"/>
          <p:cNvCxnSpPr/>
          <p:nvPr/>
        </p:nvCxnSpPr>
        <p:spPr>
          <a:xfrm rot="5400000" flipH="1" flipV="1">
            <a:off x="2657113" y="4408729"/>
            <a:ext cx="1255864" cy="358987"/>
          </a:xfrm>
          <a:prstGeom prst="curvedConnector3">
            <a:avLst>
              <a:gd name="adj1" fmla="val 50000"/>
            </a:avLst>
          </a:prstGeom>
          <a:ln w="38100" cap="flat" cmpd="sng" algn="ctr">
            <a:solidFill>
              <a:srgbClr val="FF6600">
                <a:alpha val="3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7" name="Shape 17"/>
          <p:cNvCxnSpPr/>
          <p:nvPr/>
        </p:nvCxnSpPr>
        <p:spPr>
          <a:xfrm rot="5400000" flipH="1" flipV="1">
            <a:off x="3483194" y="3545286"/>
            <a:ext cx="393192" cy="415104"/>
          </a:xfrm>
          <a:prstGeom prst="curvedConnector3">
            <a:avLst>
              <a:gd name="adj1" fmla="val 50000"/>
            </a:avLst>
          </a:prstGeom>
          <a:ln w="38100" cap="flat" cmpd="sng" algn="ctr">
            <a:solidFill>
              <a:srgbClr val="6666FF">
                <a:alpha val="3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9" name="Shape 17"/>
          <p:cNvCxnSpPr/>
          <p:nvPr/>
        </p:nvCxnSpPr>
        <p:spPr>
          <a:xfrm rot="5400000" flipH="1" flipV="1">
            <a:off x="3994553" y="2747795"/>
            <a:ext cx="461431" cy="413790"/>
          </a:xfrm>
          <a:prstGeom prst="curvedConnector3">
            <a:avLst>
              <a:gd name="adj1" fmla="val 50000"/>
            </a:avLst>
          </a:prstGeom>
          <a:ln w="38100" cap="flat" cmpd="sng" algn="ctr">
            <a:solidFill>
              <a:srgbClr val="6666FF">
                <a:alpha val="3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2" name="Shape 17"/>
          <p:cNvCxnSpPr/>
          <p:nvPr/>
        </p:nvCxnSpPr>
        <p:spPr>
          <a:xfrm rot="5400000" flipH="1" flipV="1">
            <a:off x="5065875" y="1728702"/>
            <a:ext cx="560511" cy="466498"/>
          </a:xfrm>
          <a:prstGeom prst="curvedConnector3">
            <a:avLst>
              <a:gd name="adj1" fmla="val 50000"/>
            </a:avLst>
          </a:prstGeom>
          <a:ln w="38100" cap="flat" cmpd="sng" algn="ctr">
            <a:solidFill>
              <a:srgbClr val="FF6600">
                <a:alpha val="3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4" name="Shape 17"/>
          <p:cNvCxnSpPr/>
          <p:nvPr/>
        </p:nvCxnSpPr>
        <p:spPr>
          <a:xfrm rot="16200000" flipV="1">
            <a:off x="5744185" y="1728702"/>
            <a:ext cx="560511" cy="466498"/>
          </a:xfrm>
          <a:prstGeom prst="curvedConnector3">
            <a:avLst>
              <a:gd name="adj1" fmla="val 50000"/>
            </a:avLst>
          </a:prstGeom>
          <a:ln w="38100" cap="flat" cmpd="sng" algn="ctr">
            <a:solidFill>
              <a:srgbClr val="FF6600">
                <a:alpha val="3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5" name="Shape 17"/>
          <p:cNvCxnSpPr/>
          <p:nvPr/>
        </p:nvCxnSpPr>
        <p:spPr>
          <a:xfrm rot="16200000" flipV="1">
            <a:off x="6253015" y="2554221"/>
            <a:ext cx="560511" cy="466498"/>
          </a:xfrm>
          <a:prstGeom prst="curvedConnector3">
            <a:avLst>
              <a:gd name="adj1" fmla="val 50000"/>
            </a:avLst>
          </a:prstGeom>
          <a:ln w="38100" cap="flat" cmpd="sng" algn="ctr">
            <a:solidFill>
              <a:srgbClr val="6666FF">
                <a:alpha val="3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6" name="Shape 17"/>
          <p:cNvCxnSpPr/>
          <p:nvPr/>
        </p:nvCxnSpPr>
        <p:spPr>
          <a:xfrm rot="16200000" flipV="1">
            <a:off x="6430943" y="4054816"/>
            <a:ext cx="2215044" cy="1214956"/>
          </a:xfrm>
          <a:prstGeom prst="curvedConnector3">
            <a:avLst>
              <a:gd name="adj1" fmla="val 50000"/>
            </a:avLst>
          </a:prstGeom>
          <a:ln w="38100" cap="flat" cmpd="sng" algn="ctr">
            <a:solidFill>
              <a:srgbClr val="6666FF">
                <a:alpha val="3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18" name="Group 79"/>
          <p:cNvGrpSpPr>
            <a:grpSpLocks noChangeAspect="1"/>
          </p:cNvGrpSpPr>
          <p:nvPr/>
        </p:nvGrpSpPr>
        <p:grpSpPr>
          <a:xfrm rot="8040275">
            <a:off x="623842" y="4054629"/>
            <a:ext cx="914400" cy="746267"/>
            <a:chOff x="5956299" y="2597145"/>
            <a:chExt cx="1480817" cy="1208536"/>
          </a:xfrm>
        </p:grpSpPr>
        <p:pic>
          <p:nvPicPr>
            <p:cNvPr id="81" name="Picture 80"/>
            <p:cNvPicPr>
              <a:picLocks noChangeAspect="1"/>
            </p:cNvPicPr>
            <p:nvPr/>
          </p:nvPicPr>
          <p:blipFill>
            <a:blip r:embed="rId6" cstate="print"/>
            <a:stretch>
              <a:fillRect/>
            </a:stretch>
          </p:blipFill>
          <p:spPr>
            <a:xfrm>
              <a:off x="6591298" y="3162291"/>
              <a:ext cx="203200" cy="368300"/>
            </a:xfrm>
            <a:prstGeom prst="rect">
              <a:avLst/>
            </a:prstGeom>
          </p:spPr>
        </p:pic>
        <p:pic>
          <p:nvPicPr>
            <p:cNvPr id="84" name="Picture 83"/>
            <p:cNvPicPr>
              <a:picLocks noChangeAspect="1"/>
            </p:cNvPicPr>
            <p:nvPr/>
          </p:nvPicPr>
          <p:blipFill>
            <a:blip r:embed="rId8" cstate="print"/>
            <a:stretch>
              <a:fillRect/>
            </a:stretch>
          </p:blipFill>
          <p:spPr>
            <a:xfrm>
              <a:off x="5956299" y="3321050"/>
              <a:ext cx="1480817" cy="484631"/>
            </a:xfrm>
            <a:prstGeom prst="rect">
              <a:avLst/>
            </a:prstGeom>
          </p:spPr>
        </p:pic>
        <p:pic>
          <p:nvPicPr>
            <p:cNvPr id="86" name="Picture 85"/>
            <p:cNvPicPr>
              <a:picLocks noChangeAspect="1"/>
            </p:cNvPicPr>
            <p:nvPr/>
          </p:nvPicPr>
          <p:blipFill>
            <a:blip r:embed="rId6" cstate="print"/>
            <a:stretch>
              <a:fillRect/>
            </a:stretch>
          </p:blipFill>
          <p:spPr>
            <a:xfrm>
              <a:off x="6595536" y="2829979"/>
              <a:ext cx="203200" cy="368300"/>
            </a:xfrm>
            <a:prstGeom prst="rect">
              <a:avLst/>
            </a:prstGeom>
          </p:spPr>
        </p:pic>
        <p:pic>
          <p:nvPicPr>
            <p:cNvPr id="87" name="Picture 86"/>
            <p:cNvPicPr>
              <a:picLocks noChangeAspect="1"/>
            </p:cNvPicPr>
            <p:nvPr/>
          </p:nvPicPr>
          <p:blipFill>
            <a:blip r:embed="rId3" cstate="print"/>
            <a:stretch>
              <a:fillRect/>
            </a:stretch>
          </p:blipFill>
          <p:spPr>
            <a:xfrm flipV="1">
              <a:off x="6620928" y="2597145"/>
              <a:ext cx="152400" cy="254000"/>
            </a:xfrm>
            <a:prstGeom prst="rect">
              <a:avLst/>
            </a:prstGeom>
          </p:spPr>
        </p:pic>
      </p:grpSp>
      <p:grpSp>
        <p:nvGrpSpPr>
          <p:cNvPr id="19" name="Group 119"/>
          <p:cNvGrpSpPr>
            <a:grpSpLocks noChangeAspect="1"/>
          </p:cNvGrpSpPr>
          <p:nvPr/>
        </p:nvGrpSpPr>
        <p:grpSpPr>
          <a:xfrm flipH="1" flipV="1">
            <a:off x="7692276" y="4217311"/>
            <a:ext cx="914400" cy="397290"/>
            <a:chOff x="6591298" y="5562620"/>
            <a:chExt cx="1480817" cy="643390"/>
          </a:xfrm>
        </p:grpSpPr>
        <p:pic>
          <p:nvPicPr>
            <p:cNvPr id="121" name="Picture 120"/>
            <p:cNvPicPr>
              <a:picLocks noChangeAspect="1"/>
            </p:cNvPicPr>
            <p:nvPr/>
          </p:nvPicPr>
          <p:blipFill>
            <a:blip r:embed="rId6" cstate="print"/>
            <a:stretch>
              <a:fillRect/>
            </a:stretch>
          </p:blipFill>
          <p:spPr>
            <a:xfrm>
              <a:off x="7226297" y="5562620"/>
              <a:ext cx="203200" cy="368300"/>
            </a:xfrm>
            <a:prstGeom prst="rect">
              <a:avLst/>
            </a:prstGeom>
          </p:spPr>
        </p:pic>
        <p:pic>
          <p:nvPicPr>
            <p:cNvPr id="122" name="Picture 121"/>
            <p:cNvPicPr>
              <a:picLocks noChangeAspect="1"/>
            </p:cNvPicPr>
            <p:nvPr/>
          </p:nvPicPr>
          <p:blipFill>
            <a:blip r:embed="rId8" cstate="print"/>
            <a:stretch>
              <a:fillRect/>
            </a:stretch>
          </p:blipFill>
          <p:spPr>
            <a:xfrm>
              <a:off x="6591298" y="5721379"/>
              <a:ext cx="1480817" cy="484631"/>
            </a:xfrm>
            <a:prstGeom prst="rect">
              <a:avLst/>
            </a:prstGeom>
          </p:spPr>
        </p:pic>
      </p:grpSp>
      <p:cxnSp>
        <p:nvCxnSpPr>
          <p:cNvPr id="127" name="Shape 17"/>
          <p:cNvCxnSpPr/>
          <p:nvPr/>
        </p:nvCxnSpPr>
        <p:spPr>
          <a:xfrm rot="16200000" flipV="1">
            <a:off x="7206165" y="3282260"/>
            <a:ext cx="914400" cy="914400"/>
          </a:xfrm>
          <a:prstGeom prst="curvedConnector3">
            <a:avLst>
              <a:gd name="adj1" fmla="val 50000"/>
            </a:avLst>
          </a:prstGeom>
          <a:ln w="38100" cap="flat" cmpd="sng" algn="ctr">
            <a:solidFill>
              <a:srgbClr val="6666FF">
                <a:alpha val="3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8" name="TextBox 127"/>
          <p:cNvSpPr txBox="1"/>
          <p:nvPr/>
        </p:nvSpPr>
        <p:spPr>
          <a:xfrm>
            <a:off x="1072610" y="5082708"/>
            <a:ext cx="1371734" cy="738664"/>
          </a:xfrm>
          <a:prstGeom prst="rect">
            <a:avLst/>
          </a:prstGeom>
          <a:noFill/>
        </p:spPr>
        <p:txBody>
          <a:bodyPr wrap="square" lIns="91376" tIns="45688" rIns="91376" bIns="45688" rtlCol="0">
            <a:spAutoFit/>
          </a:bodyPr>
          <a:lstStyle/>
          <a:p>
            <a:pPr defTabSz="456802"/>
            <a:r>
              <a:rPr lang="en-US" sz="1400" i="1" dirty="0">
                <a:solidFill>
                  <a:srgbClr val="C4BD97"/>
                </a:solidFill>
              </a:rPr>
              <a:t>DSV assembled and moved to HEO</a:t>
            </a:r>
          </a:p>
        </p:txBody>
      </p:sp>
      <p:sp>
        <p:nvSpPr>
          <p:cNvPr id="129" name="TextBox 128"/>
          <p:cNvSpPr txBox="1"/>
          <p:nvPr/>
        </p:nvSpPr>
        <p:spPr>
          <a:xfrm>
            <a:off x="345473" y="2765581"/>
            <a:ext cx="1413004" cy="738599"/>
          </a:xfrm>
          <a:prstGeom prst="rect">
            <a:avLst/>
          </a:prstGeom>
          <a:noFill/>
        </p:spPr>
        <p:txBody>
          <a:bodyPr wrap="square" lIns="91376" tIns="45688" rIns="91376" bIns="45688" rtlCol="0">
            <a:spAutoFit/>
          </a:bodyPr>
          <a:lstStyle/>
          <a:p>
            <a:pPr defTabSz="456802"/>
            <a:r>
              <a:rPr lang="en-US" sz="1400" i="1" dirty="0">
                <a:solidFill>
                  <a:srgbClr val="C4BD97"/>
                </a:solidFill>
              </a:rPr>
              <a:t>Two </a:t>
            </a:r>
            <a:r>
              <a:rPr lang="en-US" sz="1400" i="1" dirty="0" err="1">
                <a:solidFill>
                  <a:srgbClr val="C4BD97"/>
                </a:solidFill>
              </a:rPr>
              <a:t>SEVs</a:t>
            </a:r>
            <a:r>
              <a:rPr lang="en-US" sz="1400" i="1" dirty="0">
                <a:solidFill>
                  <a:srgbClr val="C4BD97"/>
                </a:solidFill>
              </a:rPr>
              <a:t> and </a:t>
            </a:r>
            <a:r>
              <a:rPr lang="en-US" sz="1400" i="1" dirty="0" err="1">
                <a:solidFill>
                  <a:srgbClr val="C4BD97"/>
                </a:solidFill>
              </a:rPr>
              <a:t>SCPSs</a:t>
            </a:r>
            <a:r>
              <a:rPr lang="en-US" sz="1400" i="1" dirty="0">
                <a:solidFill>
                  <a:srgbClr val="C4BD97"/>
                </a:solidFill>
              </a:rPr>
              <a:t> pre-placed at Deimos</a:t>
            </a:r>
          </a:p>
        </p:txBody>
      </p:sp>
      <p:sp>
        <p:nvSpPr>
          <p:cNvPr id="130" name="TextBox 129"/>
          <p:cNvSpPr txBox="1"/>
          <p:nvPr/>
        </p:nvSpPr>
        <p:spPr>
          <a:xfrm>
            <a:off x="7841960" y="2505256"/>
            <a:ext cx="1005710" cy="742536"/>
          </a:xfrm>
          <a:prstGeom prst="rect">
            <a:avLst/>
          </a:prstGeom>
          <a:noFill/>
        </p:spPr>
        <p:txBody>
          <a:bodyPr wrap="square" lIns="91376" tIns="45688" rIns="91376" bIns="45688" rtlCol="0">
            <a:spAutoFit/>
          </a:bodyPr>
          <a:lstStyle/>
          <a:p>
            <a:pPr defTabSz="456802"/>
            <a:r>
              <a:rPr lang="en-US" sz="1400" i="1" dirty="0">
                <a:solidFill>
                  <a:srgbClr val="C4BD97"/>
                </a:solidFill>
              </a:rPr>
              <a:t>DSH and </a:t>
            </a:r>
            <a:r>
              <a:rPr lang="en-US" sz="1400" i="1" dirty="0" err="1">
                <a:solidFill>
                  <a:srgbClr val="C4BD97"/>
                </a:solidFill>
              </a:rPr>
              <a:t>SEVs</a:t>
            </a:r>
            <a:r>
              <a:rPr lang="en-US" sz="1400" i="1" dirty="0">
                <a:solidFill>
                  <a:srgbClr val="C4BD97"/>
                </a:solidFill>
              </a:rPr>
              <a:t> left at Deimos</a:t>
            </a:r>
          </a:p>
        </p:txBody>
      </p:sp>
      <p:sp>
        <p:nvSpPr>
          <p:cNvPr id="133" name="TextBox 132"/>
          <p:cNvSpPr txBox="1"/>
          <p:nvPr/>
        </p:nvSpPr>
        <p:spPr>
          <a:xfrm>
            <a:off x="3306208" y="1379943"/>
            <a:ext cx="2228834" cy="738664"/>
          </a:xfrm>
          <a:prstGeom prst="rect">
            <a:avLst/>
          </a:prstGeom>
          <a:noFill/>
        </p:spPr>
        <p:txBody>
          <a:bodyPr wrap="square" lIns="91376" tIns="45688" rIns="91376" bIns="45688" rtlCol="0">
            <a:spAutoFit/>
          </a:bodyPr>
          <a:lstStyle/>
          <a:p>
            <a:pPr defTabSz="456802"/>
            <a:r>
              <a:rPr lang="en-US" sz="1400" i="1" dirty="0">
                <a:solidFill>
                  <a:prstClr val="white"/>
                </a:solidFill>
              </a:rPr>
              <a:t>4. Each SEV can make two round-trips between Phobos and Deimos</a:t>
            </a:r>
          </a:p>
        </p:txBody>
      </p:sp>
      <p:sp>
        <p:nvSpPr>
          <p:cNvPr id="134" name="TextBox 133"/>
          <p:cNvSpPr txBox="1"/>
          <p:nvPr/>
        </p:nvSpPr>
        <p:spPr>
          <a:xfrm>
            <a:off x="7327303" y="5643893"/>
            <a:ext cx="1005710" cy="742536"/>
          </a:xfrm>
          <a:prstGeom prst="rect">
            <a:avLst/>
          </a:prstGeom>
          <a:noFill/>
        </p:spPr>
        <p:txBody>
          <a:bodyPr wrap="square" lIns="91376" tIns="45688" rIns="91376" bIns="45688" rtlCol="0">
            <a:spAutoFit/>
          </a:bodyPr>
          <a:lstStyle/>
          <a:p>
            <a:pPr defTabSz="456802"/>
            <a:r>
              <a:rPr lang="en-US" sz="1400" i="1" dirty="0">
                <a:solidFill>
                  <a:prstClr val="white"/>
                </a:solidFill>
              </a:rPr>
              <a:t>6. CM direct entry</a:t>
            </a:r>
          </a:p>
        </p:txBody>
      </p:sp>
      <p:sp>
        <p:nvSpPr>
          <p:cNvPr id="135" name="TextBox 134"/>
          <p:cNvSpPr txBox="1"/>
          <p:nvPr/>
        </p:nvSpPr>
        <p:spPr>
          <a:xfrm>
            <a:off x="3295622" y="4873042"/>
            <a:ext cx="1005710" cy="954107"/>
          </a:xfrm>
          <a:prstGeom prst="rect">
            <a:avLst/>
          </a:prstGeom>
          <a:noFill/>
        </p:spPr>
        <p:txBody>
          <a:bodyPr wrap="square" lIns="91376" tIns="45688" rIns="91376" bIns="45688" rtlCol="0">
            <a:spAutoFit/>
          </a:bodyPr>
          <a:lstStyle/>
          <a:p>
            <a:pPr defTabSz="456802"/>
            <a:r>
              <a:rPr lang="en-US" sz="1400" i="1" dirty="0">
                <a:solidFill>
                  <a:prstClr val="white"/>
                </a:solidFill>
              </a:rPr>
              <a:t>1. Crew uses SCPS to get to HEO</a:t>
            </a:r>
          </a:p>
        </p:txBody>
      </p:sp>
      <p:sp>
        <p:nvSpPr>
          <p:cNvPr id="136" name="TextBox 135"/>
          <p:cNvSpPr txBox="1"/>
          <p:nvPr/>
        </p:nvSpPr>
        <p:spPr>
          <a:xfrm>
            <a:off x="3419437" y="4172806"/>
            <a:ext cx="1391169" cy="523220"/>
          </a:xfrm>
          <a:prstGeom prst="rect">
            <a:avLst/>
          </a:prstGeom>
          <a:noFill/>
        </p:spPr>
        <p:txBody>
          <a:bodyPr wrap="square" lIns="91376" tIns="45688" rIns="91376" bIns="45688" rtlCol="0">
            <a:spAutoFit/>
          </a:bodyPr>
          <a:lstStyle/>
          <a:p>
            <a:pPr defTabSz="456802"/>
            <a:r>
              <a:rPr lang="en-US" sz="1400" i="1" dirty="0">
                <a:solidFill>
                  <a:prstClr val="white"/>
                </a:solidFill>
              </a:rPr>
              <a:t>2. DSV uses SCPS to escape</a:t>
            </a:r>
          </a:p>
        </p:txBody>
      </p:sp>
      <p:sp>
        <p:nvSpPr>
          <p:cNvPr id="137" name="TextBox 136"/>
          <p:cNvSpPr txBox="1"/>
          <p:nvPr/>
        </p:nvSpPr>
        <p:spPr>
          <a:xfrm>
            <a:off x="2280211" y="2662067"/>
            <a:ext cx="1519085" cy="738664"/>
          </a:xfrm>
          <a:prstGeom prst="rect">
            <a:avLst/>
          </a:prstGeom>
          <a:noFill/>
        </p:spPr>
        <p:txBody>
          <a:bodyPr wrap="square" lIns="91376" tIns="45688" rIns="91376" bIns="45688" rtlCol="0">
            <a:spAutoFit/>
          </a:bodyPr>
          <a:lstStyle/>
          <a:p>
            <a:pPr defTabSz="456802"/>
            <a:r>
              <a:rPr lang="en-US" sz="1400" i="1" dirty="0">
                <a:solidFill>
                  <a:prstClr val="white"/>
                </a:solidFill>
              </a:rPr>
              <a:t>3. SEPS takes DSV to Mars and spirals to Deimos</a:t>
            </a:r>
          </a:p>
        </p:txBody>
      </p:sp>
      <p:sp>
        <p:nvSpPr>
          <p:cNvPr id="138" name="TextBox 137"/>
          <p:cNvSpPr txBox="1"/>
          <p:nvPr/>
        </p:nvSpPr>
        <p:spPr>
          <a:xfrm>
            <a:off x="5112875" y="3366729"/>
            <a:ext cx="1681213" cy="523220"/>
          </a:xfrm>
          <a:prstGeom prst="rect">
            <a:avLst/>
          </a:prstGeom>
          <a:noFill/>
        </p:spPr>
        <p:txBody>
          <a:bodyPr wrap="square" lIns="91376" tIns="45688" rIns="91376" bIns="45688" rtlCol="0">
            <a:spAutoFit/>
          </a:bodyPr>
          <a:lstStyle/>
          <a:p>
            <a:pPr defTabSz="456802"/>
            <a:r>
              <a:rPr lang="en-US" sz="1400" i="1" dirty="0">
                <a:solidFill>
                  <a:prstClr val="white"/>
                </a:solidFill>
              </a:rPr>
              <a:t>5. SEPS used for Earth Return</a:t>
            </a:r>
          </a:p>
        </p:txBody>
      </p:sp>
      <p:sp>
        <p:nvSpPr>
          <p:cNvPr id="139" name="TextBox 138"/>
          <p:cNvSpPr txBox="1"/>
          <p:nvPr/>
        </p:nvSpPr>
        <p:spPr>
          <a:xfrm>
            <a:off x="7618683" y="3380214"/>
            <a:ext cx="1308442" cy="523220"/>
          </a:xfrm>
          <a:prstGeom prst="rect">
            <a:avLst/>
          </a:prstGeom>
          <a:noFill/>
        </p:spPr>
        <p:txBody>
          <a:bodyPr wrap="square" lIns="91376" tIns="45688" rIns="91376" bIns="45688" rtlCol="0">
            <a:spAutoFit/>
          </a:bodyPr>
          <a:lstStyle/>
          <a:p>
            <a:pPr defTabSz="456802"/>
            <a:r>
              <a:rPr lang="en-US" sz="1400" i="1" dirty="0">
                <a:solidFill>
                  <a:prstClr val="white"/>
                </a:solidFill>
              </a:rPr>
              <a:t>7. SEPS returns DSV to HEO</a:t>
            </a:r>
          </a:p>
        </p:txBody>
      </p:sp>
      <p:sp>
        <p:nvSpPr>
          <p:cNvPr id="140" name="TextBox 139"/>
          <p:cNvSpPr txBox="1"/>
          <p:nvPr/>
        </p:nvSpPr>
        <p:spPr>
          <a:xfrm>
            <a:off x="345477" y="714401"/>
            <a:ext cx="8286287" cy="369332"/>
          </a:xfrm>
          <a:prstGeom prst="rect">
            <a:avLst/>
          </a:prstGeom>
          <a:noFill/>
        </p:spPr>
        <p:txBody>
          <a:bodyPr wrap="square" lIns="91376" tIns="45688" rIns="91376" bIns="45688" rtlCol="0">
            <a:spAutoFit/>
          </a:bodyPr>
          <a:lstStyle/>
          <a:p>
            <a:pPr algn="ctr" defTabSz="456802"/>
            <a:r>
              <a:rPr lang="en-US" i="1" dirty="0">
                <a:solidFill>
                  <a:srgbClr val="C4BD97"/>
                </a:solidFill>
              </a:rPr>
              <a:t>2.7-2.8 year mission; 4-7 months exploring Phobos and Deimos </a:t>
            </a:r>
          </a:p>
        </p:txBody>
      </p:sp>
      <p:grpSp>
        <p:nvGrpSpPr>
          <p:cNvPr id="20" name="Group 109"/>
          <p:cNvGrpSpPr/>
          <p:nvPr/>
        </p:nvGrpSpPr>
        <p:grpSpPr>
          <a:xfrm rot="8224045">
            <a:off x="3299485" y="3040857"/>
            <a:ext cx="845036" cy="914400"/>
            <a:chOff x="3549776" y="2678579"/>
            <a:chExt cx="845036" cy="914400"/>
          </a:xfrm>
        </p:grpSpPr>
        <p:grpSp>
          <p:nvGrpSpPr>
            <p:cNvPr id="23" name="Group 87"/>
            <p:cNvGrpSpPr>
              <a:grpSpLocks noChangeAspect="1"/>
            </p:cNvGrpSpPr>
            <p:nvPr/>
          </p:nvGrpSpPr>
          <p:grpSpPr>
            <a:xfrm rot="16200000" flipH="1" flipV="1">
              <a:off x="3436638" y="2791717"/>
              <a:ext cx="914400" cy="688124"/>
              <a:chOff x="6591298" y="5091634"/>
              <a:chExt cx="1480817" cy="1114376"/>
            </a:xfrm>
          </p:grpSpPr>
          <p:pic>
            <p:nvPicPr>
              <p:cNvPr id="89" name="Picture 88"/>
              <p:cNvPicPr>
                <a:picLocks noChangeAspect="1"/>
              </p:cNvPicPr>
              <p:nvPr/>
            </p:nvPicPr>
            <p:blipFill>
              <a:blip r:embed="rId6" cstate="print"/>
              <a:stretch>
                <a:fillRect/>
              </a:stretch>
            </p:blipFill>
            <p:spPr>
              <a:xfrm>
                <a:off x="7226297" y="5562620"/>
                <a:ext cx="203200" cy="368300"/>
              </a:xfrm>
              <a:prstGeom prst="rect">
                <a:avLst/>
              </a:prstGeom>
            </p:spPr>
          </p:pic>
          <p:pic>
            <p:nvPicPr>
              <p:cNvPr id="90" name="Picture 89"/>
              <p:cNvPicPr>
                <a:picLocks noChangeAspect="1"/>
              </p:cNvPicPr>
              <p:nvPr/>
            </p:nvPicPr>
            <p:blipFill>
              <a:blip r:embed="rId8" cstate="print"/>
              <a:stretch>
                <a:fillRect/>
              </a:stretch>
            </p:blipFill>
            <p:spPr>
              <a:xfrm>
                <a:off x="6591298" y="5721379"/>
                <a:ext cx="1480817" cy="484631"/>
              </a:xfrm>
              <a:prstGeom prst="rect">
                <a:avLst/>
              </a:prstGeom>
            </p:spPr>
          </p:pic>
          <p:pic>
            <p:nvPicPr>
              <p:cNvPr id="91" name="Picture 90"/>
              <p:cNvPicPr>
                <a:picLocks noChangeAspect="1"/>
              </p:cNvPicPr>
              <p:nvPr/>
            </p:nvPicPr>
            <p:blipFill>
              <a:blip r:embed="rId6" cstate="print"/>
              <a:stretch>
                <a:fillRect/>
              </a:stretch>
            </p:blipFill>
            <p:spPr>
              <a:xfrm>
                <a:off x="7230535" y="5230308"/>
                <a:ext cx="203200" cy="368300"/>
              </a:xfrm>
              <a:prstGeom prst="rect">
                <a:avLst/>
              </a:prstGeom>
            </p:spPr>
          </p:pic>
          <p:pic>
            <p:nvPicPr>
              <p:cNvPr id="93" name="Picture 92"/>
              <p:cNvPicPr>
                <a:picLocks noChangeAspect="1"/>
              </p:cNvPicPr>
              <p:nvPr/>
            </p:nvPicPr>
            <p:blipFill>
              <a:blip r:embed="rId4" cstate="print"/>
              <a:stretch>
                <a:fillRect/>
              </a:stretch>
            </p:blipFill>
            <p:spPr>
              <a:xfrm flipV="1">
                <a:off x="7226297" y="5091634"/>
                <a:ext cx="203200" cy="152400"/>
              </a:xfrm>
              <a:prstGeom prst="rect">
                <a:avLst/>
              </a:prstGeom>
            </p:spPr>
          </p:pic>
        </p:grpSp>
        <p:pic>
          <p:nvPicPr>
            <p:cNvPr id="104" name="Picture 103"/>
            <p:cNvPicPr>
              <a:picLocks noChangeAspect="1"/>
            </p:cNvPicPr>
            <p:nvPr/>
          </p:nvPicPr>
          <p:blipFill>
            <a:blip r:embed="rId3" cstate="print"/>
            <a:stretch>
              <a:fillRect/>
            </a:stretch>
          </p:blipFill>
          <p:spPr>
            <a:xfrm rot="16200000" flipH="1">
              <a:off x="4260700" y="3055345"/>
              <a:ext cx="100584" cy="167640"/>
            </a:xfrm>
            <a:prstGeom prst="rect">
              <a:avLst/>
            </a:prstGeom>
          </p:spPr>
        </p:pic>
      </p:grpSp>
      <p:grpSp>
        <p:nvGrpSpPr>
          <p:cNvPr id="24" name="Group 117"/>
          <p:cNvGrpSpPr/>
          <p:nvPr/>
        </p:nvGrpSpPr>
        <p:grpSpPr>
          <a:xfrm rot="1414307">
            <a:off x="4812017" y="2394030"/>
            <a:ext cx="845036" cy="914400"/>
            <a:chOff x="3549776" y="2678579"/>
            <a:chExt cx="845036" cy="914400"/>
          </a:xfrm>
        </p:grpSpPr>
        <p:grpSp>
          <p:nvGrpSpPr>
            <p:cNvPr id="26" name="Group 87"/>
            <p:cNvGrpSpPr>
              <a:grpSpLocks noChangeAspect="1"/>
            </p:cNvGrpSpPr>
            <p:nvPr/>
          </p:nvGrpSpPr>
          <p:grpSpPr>
            <a:xfrm rot="16200000" flipH="1" flipV="1">
              <a:off x="3436643" y="2791705"/>
              <a:ext cx="914397" cy="688123"/>
              <a:chOff x="6591298" y="5091634"/>
              <a:chExt cx="1480817" cy="1114376"/>
            </a:xfrm>
          </p:grpSpPr>
          <p:pic>
            <p:nvPicPr>
              <p:cNvPr id="125" name="Picture 124"/>
              <p:cNvPicPr>
                <a:picLocks noChangeAspect="1"/>
              </p:cNvPicPr>
              <p:nvPr/>
            </p:nvPicPr>
            <p:blipFill>
              <a:blip r:embed="rId6" cstate="print"/>
              <a:stretch>
                <a:fillRect/>
              </a:stretch>
            </p:blipFill>
            <p:spPr>
              <a:xfrm>
                <a:off x="7226297" y="5562620"/>
                <a:ext cx="203200" cy="368300"/>
              </a:xfrm>
              <a:prstGeom prst="rect">
                <a:avLst/>
              </a:prstGeom>
            </p:spPr>
          </p:pic>
          <p:pic>
            <p:nvPicPr>
              <p:cNvPr id="126" name="Picture 125"/>
              <p:cNvPicPr>
                <a:picLocks noChangeAspect="1"/>
              </p:cNvPicPr>
              <p:nvPr/>
            </p:nvPicPr>
            <p:blipFill>
              <a:blip r:embed="rId8" cstate="print"/>
              <a:stretch>
                <a:fillRect/>
              </a:stretch>
            </p:blipFill>
            <p:spPr>
              <a:xfrm>
                <a:off x="6591298" y="5721379"/>
                <a:ext cx="1480817" cy="484631"/>
              </a:xfrm>
              <a:prstGeom prst="rect">
                <a:avLst/>
              </a:prstGeom>
            </p:spPr>
          </p:pic>
          <p:pic>
            <p:nvPicPr>
              <p:cNvPr id="131" name="Picture 130"/>
              <p:cNvPicPr>
                <a:picLocks noChangeAspect="1"/>
              </p:cNvPicPr>
              <p:nvPr/>
            </p:nvPicPr>
            <p:blipFill>
              <a:blip r:embed="rId6" cstate="print"/>
              <a:stretch>
                <a:fillRect/>
              </a:stretch>
            </p:blipFill>
            <p:spPr>
              <a:xfrm>
                <a:off x="7230535" y="5230308"/>
                <a:ext cx="203200" cy="368300"/>
              </a:xfrm>
              <a:prstGeom prst="rect">
                <a:avLst/>
              </a:prstGeom>
            </p:spPr>
          </p:pic>
          <p:pic>
            <p:nvPicPr>
              <p:cNvPr id="132" name="Picture 131"/>
              <p:cNvPicPr>
                <a:picLocks noChangeAspect="1"/>
              </p:cNvPicPr>
              <p:nvPr/>
            </p:nvPicPr>
            <p:blipFill>
              <a:blip r:embed="rId4" cstate="print"/>
              <a:stretch>
                <a:fillRect/>
              </a:stretch>
            </p:blipFill>
            <p:spPr>
              <a:xfrm flipV="1">
                <a:off x="7226297" y="5091634"/>
                <a:ext cx="203200" cy="152400"/>
              </a:xfrm>
              <a:prstGeom prst="rect">
                <a:avLst/>
              </a:prstGeom>
            </p:spPr>
          </p:pic>
        </p:grpSp>
        <p:pic>
          <p:nvPicPr>
            <p:cNvPr id="124" name="Picture 123"/>
            <p:cNvPicPr>
              <a:picLocks noChangeAspect="1"/>
            </p:cNvPicPr>
            <p:nvPr/>
          </p:nvPicPr>
          <p:blipFill>
            <a:blip r:embed="rId3" cstate="print"/>
            <a:stretch>
              <a:fillRect/>
            </a:stretch>
          </p:blipFill>
          <p:spPr>
            <a:xfrm rot="16200000" flipH="1">
              <a:off x="4260700" y="3055345"/>
              <a:ext cx="100584" cy="167640"/>
            </a:xfrm>
            <a:prstGeom prst="rect">
              <a:avLst/>
            </a:prstGeom>
          </p:spPr>
        </p:pic>
      </p:grpSp>
      <p:grpSp>
        <p:nvGrpSpPr>
          <p:cNvPr id="29" name="Group 140"/>
          <p:cNvGrpSpPr/>
          <p:nvPr/>
        </p:nvGrpSpPr>
        <p:grpSpPr>
          <a:xfrm rot="3468196">
            <a:off x="6695487" y="2901455"/>
            <a:ext cx="631816" cy="914397"/>
            <a:chOff x="3549786" y="2678575"/>
            <a:chExt cx="631816" cy="914397"/>
          </a:xfrm>
        </p:grpSpPr>
        <p:grpSp>
          <p:nvGrpSpPr>
            <p:cNvPr id="30" name="Group 87"/>
            <p:cNvGrpSpPr>
              <a:grpSpLocks noChangeAspect="1"/>
            </p:cNvGrpSpPr>
            <p:nvPr/>
          </p:nvGrpSpPr>
          <p:grpSpPr>
            <a:xfrm rot="16200000" flipH="1" flipV="1">
              <a:off x="3330040" y="2898321"/>
              <a:ext cx="914397" cy="474905"/>
              <a:chOff x="6591298" y="5436927"/>
              <a:chExt cx="1480817" cy="769083"/>
            </a:xfrm>
          </p:grpSpPr>
          <p:pic>
            <p:nvPicPr>
              <p:cNvPr id="144" name="Picture 143"/>
              <p:cNvPicPr>
                <a:picLocks noChangeAspect="1"/>
              </p:cNvPicPr>
              <p:nvPr/>
            </p:nvPicPr>
            <p:blipFill>
              <a:blip r:embed="rId6" cstate="print"/>
              <a:stretch>
                <a:fillRect/>
              </a:stretch>
            </p:blipFill>
            <p:spPr>
              <a:xfrm>
                <a:off x="7226297" y="5562620"/>
                <a:ext cx="203200" cy="368300"/>
              </a:xfrm>
              <a:prstGeom prst="rect">
                <a:avLst/>
              </a:prstGeom>
            </p:spPr>
          </p:pic>
          <p:pic>
            <p:nvPicPr>
              <p:cNvPr id="145" name="Picture 144"/>
              <p:cNvPicPr>
                <a:picLocks noChangeAspect="1"/>
              </p:cNvPicPr>
              <p:nvPr/>
            </p:nvPicPr>
            <p:blipFill>
              <a:blip r:embed="rId8" cstate="print"/>
              <a:stretch>
                <a:fillRect/>
              </a:stretch>
            </p:blipFill>
            <p:spPr>
              <a:xfrm>
                <a:off x="6591298" y="5721379"/>
                <a:ext cx="1480817" cy="484631"/>
              </a:xfrm>
              <a:prstGeom prst="rect">
                <a:avLst/>
              </a:prstGeom>
            </p:spPr>
          </p:pic>
          <p:pic>
            <p:nvPicPr>
              <p:cNvPr id="147" name="Picture 146"/>
              <p:cNvPicPr>
                <a:picLocks noChangeAspect="1"/>
              </p:cNvPicPr>
              <p:nvPr/>
            </p:nvPicPr>
            <p:blipFill>
              <a:blip r:embed="rId4" cstate="print"/>
              <a:stretch>
                <a:fillRect/>
              </a:stretch>
            </p:blipFill>
            <p:spPr>
              <a:xfrm flipV="1">
                <a:off x="7226289" y="5436927"/>
                <a:ext cx="203200" cy="152400"/>
              </a:xfrm>
              <a:prstGeom prst="rect">
                <a:avLst/>
              </a:prstGeom>
            </p:spPr>
          </p:pic>
        </p:grpSp>
        <p:pic>
          <p:nvPicPr>
            <p:cNvPr id="143" name="Picture 142"/>
            <p:cNvPicPr>
              <a:picLocks noChangeAspect="1"/>
            </p:cNvPicPr>
            <p:nvPr/>
          </p:nvPicPr>
          <p:blipFill>
            <a:blip r:embed="rId3" cstate="print"/>
            <a:stretch>
              <a:fillRect/>
            </a:stretch>
          </p:blipFill>
          <p:spPr>
            <a:xfrm rot="16200000" flipH="1">
              <a:off x="4047490" y="3055345"/>
              <a:ext cx="100584" cy="167640"/>
            </a:xfrm>
            <a:prstGeom prst="rect">
              <a:avLst/>
            </a:prstGeom>
          </p:spPr>
        </p:pic>
      </p:grpSp>
      <p:sp>
        <p:nvSpPr>
          <p:cNvPr id="94" name="Slide Number Placeholder 93"/>
          <p:cNvSpPr>
            <a:spLocks noGrp="1"/>
          </p:cNvSpPr>
          <p:nvPr>
            <p:ph type="sldNum" sz="quarter" idx="12"/>
          </p:nvPr>
        </p:nvSpPr>
        <p:spPr/>
        <p:txBody>
          <a:bodyPr/>
          <a:lstStyle/>
          <a:p>
            <a:fld id="{2A1FDE4A-EACD-834D-8A2D-513C09BFD8F0}" type="slidenum">
              <a:rPr lang="en-US" smtClean="0">
                <a:solidFill>
                  <a:prstClr val="white">
                    <a:tint val="75000"/>
                  </a:prstClr>
                </a:solidFill>
              </a:rPr>
              <a:pPr/>
              <a:t>41</a:t>
            </a:fld>
            <a:endParaRPr lang="en-US">
              <a:solidFill>
                <a:prstClr val="white">
                  <a:tint val="75000"/>
                </a:prstClr>
              </a:solidFill>
            </a:endParaRPr>
          </a:p>
        </p:txBody>
      </p:sp>
    </p:spTree>
    <p:extLst>
      <p:ext uri="{BB962C8B-B14F-4D97-AF65-F5344CB8AC3E}">
        <p14:creationId xmlns:p14="http://schemas.microsoft.com/office/powerpoint/2010/main" val="2446269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50"/>
            <a:ext cx="8229600" cy="1143000"/>
          </a:xfrm>
        </p:spPr>
        <p:txBody>
          <a:bodyPr/>
          <a:lstStyle/>
          <a:p>
            <a:r>
              <a:rPr lang="en-US" dirty="0" smtClean="0"/>
              <a:t>SEP-Crew Trajectory Example</a:t>
            </a:r>
            <a:endParaRPr lang="en-US" sz="1300" dirty="0"/>
          </a:p>
        </p:txBody>
      </p:sp>
      <p:pic>
        <p:nvPicPr>
          <p:cNvPr id="4" name="Picture 3"/>
          <p:cNvPicPr>
            <a:picLocks noChangeAspect="1"/>
          </p:cNvPicPr>
          <p:nvPr/>
        </p:nvPicPr>
        <p:blipFill>
          <a:blip r:embed="rId2" cstate="print"/>
          <a:stretch>
            <a:fillRect/>
          </a:stretch>
        </p:blipFill>
        <p:spPr>
          <a:xfrm>
            <a:off x="715308" y="1148779"/>
            <a:ext cx="7519820" cy="5486400"/>
          </a:xfrm>
          <a:prstGeom prst="rect">
            <a:avLst/>
          </a:prstGeom>
        </p:spPr>
      </p:pic>
      <p:sp>
        <p:nvSpPr>
          <p:cNvPr id="5" name="Slide Number Placeholder 4"/>
          <p:cNvSpPr>
            <a:spLocks noGrp="1"/>
          </p:cNvSpPr>
          <p:nvPr>
            <p:ph type="sldNum" sz="quarter" idx="12"/>
          </p:nvPr>
        </p:nvSpPr>
        <p:spPr/>
        <p:txBody>
          <a:bodyPr/>
          <a:lstStyle/>
          <a:p>
            <a:fld id="{2A1FDE4A-EACD-834D-8A2D-513C09BFD8F0}" type="slidenum">
              <a:rPr lang="en-US" smtClean="0">
                <a:solidFill>
                  <a:prstClr val="white">
                    <a:tint val="75000"/>
                  </a:prstClr>
                </a:solidFill>
              </a:rPr>
              <a:pPr/>
              <a:t>42</a:t>
            </a:fld>
            <a:endParaRPr lang="en-US">
              <a:solidFill>
                <a:prstClr val="white">
                  <a:tint val="75000"/>
                </a:prstClr>
              </a:solidFill>
            </a:endParaRPr>
          </a:p>
        </p:txBody>
      </p:sp>
    </p:spTree>
    <p:extLst>
      <p:ext uri="{BB962C8B-B14F-4D97-AF65-F5344CB8AC3E}">
        <p14:creationId xmlns:p14="http://schemas.microsoft.com/office/powerpoint/2010/main" val="38604409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29"/>
            <a:ext cx="8229600" cy="1143000"/>
          </a:xfrm>
        </p:spPr>
        <p:txBody>
          <a:bodyPr/>
          <a:lstStyle/>
          <a:p>
            <a:r>
              <a:rPr lang="en-US" dirty="0" smtClean="0"/>
              <a:t>IMLEO Comparison</a:t>
            </a:r>
            <a:endParaRPr lang="en-US" sz="1300" dirty="0"/>
          </a:p>
        </p:txBody>
      </p:sp>
      <p:pic>
        <p:nvPicPr>
          <p:cNvPr id="4" name="Picture 3"/>
          <p:cNvPicPr>
            <a:picLocks noChangeAspect="1"/>
          </p:cNvPicPr>
          <p:nvPr/>
        </p:nvPicPr>
        <p:blipFill>
          <a:blip r:embed="rId2" cstate="print">
            <a:clrChange>
              <a:clrFrom>
                <a:srgbClr val="161616"/>
              </a:clrFrom>
              <a:clrTo>
                <a:srgbClr val="161616">
                  <a:alpha val="0"/>
                </a:srgbClr>
              </a:clrTo>
            </a:clrChange>
            <a:lum/>
          </a:blip>
          <a:srcRect l="1863" b="6034"/>
          <a:stretch>
            <a:fillRect/>
          </a:stretch>
        </p:blipFill>
        <p:spPr bwMode="auto">
          <a:xfrm>
            <a:off x="331747" y="990239"/>
            <a:ext cx="8370049" cy="3474720"/>
          </a:xfrm>
          <a:prstGeom prst="rect">
            <a:avLst/>
          </a:prstGeom>
          <a:noFill/>
          <a:ln w="9525">
            <a:noFill/>
            <a:miter lim="800000"/>
            <a:headEnd/>
            <a:tailEnd/>
          </a:ln>
        </p:spPr>
      </p:pic>
      <p:pic>
        <p:nvPicPr>
          <p:cNvPr id="5" name="Picture 4"/>
          <p:cNvPicPr>
            <a:picLocks noChangeAspect="1"/>
          </p:cNvPicPr>
          <p:nvPr/>
        </p:nvPicPr>
        <p:blipFill>
          <a:blip r:embed="rId3" cstate="print"/>
          <a:stretch>
            <a:fillRect/>
          </a:stretch>
        </p:blipFill>
        <p:spPr>
          <a:xfrm>
            <a:off x="572180" y="4603751"/>
            <a:ext cx="8029956" cy="2011680"/>
          </a:xfrm>
          <a:prstGeom prst="rect">
            <a:avLst/>
          </a:prstGeom>
        </p:spPr>
      </p:pic>
      <p:sp>
        <p:nvSpPr>
          <p:cNvPr id="6" name="Slide Number Placeholder 5"/>
          <p:cNvSpPr>
            <a:spLocks noGrp="1"/>
          </p:cNvSpPr>
          <p:nvPr>
            <p:ph type="sldNum" sz="quarter" idx="12"/>
          </p:nvPr>
        </p:nvSpPr>
        <p:spPr/>
        <p:txBody>
          <a:bodyPr/>
          <a:lstStyle/>
          <a:p>
            <a:fld id="{2A1FDE4A-EACD-834D-8A2D-513C09BFD8F0}" type="slidenum">
              <a:rPr lang="en-US" smtClean="0">
                <a:solidFill>
                  <a:prstClr val="white">
                    <a:tint val="75000"/>
                  </a:prstClr>
                </a:solidFill>
              </a:rPr>
              <a:pPr/>
              <a:t>43</a:t>
            </a:fld>
            <a:endParaRPr lang="en-US">
              <a:solidFill>
                <a:prstClr val="white">
                  <a:tint val="75000"/>
                </a:prstClr>
              </a:solidFill>
            </a:endParaRPr>
          </a:p>
        </p:txBody>
      </p:sp>
    </p:spTree>
    <p:extLst>
      <p:ext uri="{BB962C8B-B14F-4D97-AF65-F5344CB8AC3E}">
        <p14:creationId xmlns:p14="http://schemas.microsoft.com/office/powerpoint/2010/main" val="1173478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97723"/>
            <a:ext cx="8229600" cy="761645"/>
          </a:xfrm>
        </p:spPr>
        <p:txBody>
          <a:bodyPr>
            <a:normAutofit fontScale="90000"/>
          </a:bodyPr>
          <a:lstStyle/>
          <a:p>
            <a:r>
              <a:rPr lang="en-US" dirty="0" smtClean="0"/>
              <a:t>Thoughts on Refueling</a:t>
            </a:r>
            <a:endParaRPr lang="en-US" dirty="0"/>
          </a:p>
        </p:txBody>
      </p:sp>
      <p:sp>
        <p:nvSpPr>
          <p:cNvPr id="3" name="Content Placeholder 2"/>
          <p:cNvSpPr>
            <a:spLocks noGrp="1"/>
          </p:cNvSpPr>
          <p:nvPr>
            <p:ph idx="1"/>
          </p:nvPr>
        </p:nvSpPr>
        <p:spPr>
          <a:xfrm>
            <a:off x="457201" y="1061564"/>
            <a:ext cx="8229600" cy="5408890"/>
          </a:xfrm>
        </p:spPr>
        <p:txBody>
          <a:bodyPr>
            <a:normAutofit fontScale="92500" lnSpcReduction="20000"/>
          </a:bodyPr>
          <a:lstStyle/>
          <a:p>
            <a:r>
              <a:rPr lang="en-US" dirty="0" smtClean="0"/>
              <a:t>Chemical Booster Refueling</a:t>
            </a:r>
          </a:p>
          <a:p>
            <a:pPr lvl="1"/>
            <a:r>
              <a:rPr lang="en-US" dirty="0" smtClean="0"/>
              <a:t>A chemical boost stage can be thought of as a propellant depot with engines.</a:t>
            </a:r>
          </a:p>
          <a:p>
            <a:pPr lvl="1"/>
            <a:r>
              <a:rPr lang="en-US" dirty="0" smtClean="0"/>
              <a:t>For many mission the boosters will have excess capability or unused abort propellant.</a:t>
            </a:r>
          </a:p>
          <a:p>
            <a:pPr lvl="1"/>
            <a:r>
              <a:rPr lang="en-US" dirty="0" smtClean="0"/>
              <a:t>If the boosters could transfer propellant between each other, this excess propellant could be accumulated and used on later missions.</a:t>
            </a:r>
          </a:p>
          <a:p>
            <a:r>
              <a:rPr lang="en-US" dirty="0" smtClean="0"/>
              <a:t>SEP Stage Refueling</a:t>
            </a:r>
          </a:p>
          <a:p>
            <a:pPr lvl="1"/>
            <a:r>
              <a:rPr lang="en-US" dirty="0" smtClean="0"/>
              <a:t>SEP stages also carry 10% missed thrust margin that could be transferred from used stages to new ones.</a:t>
            </a:r>
          </a:p>
          <a:p>
            <a:pPr lvl="1"/>
            <a:r>
              <a:rPr lang="en-US" dirty="0" smtClean="0"/>
              <a:t>However, SEP stages have large arrays that are expensive, so there is also a potential benefit to having fuel tanks at a refueling waypoint to enable reuse of SEP stages.</a:t>
            </a:r>
          </a:p>
          <a:p>
            <a:pPr lvl="1"/>
            <a:endParaRPr lang="en-US" dirty="0" smtClean="0"/>
          </a:p>
        </p:txBody>
      </p:sp>
      <p:sp>
        <p:nvSpPr>
          <p:cNvPr id="4" name="Slide Number Placeholder 3"/>
          <p:cNvSpPr>
            <a:spLocks noGrp="1"/>
          </p:cNvSpPr>
          <p:nvPr>
            <p:ph type="sldNum" sz="quarter" idx="12"/>
          </p:nvPr>
        </p:nvSpPr>
        <p:spPr/>
        <p:txBody>
          <a:bodyPr/>
          <a:lstStyle/>
          <a:p>
            <a:fld id="{2A1FDE4A-EACD-834D-8A2D-513C09BFD8F0}" type="slidenum">
              <a:rPr lang="en-US" smtClean="0">
                <a:solidFill>
                  <a:prstClr val="white">
                    <a:tint val="75000"/>
                  </a:prstClr>
                </a:solidFill>
              </a:rPr>
              <a:pPr/>
              <a:t>44</a:t>
            </a:fld>
            <a:endParaRPr lang="en-US">
              <a:solidFill>
                <a:prstClr val="white">
                  <a:tint val="75000"/>
                </a:prstClr>
              </a:solidFill>
            </a:endParaRPr>
          </a:p>
        </p:txBody>
      </p:sp>
    </p:spTree>
    <p:extLst>
      <p:ext uri="{BB962C8B-B14F-4D97-AF65-F5344CB8AC3E}">
        <p14:creationId xmlns:p14="http://schemas.microsoft.com/office/powerpoint/2010/main" val="2394298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65112"/>
            <a:ext cx="8229600" cy="770070"/>
          </a:xfrm>
        </p:spPr>
        <p:txBody>
          <a:bodyPr/>
          <a:lstStyle/>
          <a:p>
            <a:r>
              <a:rPr lang="en-US" dirty="0" smtClean="0"/>
              <a:t>Modular SEP Stages</a:t>
            </a:r>
            <a:endParaRPr lang="en-US" dirty="0"/>
          </a:p>
        </p:txBody>
      </p:sp>
      <p:pic>
        <p:nvPicPr>
          <p:cNvPr id="6" name="Picture 5" descr="Fan_2.jpg"/>
          <p:cNvPicPr>
            <a:picLocks noChangeAspect="1"/>
          </p:cNvPicPr>
          <p:nvPr/>
        </p:nvPicPr>
        <p:blipFill>
          <a:blip r:embed="rId2" cstate="print">
            <a:clrChange>
              <a:clrFrom>
                <a:srgbClr val="FFFFFF"/>
              </a:clrFrom>
              <a:clrTo>
                <a:srgbClr val="FFFFFF">
                  <a:alpha val="0"/>
                </a:srgbClr>
              </a:clrTo>
            </a:clrChange>
          </a:blip>
          <a:srcRect l="29904" t="7371" r="33072" b="12899"/>
          <a:stretch>
            <a:fillRect/>
          </a:stretch>
        </p:blipFill>
        <p:spPr>
          <a:xfrm rot="4587576">
            <a:off x="1869935" y="1680487"/>
            <a:ext cx="3285889" cy="5633558"/>
          </a:xfrm>
          <a:prstGeom prst="rect">
            <a:avLst/>
          </a:prstGeom>
        </p:spPr>
      </p:pic>
      <p:sp>
        <p:nvSpPr>
          <p:cNvPr id="7" name="TextBox 6"/>
          <p:cNvSpPr txBox="1"/>
          <p:nvPr/>
        </p:nvSpPr>
        <p:spPr>
          <a:xfrm>
            <a:off x="750902" y="1496915"/>
            <a:ext cx="7178746" cy="975411"/>
          </a:xfrm>
          <a:prstGeom prst="rect">
            <a:avLst/>
          </a:prstGeom>
          <a:noFill/>
        </p:spPr>
        <p:txBody>
          <a:bodyPr wrap="square" lIns="82012" tIns="41005" rIns="82012" bIns="41005" rtlCol="0">
            <a:spAutoFit/>
          </a:bodyPr>
          <a:lstStyle/>
          <a:p>
            <a:pPr defTabSz="456802"/>
            <a:r>
              <a:rPr lang="en-US" sz="2900" b="1" i="1" dirty="0">
                <a:solidFill>
                  <a:prstClr val="white"/>
                </a:solidFill>
              </a:rPr>
              <a:t>Eight 40 kW SEP Stages could provide an effective 320 kW Stage…</a:t>
            </a:r>
          </a:p>
        </p:txBody>
      </p:sp>
      <p:sp>
        <p:nvSpPr>
          <p:cNvPr id="11" name="TextBox 10"/>
          <p:cNvSpPr txBox="1"/>
          <p:nvPr/>
        </p:nvSpPr>
        <p:spPr>
          <a:xfrm>
            <a:off x="6398597" y="2895429"/>
            <a:ext cx="2503029" cy="2852848"/>
          </a:xfrm>
          <a:prstGeom prst="rect">
            <a:avLst/>
          </a:prstGeom>
          <a:noFill/>
        </p:spPr>
        <p:txBody>
          <a:bodyPr wrap="square" lIns="82012" tIns="41005" rIns="82012" bIns="41005" rtlCol="0">
            <a:spAutoFit/>
          </a:bodyPr>
          <a:lstStyle/>
          <a:p>
            <a:pPr defTabSz="456802"/>
            <a:r>
              <a:rPr lang="en-US" i="1" dirty="0">
                <a:solidFill>
                  <a:prstClr val="white"/>
                </a:solidFill>
              </a:rPr>
              <a:t>In this example configuration, the arrays would only shadow each other when the Sun was directly along the axis of the central cylinder, but if the spacecraft rotates 180 deg around the thrust vector, the shadows are removed</a:t>
            </a:r>
          </a:p>
        </p:txBody>
      </p:sp>
      <p:sp>
        <p:nvSpPr>
          <p:cNvPr id="12" name="Curved Up Arrow 11"/>
          <p:cNvSpPr/>
          <p:nvPr/>
        </p:nvSpPr>
        <p:spPr>
          <a:xfrm rot="14247223" flipV="1">
            <a:off x="503718" y="5886829"/>
            <a:ext cx="582485" cy="342812"/>
          </a:xfrm>
          <a:prstGeom prst="curvedUpArrow">
            <a:avLst/>
          </a:prstGeom>
        </p:spPr>
        <p:style>
          <a:lnRef idx="1">
            <a:schemeClr val="accent1"/>
          </a:lnRef>
          <a:fillRef idx="3">
            <a:schemeClr val="accent1"/>
          </a:fillRef>
          <a:effectRef idx="2">
            <a:schemeClr val="accent1"/>
          </a:effectRef>
          <a:fontRef idx="minor">
            <a:schemeClr val="lt1"/>
          </a:fontRef>
        </p:style>
        <p:txBody>
          <a:bodyPr lIns="82012" tIns="41005" rIns="82012" bIns="41005" rtlCol="0" anchor="ctr"/>
          <a:lstStyle/>
          <a:p>
            <a:pPr algn="ctr" defTabSz="456802"/>
            <a:endParaRPr lang="en-US">
              <a:solidFill>
                <a:prstClr val="white"/>
              </a:solidFill>
            </a:endParaRPr>
          </a:p>
        </p:txBody>
      </p:sp>
      <p:sp>
        <p:nvSpPr>
          <p:cNvPr id="17" name="Slide Number Placeholder 16"/>
          <p:cNvSpPr>
            <a:spLocks noGrp="1"/>
          </p:cNvSpPr>
          <p:nvPr>
            <p:ph type="sldNum" sz="quarter" idx="12"/>
          </p:nvPr>
        </p:nvSpPr>
        <p:spPr/>
        <p:txBody>
          <a:bodyPr/>
          <a:lstStyle/>
          <a:p>
            <a:fld id="{2A1FDE4A-EACD-834D-8A2D-513C09BFD8F0}" type="slidenum">
              <a:rPr lang="en-US" smtClean="0">
                <a:solidFill>
                  <a:prstClr val="white">
                    <a:tint val="75000"/>
                  </a:prstClr>
                </a:solidFill>
              </a:rPr>
              <a:pPr/>
              <a:t>45</a:t>
            </a:fld>
            <a:endParaRPr lang="en-US">
              <a:solidFill>
                <a:prstClr val="white">
                  <a:tint val="75000"/>
                </a:prstClr>
              </a:solidFill>
            </a:endParaRPr>
          </a:p>
        </p:txBody>
      </p:sp>
    </p:spTree>
    <p:extLst>
      <p:ext uri="{BB962C8B-B14F-4D97-AF65-F5344CB8AC3E}">
        <p14:creationId xmlns:p14="http://schemas.microsoft.com/office/powerpoint/2010/main" val="2397075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osmic_butterfly1.png"/>
          <p:cNvPicPr>
            <a:picLocks noChangeAspect="1"/>
          </p:cNvPicPr>
          <p:nvPr/>
        </p:nvPicPr>
        <p:blipFill>
          <a:blip r:embed="rId2" cstate="print"/>
          <a:srcRect l="6913" t="13109" r="4723" b="13678"/>
          <a:stretch>
            <a:fillRect/>
          </a:stretch>
        </p:blipFill>
        <p:spPr>
          <a:xfrm>
            <a:off x="0" y="0"/>
            <a:ext cx="9144000" cy="6858000"/>
          </a:xfrm>
          <a:prstGeom prst="rect">
            <a:avLst/>
          </a:prstGeom>
        </p:spPr>
      </p:pic>
      <p:sp>
        <p:nvSpPr>
          <p:cNvPr id="21" name="TextBox 20"/>
          <p:cNvSpPr txBox="1"/>
          <p:nvPr/>
        </p:nvSpPr>
        <p:spPr>
          <a:xfrm>
            <a:off x="76202" y="6224092"/>
            <a:ext cx="2906051" cy="646266"/>
          </a:xfrm>
          <a:prstGeom prst="rect">
            <a:avLst/>
          </a:prstGeom>
          <a:noFill/>
        </p:spPr>
        <p:txBody>
          <a:bodyPr wrap="none" lIns="91376" tIns="45688" rIns="91376" bIns="45688" rtlCol="0">
            <a:spAutoFit/>
          </a:bodyPr>
          <a:lstStyle/>
          <a:p>
            <a:pPr defTabSz="456802"/>
            <a:r>
              <a:rPr lang="en-US" dirty="0">
                <a:solidFill>
                  <a:prstClr val="white"/>
                </a:solidFill>
              </a:rPr>
              <a:t>The “Cosmic Butterfly” 1954,</a:t>
            </a:r>
          </a:p>
          <a:p>
            <a:pPr defTabSz="456802"/>
            <a:r>
              <a:rPr lang="en-US" dirty="0">
                <a:solidFill>
                  <a:prstClr val="white"/>
                </a:solidFill>
              </a:rPr>
              <a:t>Ernst </a:t>
            </a:r>
            <a:r>
              <a:rPr lang="en-US" dirty="0" err="1">
                <a:solidFill>
                  <a:prstClr val="white"/>
                </a:solidFill>
              </a:rPr>
              <a:t>Stuhlinger</a:t>
            </a:r>
            <a:endParaRPr lang="en-US" dirty="0">
              <a:solidFill>
                <a:prstClr val="white"/>
              </a:solidFill>
            </a:endParaRPr>
          </a:p>
        </p:txBody>
      </p:sp>
      <p:sp>
        <p:nvSpPr>
          <p:cNvPr id="35" name="TextBox 34"/>
          <p:cNvSpPr txBox="1"/>
          <p:nvPr/>
        </p:nvSpPr>
        <p:spPr>
          <a:xfrm>
            <a:off x="4572006" y="-189601"/>
            <a:ext cx="4572001" cy="3631699"/>
          </a:xfrm>
          <a:prstGeom prst="rect">
            <a:avLst/>
          </a:prstGeom>
          <a:noFill/>
        </p:spPr>
        <p:txBody>
          <a:bodyPr wrap="square" lIns="91376" tIns="45688" rIns="91376" bIns="45688" rtlCol="0">
            <a:spAutoFit/>
          </a:bodyPr>
          <a:lstStyle/>
          <a:p>
            <a:pPr defTabSz="456802"/>
            <a:endParaRPr lang="en-US" sz="1400" b="1" dirty="0">
              <a:solidFill>
                <a:srgbClr val="C0504D">
                  <a:lumMod val="20000"/>
                  <a:lumOff val="80000"/>
                </a:srgbClr>
              </a:solidFill>
              <a:latin typeface="Times New Roman"/>
              <a:cs typeface="Times New Roman"/>
            </a:endParaRPr>
          </a:p>
          <a:p>
            <a:pPr defTabSz="456802">
              <a:spcAft>
                <a:spcPts val="1200"/>
              </a:spcAft>
            </a:pPr>
            <a:r>
              <a:rPr lang="en-US" sz="1400" b="1" dirty="0">
                <a:solidFill>
                  <a:srgbClr val="C0504D">
                    <a:lumMod val="20000"/>
                    <a:lumOff val="80000"/>
                  </a:srgbClr>
                </a:solidFill>
                <a:latin typeface="Times New Roman"/>
                <a:cs typeface="Times New Roman"/>
              </a:rPr>
              <a:t>“Each of the fifty-foot parabolic mirrors in the wings concentrates the Sun’s rays on a boiler at its focal point.  Steam is developed, which drives a 200-kw turbo-generator in the base.”   </a:t>
            </a:r>
          </a:p>
          <a:p>
            <a:pPr defTabSz="456802">
              <a:spcAft>
                <a:spcPts val="1200"/>
              </a:spcAft>
            </a:pPr>
            <a:r>
              <a:rPr lang="en-US" sz="1400" b="1" dirty="0">
                <a:solidFill>
                  <a:srgbClr val="C0504D">
                    <a:lumMod val="20000"/>
                    <a:lumOff val="80000"/>
                  </a:srgbClr>
                </a:solidFill>
                <a:latin typeface="Times New Roman"/>
                <a:cs typeface="Times New Roman"/>
              </a:rPr>
              <a:t>“The current thus generated drives the main propulsions unit, an ion rocket in which powerful electric fields accelerate charged particles, shooting them from the rear of the rocket exactly as the electron gun in your TV set bombards the screen.  Sunlight, then, is the power source, whereas cesium is the propellant.”  </a:t>
            </a:r>
          </a:p>
          <a:p>
            <a:pPr defTabSz="456802">
              <a:spcAft>
                <a:spcPts val="1200"/>
              </a:spcAft>
            </a:pPr>
            <a:r>
              <a:rPr lang="en-US" sz="1400" b="1" dirty="0">
                <a:solidFill>
                  <a:srgbClr val="C0504D">
                    <a:lumMod val="20000"/>
                    <a:lumOff val="80000"/>
                  </a:srgbClr>
                </a:solidFill>
                <a:latin typeface="Times New Roman"/>
                <a:cs typeface="Times New Roman"/>
              </a:rPr>
              <a:t>“Since its thrust is entirely inadequate to cope with the gravity of major planets, the Cosmic Butterfly never lands.  It is assembled in space and shuttles between artificial satellites.”</a:t>
            </a:r>
            <a:endParaRPr lang="en-US" sz="1400" b="1" i="1" dirty="0">
              <a:solidFill>
                <a:srgbClr val="C0504D">
                  <a:lumMod val="20000"/>
                  <a:lumOff val="80000"/>
                </a:srgbClr>
              </a:solidFill>
              <a:latin typeface="Times New Roman"/>
              <a:cs typeface="Times New Roman"/>
            </a:endParaRPr>
          </a:p>
        </p:txBody>
      </p:sp>
    </p:spTree>
    <p:extLst>
      <p:ext uri="{BB962C8B-B14F-4D97-AF65-F5344CB8AC3E}">
        <p14:creationId xmlns:p14="http://schemas.microsoft.com/office/powerpoint/2010/main" val="38243461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Indirect Escape from Elliptical HEO</a:t>
            </a:r>
            <a:endParaRPr lang="en-US" dirty="0"/>
          </a:p>
        </p:txBody>
      </p:sp>
      <p:pic>
        <p:nvPicPr>
          <p:cNvPr id="67" name="Picture 66"/>
          <p:cNvPicPr>
            <a:picLocks noChangeAspect="1"/>
          </p:cNvPicPr>
          <p:nvPr/>
        </p:nvPicPr>
        <p:blipFill>
          <a:blip r:embed="rId2" cstate="print"/>
          <a:stretch>
            <a:fillRect/>
          </a:stretch>
        </p:blipFill>
        <p:spPr>
          <a:xfrm>
            <a:off x="2559100" y="1417638"/>
            <a:ext cx="5920740" cy="3657600"/>
          </a:xfrm>
          <a:prstGeom prst="rect">
            <a:avLst/>
          </a:prstGeom>
        </p:spPr>
      </p:pic>
      <p:pic>
        <p:nvPicPr>
          <p:cNvPr id="72" name="Picture 71"/>
          <p:cNvPicPr>
            <a:picLocks noChangeAspect="1"/>
          </p:cNvPicPr>
          <p:nvPr/>
        </p:nvPicPr>
        <p:blipFill>
          <a:blip r:embed="rId3" cstate="print"/>
          <a:srcRect b="8044"/>
          <a:stretch>
            <a:fillRect/>
          </a:stretch>
        </p:blipFill>
        <p:spPr>
          <a:xfrm>
            <a:off x="700615" y="5355710"/>
            <a:ext cx="7768642" cy="1177185"/>
          </a:xfrm>
          <a:prstGeom prst="rect">
            <a:avLst/>
          </a:prstGeom>
        </p:spPr>
      </p:pic>
      <p:sp>
        <p:nvSpPr>
          <p:cNvPr id="73" name="TextBox 72"/>
          <p:cNvSpPr txBox="1"/>
          <p:nvPr/>
        </p:nvSpPr>
        <p:spPr>
          <a:xfrm>
            <a:off x="2963336" y="5001163"/>
            <a:ext cx="2995197" cy="369215"/>
          </a:xfrm>
          <a:prstGeom prst="rect">
            <a:avLst/>
          </a:prstGeom>
          <a:noFill/>
        </p:spPr>
        <p:txBody>
          <a:bodyPr wrap="none" lIns="91322" tIns="45662" rIns="91322" bIns="45662" rtlCol="0">
            <a:spAutoFit/>
          </a:bodyPr>
          <a:lstStyle/>
          <a:p>
            <a:pPr defTabSz="913224"/>
            <a:r>
              <a:rPr lang="en-US" i="1" dirty="0">
                <a:solidFill>
                  <a:prstClr val="white"/>
                </a:solidFill>
              </a:rPr>
              <a:t>Payload Mass Fraction to HEO</a:t>
            </a:r>
          </a:p>
        </p:txBody>
      </p:sp>
      <p:sp>
        <p:nvSpPr>
          <p:cNvPr id="74" name="TextBox 73"/>
          <p:cNvSpPr txBox="1"/>
          <p:nvPr/>
        </p:nvSpPr>
        <p:spPr>
          <a:xfrm>
            <a:off x="3886203" y="4365414"/>
            <a:ext cx="992085" cy="646214"/>
          </a:xfrm>
          <a:prstGeom prst="rect">
            <a:avLst/>
          </a:prstGeom>
          <a:noFill/>
        </p:spPr>
        <p:txBody>
          <a:bodyPr wrap="none" lIns="91322" tIns="45662" rIns="91322" bIns="45662" rtlCol="0">
            <a:spAutoFit/>
          </a:bodyPr>
          <a:lstStyle/>
          <a:p>
            <a:pPr defTabSz="913224"/>
            <a:r>
              <a:rPr lang="en-US" i="1" dirty="0">
                <a:solidFill>
                  <a:srgbClr val="FF0000"/>
                </a:solidFill>
              </a:rPr>
              <a:t>3.4 km/</a:t>
            </a:r>
            <a:r>
              <a:rPr lang="en-US" i="1" dirty="0" err="1">
                <a:solidFill>
                  <a:srgbClr val="FF0000"/>
                </a:solidFill>
              </a:rPr>
              <a:t>s</a:t>
            </a:r>
            <a:endParaRPr lang="en-US" i="1" dirty="0">
              <a:solidFill>
                <a:srgbClr val="FF0000"/>
              </a:solidFill>
            </a:endParaRPr>
          </a:p>
          <a:p>
            <a:pPr defTabSz="913224"/>
            <a:endParaRPr lang="en-US" i="1" dirty="0">
              <a:solidFill>
                <a:srgbClr val="FF0000"/>
              </a:solidFill>
            </a:endParaRPr>
          </a:p>
        </p:txBody>
      </p:sp>
      <p:sp>
        <p:nvSpPr>
          <p:cNvPr id="75" name="TextBox 74"/>
          <p:cNvSpPr txBox="1"/>
          <p:nvPr/>
        </p:nvSpPr>
        <p:spPr>
          <a:xfrm>
            <a:off x="6324609" y="4502988"/>
            <a:ext cx="1110475" cy="646331"/>
          </a:xfrm>
          <a:prstGeom prst="rect">
            <a:avLst/>
          </a:prstGeom>
          <a:noFill/>
        </p:spPr>
        <p:txBody>
          <a:bodyPr wrap="square" lIns="91322" tIns="45662" rIns="91322" bIns="45662" rtlCol="0">
            <a:spAutoFit/>
          </a:bodyPr>
          <a:lstStyle/>
          <a:p>
            <a:pPr defTabSz="913224"/>
            <a:r>
              <a:rPr lang="en-US" i="1" dirty="0">
                <a:solidFill>
                  <a:srgbClr val="FF0000"/>
                </a:solidFill>
              </a:rPr>
              <a:t>0.57 km/</a:t>
            </a:r>
            <a:r>
              <a:rPr lang="en-US" i="1" dirty="0" err="1">
                <a:solidFill>
                  <a:srgbClr val="FF0000"/>
                </a:solidFill>
              </a:rPr>
              <a:t>s</a:t>
            </a:r>
            <a:endParaRPr lang="en-US" i="1" dirty="0">
              <a:solidFill>
                <a:srgbClr val="FF0000"/>
              </a:solidFill>
            </a:endParaRPr>
          </a:p>
          <a:p>
            <a:pPr defTabSz="913224"/>
            <a:endParaRPr lang="en-US" i="1" dirty="0">
              <a:solidFill>
                <a:srgbClr val="FF0000"/>
              </a:solidFill>
            </a:endParaRPr>
          </a:p>
        </p:txBody>
      </p:sp>
      <p:sp>
        <p:nvSpPr>
          <p:cNvPr id="76" name="TextBox 75"/>
          <p:cNvSpPr txBox="1"/>
          <p:nvPr/>
        </p:nvSpPr>
        <p:spPr>
          <a:xfrm>
            <a:off x="296394" y="1417641"/>
            <a:ext cx="2262717" cy="3416320"/>
          </a:xfrm>
          <a:prstGeom prst="rect">
            <a:avLst/>
          </a:prstGeom>
          <a:noFill/>
        </p:spPr>
        <p:txBody>
          <a:bodyPr wrap="square" lIns="91322" tIns="45662" rIns="91322" bIns="45662" rtlCol="0">
            <a:spAutoFit/>
          </a:bodyPr>
          <a:lstStyle/>
          <a:p>
            <a:pPr defTabSz="913224"/>
            <a:r>
              <a:rPr lang="en-US" dirty="0">
                <a:solidFill>
                  <a:prstClr val="white"/>
                </a:solidFill>
              </a:rPr>
              <a:t>Basic Strategy:</a:t>
            </a:r>
          </a:p>
          <a:p>
            <a:pPr defTabSz="913224"/>
            <a:endParaRPr lang="en-US" dirty="0">
              <a:solidFill>
                <a:prstClr val="white"/>
              </a:solidFill>
            </a:endParaRPr>
          </a:p>
          <a:p>
            <a:pPr defTabSz="913224"/>
            <a:r>
              <a:rPr lang="en-US" dirty="0">
                <a:solidFill>
                  <a:prstClr val="white"/>
                </a:solidFill>
              </a:rPr>
              <a:t>1. Use high Isp propulsion for the majority of the ΔV to get to Mars and the majority of the mass sent to Mars</a:t>
            </a:r>
          </a:p>
          <a:p>
            <a:pPr defTabSz="913224"/>
            <a:endParaRPr lang="en-US" dirty="0">
              <a:solidFill>
                <a:prstClr val="white"/>
              </a:solidFill>
            </a:endParaRPr>
          </a:p>
          <a:p>
            <a:pPr defTabSz="913224"/>
            <a:r>
              <a:rPr lang="en-US" dirty="0">
                <a:solidFill>
                  <a:prstClr val="white"/>
                </a:solidFill>
              </a:rPr>
              <a:t>2. Use high thrust propulsion for the crew</a:t>
            </a:r>
          </a:p>
        </p:txBody>
      </p:sp>
      <p:sp>
        <p:nvSpPr>
          <p:cNvPr id="3" name="Slide Number Placeholder 2"/>
          <p:cNvSpPr>
            <a:spLocks noGrp="1"/>
          </p:cNvSpPr>
          <p:nvPr>
            <p:ph type="sldNum" sz="quarter" idx="12"/>
          </p:nvPr>
        </p:nvSpPr>
        <p:spPr/>
        <p:txBody>
          <a:bodyPr/>
          <a:lstStyle/>
          <a:p>
            <a:fld id="{35B82AB4-DBC1-4983-92DE-6F8BECDC9077}" type="slidenum">
              <a:rPr lang="en-US" smtClean="0">
                <a:solidFill>
                  <a:prstClr val="white">
                    <a:tint val="75000"/>
                  </a:prstClr>
                </a:solidFill>
              </a:rPr>
              <a:pPr/>
              <a:t>5</a:t>
            </a:fld>
            <a:endParaRPr lang="en-US">
              <a:solidFill>
                <a:prstClr val="white">
                  <a:tint val="75000"/>
                </a:prstClr>
              </a:solidFill>
            </a:endParaRPr>
          </a:p>
        </p:txBody>
      </p:sp>
    </p:spTree>
    <p:extLst>
      <p:ext uri="{BB962C8B-B14F-4D97-AF65-F5344CB8AC3E}">
        <p14:creationId xmlns:p14="http://schemas.microsoft.com/office/powerpoint/2010/main" val="31917556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HEO Staging Node</a:t>
            </a:r>
            <a:endParaRPr lang="en-US" dirty="0"/>
          </a:p>
        </p:txBody>
      </p:sp>
      <p:grpSp>
        <p:nvGrpSpPr>
          <p:cNvPr id="3" name="Group 2"/>
          <p:cNvGrpSpPr/>
          <p:nvPr/>
        </p:nvGrpSpPr>
        <p:grpSpPr>
          <a:xfrm>
            <a:off x="3514084" y="1774525"/>
            <a:ext cx="5513813" cy="4626286"/>
            <a:chOff x="20408896" y="13658672"/>
            <a:chExt cx="6337304" cy="5237995"/>
          </a:xfrm>
        </p:grpSpPr>
        <p:grpSp>
          <p:nvGrpSpPr>
            <p:cNvPr id="4" name="Group 293"/>
            <p:cNvGrpSpPr/>
            <p:nvPr/>
          </p:nvGrpSpPr>
          <p:grpSpPr>
            <a:xfrm>
              <a:off x="20675597" y="13658672"/>
              <a:ext cx="6070603" cy="4876800"/>
              <a:chOff x="17627597" y="13201472"/>
              <a:chExt cx="6070603" cy="4876800"/>
            </a:xfrm>
          </p:grpSpPr>
          <p:grpSp>
            <p:nvGrpSpPr>
              <p:cNvPr id="8" name="Group 291"/>
              <p:cNvGrpSpPr/>
              <p:nvPr/>
            </p:nvGrpSpPr>
            <p:grpSpPr>
              <a:xfrm>
                <a:off x="17627597" y="13201472"/>
                <a:ext cx="6039097" cy="4876800"/>
                <a:chOff x="17627597" y="13201472"/>
                <a:chExt cx="6039097" cy="4876800"/>
              </a:xfrm>
            </p:grpSpPr>
            <p:pic>
              <p:nvPicPr>
                <p:cNvPr id="24" name="Picture 23" descr="DVneo_nolabel.png"/>
                <p:cNvPicPr>
                  <a:picLocks noChangeAspect="1"/>
                </p:cNvPicPr>
                <p:nvPr/>
              </p:nvPicPr>
              <p:blipFill>
                <a:blip r:embed="rId2" cstate="print"/>
                <a:srcRect l="4791" t="5278" b="4587"/>
                <a:stretch>
                  <a:fillRect/>
                </a:stretch>
              </p:blipFill>
              <p:spPr>
                <a:xfrm>
                  <a:off x="18326100" y="13957300"/>
                  <a:ext cx="5300012" cy="4120972"/>
                </a:xfrm>
                <a:prstGeom prst="rect">
                  <a:avLst/>
                </a:prstGeom>
              </p:spPr>
            </p:pic>
            <p:sp>
              <p:nvSpPr>
                <p:cNvPr id="25" name="TextBox 24"/>
                <p:cNvSpPr txBox="1"/>
                <p:nvPr/>
              </p:nvSpPr>
              <p:spPr>
                <a:xfrm>
                  <a:off x="17627597" y="13201472"/>
                  <a:ext cx="6039097" cy="731792"/>
                </a:xfrm>
                <a:prstGeom prst="rect">
                  <a:avLst/>
                </a:prstGeom>
                <a:noFill/>
              </p:spPr>
              <p:txBody>
                <a:bodyPr wrap="square" rtlCol="0">
                  <a:spAutoFit/>
                </a:bodyPr>
                <a:lstStyle/>
                <a:p>
                  <a:r>
                    <a:rPr lang="en-US" b="1" i="1" dirty="0" smtClean="0"/>
                    <a:t>This plot shows the ΔV required to allow at least one mission every Earth-Mars synodic period (2.14 years)</a:t>
                  </a:r>
                  <a:endParaRPr lang="en-US" b="1" i="1" dirty="0"/>
                </a:p>
              </p:txBody>
            </p:sp>
          </p:grpSp>
          <p:grpSp>
            <p:nvGrpSpPr>
              <p:cNvPr id="9" name="Group 289"/>
              <p:cNvGrpSpPr/>
              <p:nvPr/>
            </p:nvGrpSpPr>
            <p:grpSpPr>
              <a:xfrm>
                <a:off x="18516600" y="14175601"/>
                <a:ext cx="5181600" cy="3722800"/>
                <a:chOff x="18516600" y="14175601"/>
                <a:chExt cx="5181600" cy="3722800"/>
              </a:xfrm>
            </p:grpSpPr>
            <p:cxnSp>
              <p:nvCxnSpPr>
                <p:cNvPr id="10" name="Straight Arrow Connector 9"/>
                <p:cNvCxnSpPr/>
                <p:nvPr/>
              </p:nvCxnSpPr>
              <p:spPr>
                <a:xfrm>
                  <a:off x="18592800" y="17263884"/>
                  <a:ext cx="1219200" cy="158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8592800" y="17754600"/>
                  <a:ext cx="1219200" cy="158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8516600" y="16986885"/>
                  <a:ext cx="932630" cy="296201"/>
                </a:xfrm>
                <a:prstGeom prst="rect">
                  <a:avLst/>
                </a:prstGeom>
                <a:noFill/>
              </p:spPr>
              <p:txBody>
                <a:bodyPr wrap="none" rtlCol="0">
                  <a:spAutoFit/>
                </a:bodyPr>
                <a:lstStyle/>
                <a:p>
                  <a:r>
                    <a:rPr lang="en-US" sz="1100" i="1" dirty="0"/>
                    <a:t>Lunar orbit</a:t>
                  </a:r>
                </a:p>
              </p:txBody>
            </p:sp>
            <p:sp>
              <p:nvSpPr>
                <p:cNvPr id="13" name="TextBox 12"/>
                <p:cNvSpPr txBox="1"/>
                <p:nvPr/>
              </p:nvSpPr>
              <p:spPr>
                <a:xfrm>
                  <a:off x="18516600" y="17449800"/>
                  <a:ext cx="1330591" cy="296201"/>
                </a:xfrm>
                <a:prstGeom prst="rect">
                  <a:avLst/>
                </a:prstGeom>
                <a:noFill/>
              </p:spPr>
              <p:txBody>
                <a:bodyPr wrap="none" rtlCol="0">
                  <a:spAutoFit/>
                </a:bodyPr>
                <a:lstStyle/>
                <a:p>
                  <a:r>
                    <a:rPr lang="en-US" sz="1100" i="1" dirty="0"/>
                    <a:t>Cislunar missions</a:t>
                  </a:r>
                </a:p>
              </p:txBody>
            </p:sp>
            <p:sp>
              <p:nvSpPr>
                <p:cNvPr id="14" name="TextBox 13"/>
                <p:cNvSpPr txBox="1"/>
                <p:nvPr/>
              </p:nvSpPr>
              <p:spPr>
                <a:xfrm>
                  <a:off x="22542500" y="17297400"/>
                  <a:ext cx="921576" cy="296201"/>
                </a:xfrm>
                <a:prstGeom prst="rect">
                  <a:avLst/>
                </a:prstGeom>
                <a:noFill/>
              </p:spPr>
              <p:txBody>
                <a:bodyPr wrap="none" rtlCol="0">
                  <a:spAutoFit/>
                </a:bodyPr>
                <a:lstStyle/>
                <a:p>
                  <a:r>
                    <a:rPr lang="en-US" sz="1100" i="1" dirty="0"/>
                    <a:t>10 m NEAs</a:t>
                  </a:r>
                </a:p>
              </p:txBody>
            </p:sp>
            <p:sp>
              <p:nvSpPr>
                <p:cNvPr id="15" name="TextBox 14"/>
                <p:cNvSpPr txBox="1"/>
                <p:nvPr/>
              </p:nvSpPr>
              <p:spPr>
                <a:xfrm>
                  <a:off x="22541989" y="17096601"/>
                  <a:ext cx="921576" cy="296201"/>
                </a:xfrm>
                <a:prstGeom prst="rect">
                  <a:avLst/>
                </a:prstGeom>
                <a:noFill/>
              </p:spPr>
              <p:txBody>
                <a:bodyPr wrap="none" rtlCol="0">
                  <a:spAutoFit/>
                </a:bodyPr>
                <a:lstStyle/>
                <a:p>
                  <a:r>
                    <a:rPr lang="en-US" sz="1100" i="1" dirty="0"/>
                    <a:t>30 m NEAs</a:t>
                  </a:r>
                </a:p>
              </p:txBody>
            </p:sp>
            <p:sp>
              <p:nvSpPr>
                <p:cNvPr id="16" name="TextBox 15"/>
                <p:cNvSpPr txBox="1"/>
                <p:nvPr/>
              </p:nvSpPr>
              <p:spPr>
                <a:xfrm>
                  <a:off x="22453600" y="16093301"/>
                  <a:ext cx="1004483" cy="296201"/>
                </a:xfrm>
                <a:prstGeom prst="rect">
                  <a:avLst/>
                </a:prstGeom>
                <a:noFill/>
              </p:spPr>
              <p:txBody>
                <a:bodyPr wrap="none" rtlCol="0">
                  <a:spAutoFit/>
                </a:bodyPr>
                <a:lstStyle/>
                <a:p>
                  <a:r>
                    <a:rPr lang="en-US" sz="1100" i="1" dirty="0"/>
                    <a:t>300 m NEAs</a:t>
                  </a:r>
                </a:p>
              </p:txBody>
            </p:sp>
            <p:sp>
              <p:nvSpPr>
                <p:cNvPr id="17" name="TextBox 16"/>
                <p:cNvSpPr txBox="1"/>
                <p:nvPr/>
              </p:nvSpPr>
              <p:spPr>
                <a:xfrm>
                  <a:off x="22529800" y="16715601"/>
                  <a:ext cx="921576" cy="296201"/>
                </a:xfrm>
                <a:prstGeom prst="rect">
                  <a:avLst/>
                </a:prstGeom>
                <a:noFill/>
              </p:spPr>
              <p:txBody>
                <a:bodyPr wrap="none" rtlCol="0">
                  <a:spAutoFit/>
                </a:bodyPr>
                <a:lstStyle/>
                <a:p>
                  <a:r>
                    <a:rPr lang="en-US" sz="1100" i="1" dirty="0"/>
                    <a:t>60 m NEAs</a:t>
                  </a:r>
                </a:p>
              </p:txBody>
            </p:sp>
            <p:sp>
              <p:nvSpPr>
                <p:cNvPr id="18" name="TextBox 17"/>
                <p:cNvSpPr txBox="1"/>
                <p:nvPr/>
              </p:nvSpPr>
              <p:spPr>
                <a:xfrm>
                  <a:off x="22453600" y="16395700"/>
                  <a:ext cx="1004483" cy="296201"/>
                </a:xfrm>
                <a:prstGeom prst="rect">
                  <a:avLst/>
                </a:prstGeom>
                <a:noFill/>
              </p:spPr>
              <p:txBody>
                <a:bodyPr wrap="none" rtlCol="0">
                  <a:spAutoFit/>
                </a:bodyPr>
                <a:lstStyle/>
                <a:p>
                  <a:r>
                    <a:rPr lang="en-US" sz="1100" i="1" dirty="0"/>
                    <a:t>100 m NEAs</a:t>
                  </a:r>
                </a:p>
              </p:txBody>
            </p:sp>
            <p:sp>
              <p:nvSpPr>
                <p:cNvPr id="19" name="TextBox 18"/>
                <p:cNvSpPr txBox="1"/>
                <p:nvPr/>
              </p:nvSpPr>
              <p:spPr>
                <a:xfrm>
                  <a:off x="22453600" y="15798800"/>
                  <a:ext cx="1004483" cy="296201"/>
                </a:xfrm>
                <a:prstGeom prst="rect">
                  <a:avLst/>
                </a:prstGeom>
                <a:noFill/>
              </p:spPr>
              <p:txBody>
                <a:bodyPr wrap="none" rtlCol="0">
                  <a:spAutoFit/>
                </a:bodyPr>
                <a:lstStyle/>
                <a:p>
                  <a:r>
                    <a:rPr lang="en-US" sz="1100" i="1" dirty="0"/>
                    <a:t>600 m NEAs</a:t>
                  </a:r>
                </a:p>
              </p:txBody>
            </p:sp>
            <p:sp>
              <p:nvSpPr>
                <p:cNvPr id="20" name="TextBox 19"/>
                <p:cNvSpPr txBox="1"/>
                <p:nvPr/>
              </p:nvSpPr>
              <p:spPr>
                <a:xfrm>
                  <a:off x="20678745" y="17602200"/>
                  <a:ext cx="3019455" cy="296201"/>
                </a:xfrm>
                <a:prstGeom prst="rect">
                  <a:avLst/>
                </a:prstGeom>
                <a:noFill/>
              </p:spPr>
              <p:txBody>
                <a:bodyPr wrap="square" rtlCol="0">
                  <a:spAutoFit/>
                </a:bodyPr>
                <a:lstStyle/>
                <a:p>
                  <a:r>
                    <a:rPr lang="en-US" sz="1100" i="1" dirty="0"/>
                    <a:t> diameter estimates assume 15% albedo</a:t>
                  </a:r>
                </a:p>
              </p:txBody>
            </p:sp>
            <p:sp>
              <p:nvSpPr>
                <p:cNvPr id="21" name="TextBox 20"/>
                <p:cNvSpPr txBox="1"/>
                <p:nvPr/>
              </p:nvSpPr>
              <p:spPr>
                <a:xfrm>
                  <a:off x="22479000" y="14478000"/>
                  <a:ext cx="912363" cy="296201"/>
                </a:xfrm>
                <a:prstGeom prst="rect">
                  <a:avLst/>
                </a:prstGeom>
                <a:noFill/>
              </p:spPr>
              <p:txBody>
                <a:bodyPr wrap="none" rtlCol="0">
                  <a:spAutoFit/>
                </a:bodyPr>
                <a:lstStyle/>
                <a:p>
                  <a:r>
                    <a:rPr lang="en-US" sz="1100" i="1" dirty="0"/>
                    <a:t>1 km NEAs</a:t>
                  </a:r>
                </a:p>
              </p:txBody>
            </p:sp>
            <p:sp>
              <p:nvSpPr>
                <p:cNvPr id="22" name="TextBox 21"/>
                <p:cNvSpPr txBox="1"/>
                <p:nvPr/>
              </p:nvSpPr>
              <p:spPr>
                <a:xfrm>
                  <a:off x="22174200" y="15087600"/>
                  <a:ext cx="1314009" cy="296201"/>
                </a:xfrm>
                <a:prstGeom prst="rect">
                  <a:avLst/>
                </a:prstGeom>
                <a:noFill/>
              </p:spPr>
              <p:txBody>
                <a:bodyPr wrap="none" rtlCol="0">
                  <a:spAutoFit/>
                </a:bodyPr>
                <a:lstStyle/>
                <a:p>
                  <a:r>
                    <a:rPr lang="en-US" sz="1100" i="1" dirty="0"/>
                    <a:t>Phobos / Deimos</a:t>
                  </a:r>
                </a:p>
              </p:txBody>
            </p:sp>
            <p:sp>
              <p:nvSpPr>
                <p:cNvPr id="23" name="TextBox 22"/>
                <p:cNvSpPr txBox="1"/>
                <p:nvPr/>
              </p:nvSpPr>
              <p:spPr>
                <a:xfrm>
                  <a:off x="21311103" y="14175601"/>
                  <a:ext cx="1314009" cy="296201"/>
                </a:xfrm>
                <a:prstGeom prst="rect">
                  <a:avLst/>
                </a:prstGeom>
                <a:noFill/>
              </p:spPr>
              <p:txBody>
                <a:bodyPr wrap="none" rtlCol="0">
                  <a:spAutoFit/>
                </a:bodyPr>
                <a:lstStyle/>
                <a:p>
                  <a:r>
                    <a:rPr lang="en-US" sz="1100" i="1" dirty="0"/>
                    <a:t>Phobos / Deimos</a:t>
                  </a:r>
                </a:p>
              </p:txBody>
            </p:sp>
          </p:grpSp>
        </p:grpSp>
        <p:sp>
          <p:nvSpPr>
            <p:cNvPr id="5" name="TextBox 4"/>
            <p:cNvSpPr txBox="1"/>
            <p:nvPr/>
          </p:nvSpPr>
          <p:spPr>
            <a:xfrm rot="16200000">
              <a:off x="19992945" y="15224426"/>
              <a:ext cx="1981200" cy="424492"/>
            </a:xfrm>
            <a:prstGeom prst="rect">
              <a:avLst/>
            </a:prstGeom>
            <a:noFill/>
          </p:spPr>
          <p:txBody>
            <a:bodyPr wrap="square" rtlCol="0">
              <a:spAutoFit/>
            </a:bodyPr>
            <a:lstStyle/>
            <a:p>
              <a:pPr algn="ctr"/>
              <a:r>
                <a:rPr lang="en-US" b="1" dirty="0" smtClean="0"/>
                <a:t>Total ΔV [km/s]</a:t>
              </a:r>
              <a:endParaRPr lang="en-US" b="1" dirty="0"/>
            </a:p>
          </p:txBody>
        </p:sp>
        <p:sp>
          <p:nvSpPr>
            <p:cNvPr id="6" name="TextBox 5"/>
            <p:cNvSpPr txBox="1"/>
            <p:nvPr/>
          </p:nvSpPr>
          <p:spPr>
            <a:xfrm>
              <a:off x="22555200" y="18478500"/>
              <a:ext cx="3048000" cy="418167"/>
            </a:xfrm>
            <a:prstGeom prst="rect">
              <a:avLst/>
            </a:prstGeom>
            <a:noFill/>
          </p:spPr>
          <p:txBody>
            <a:bodyPr wrap="square" rtlCol="0">
              <a:spAutoFit/>
            </a:bodyPr>
            <a:lstStyle/>
            <a:p>
              <a:pPr algn="ctr"/>
              <a:r>
                <a:rPr lang="en-US" b="1" dirty="0" smtClean="0"/>
                <a:t>Crew Flight Time [days]</a:t>
              </a:r>
              <a:endParaRPr lang="en-US" b="1" dirty="0"/>
            </a:p>
          </p:txBody>
        </p:sp>
        <p:sp>
          <p:nvSpPr>
            <p:cNvPr id="7" name="TextBox 6"/>
            <p:cNvSpPr txBox="1"/>
            <p:nvPr/>
          </p:nvSpPr>
          <p:spPr>
            <a:xfrm>
              <a:off x="20408896" y="16383001"/>
              <a:ext cx="914400" cy="2195375"/>
            </a:xfrm>
            <a:prstGeom prst="rect">
              <a:avLst/>
            </a:prstGeom>
            <a:noFill/>
          </p:spPr>
          <p:txBody>
            <a:bodyPr wrap="square" rtlCol="0">
              <a:spAutoFit/>
            </a:bodyPr>
            <a:lstStyle/>
            <a:p>
              <a:pPr algn="r"/>
              <a:r>
                <a:rPr lang="en-US" sz="1200" i="1" dirty="0">
                  <a:solidFill>
                    <a:srgbClr val="FF0000"/>
                  </a:solidFill>
                </a:rPr>
                <a:t>HEO staging with indirect escape can lower effective mission ΔV by </a:t>
              </a:r>
            </a:p>
            <a:p>
              <a:pPr algn="r"/>
              <a:r>
                <a:rPr lang="en-US" sz="1200" i="1" dirty="0">
                  <a:solidFill>
                    <a:srgbClr val="FF0000"/>
                  </a:solidFill>
                </a:rPr>
                <a:t>~3 km/s  </a:t>
              </a:r>
            </a:p>
          </p:txBody>
        </p:sp>
      </p:grpSp>
      <p:cxnSp>
        <p:nvCxnSpPr>
          <p:cNvPr id="26" name="Straight Arrow Connector 25"/>
          <p:cNvCxnSpPr/>
          <p:nvPr/>
        </p:nvCxnSpPr>
        <p:spPr>
          <a:xfrm rot="10800000" flipV="1">
            <a:off x="4343401" y="4191001"/>
            <a:ext cx="1578" cy="114827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Content Placeholder 2"/>
          <p:cNvSpPr txBox="1">
            <a:spLocks/>
          </p:cNvSpPr>
          <p:nvPr/>
        </p:nvSpPr>
        <p:spPr>
          <a:xfrm>
            <a:off x="0" y="2209800"/>
            <a:ext cx="3657600" cy="3886200"/>
          </a:xfrm>
          <a:prstGeom prst="rect">
            <a:avLst/>
          </a:prstGeom>
          <a:ln w="38100" cap="flat">
            <a:noFill/>
            <a:round/>
          </a:ln>
        </p:spPr>
        <p:txBody>
          <a:bodyPr vert="horz" lIns="91333" tIns="45667" rIns="91333" bIns="45667">
            <a:noAutofit/>
          </a:bodyPr>
          <a:lstStyle/>
          <a:p>
            <a:pPr marL="274000">
              <a:spcBef>
                <a:spcPts val="580"/>
              </a:spcBef>
              <a:buClr>
                <a:srgbClr val="C00000"/>
              </a:buClr>
              <a:buSzPct val="85000"/>
            </a:pPr>
            <a:r>
              <a:rPr lang="en-US" sz="2000" b="1" dirty="0"/>
              <a:t>Target Accessibility (CP-Crew)</a:t>
            </a:r>
          </a:p>
          <a:p>
            <a:pPr marL="456668" indent="-456668">
              <a:spcBef>
                <a:spcPts val="580"/>
              </a:spcBef>
              <a:buClr>
                <a:srgbClr val="C00000"/>
              </a:buClr>
              <a:buSzPct val="85000"/>
              <a:buFont typeface="Arial"/>
              <a:buChar char="•"/>
            </a:pPr>
            <a:r>
              <a:rPr lang="en-US" sz="1400" dirty="0"/>
              <a:t>HEO staging with indirect escape lowers the effective mission ΔV by roughly 3 km/s </a:t>
            </a:r>
          </a:p>
          <a:p>
            <a:pPr marL="456668" indent="-456668">
              <a:spcBef>
                <a:spcPts val="580"/>
              </a:spcBef>
              <a:buClr>
                <a:srgbClr val="C00000"/>
              </a:buClr>
              <a:buSzPct val="85000"/>
              <a:buFont typeface="Arial"/>
              <a:buChar char="•"/>
            </a:pPr>
            <a:r>
              <a:rPr lang="en-US" sz="1400" dirty="0"/>
              <a:t>180-day missions to 10-60 m asteroids are then available every ~2 years with an effective ΔV comparable to lunar missions</a:t>
            </a:r>
          </a:p>
          <a:p>
            <a:pPr marL="456668" indent="-456668">
              <a:spcBef>
                <a:spcPts val="580"/>
              </a:spcBef>
              <a:buClr>
                <a:srgbClr val="C00000"/>
              </a:buClr>
              <a:buSzPct val="85000"/>
              <a:buFont typeface="Arial"/>
              <a:buChar char="•"/>
            </a:pPr>
            <a:r>
              <a:rPr lang="en-US" sz="1400" dirty="0"/>
              <a:t>With 1-year missions, the DSV could get to 100 m objects with similar effective ΔV to lunar missions</a:t>
            </a:r>
          </a:p>
          <a:p>
            <a:pPr marL="456668" indent="-456668">
              <a:spcBef>
                <a:spcPts val="580"/>
              </a:spcBef>
              <a:buClr>
                <a:srgbClr val="C00000"/>
              </a:buClr>
              <a:buSzPct val="85000"/>
              <a:buFont typeface="Arial"/>
              <a:buChar char="•"/>
            </a:pPr>
            <a:r>
              <a:rPr lang="en-US" sz="1400" dirty="0"/>
              <a:t>Progressively larger objects are accessible as flight time and ΔV capability approach the levels needed for Phobos / Deimos and Mars surface missions</a:t>
            </a:r>
          </a:p>
        </p:txBody>
      </p:sp>
      <p:sp>
        <p:nvSpPr>
          <p:cNvPr id="32" name="Slide Number Placeholder 31"/>
          <p:cNvSpPr>
            <a:spLocks noGrp="1"/>
          </p:cNvSpPr>
          <p:nvPr>
            <p:ph type="sldNum" sz="quarter" idx="12"/>
          </p:nvPr>
        </p:nvSpPr>
        <p:spPr/>
        <p:txBody>
          <a:bodyPr/>
          <a:lstStyle/>
          <a:p>
            <a:fld id="{97A2B45B-9762-49DF-988A-6872BF5B30F8}" type="slidenum">
              <a:rPr lang="en-US" smtClean="0"/>
              <a:pPr/>
              <a:t>6</a:t>
            </a:fld>
            <a:endParaRPr lang="en-US"/>
          </a:p>
        </p:txBody>
      </p:sp>
      <p:sp>
        <p:nvSpPr>
          <p:cNvPr id="27" name="Oval 26"/>
          <p:cNvSpPr/>
          <p:nvPr/>
        </p:nvSpPr>
        <p:spPr>
          <a:xfrm>
            <a:off x="6810702" y="2514005"/>
            <a:ext cx="1240122" cy="509983"/>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33" tIns="45667" rIns="91333" bIns="45667" spcCol="0" rtlCol="0" anchor="ctr"/>
          <a:lstStyle/>
          <a:p>
            <a:pPr algn="ctr"/>
            <a:endParaRPr lang="en-US">
              <a:solidFill>
                <a:schemeClr val="accent6">
                  <a:lumMod val="50000"/>
                </a:schemeClr>
              </a:solidFill>
            </a:endParaRPr>
          </a:p>
        </p:txBody>
      </p:sp>
      <p:sp>
        <p:nvSpPr>
          <p:cNvPr id="34" name="Oval 33"/>
          <p:cNvSpPr/>
          <p:nvPr/>
        </p:nvSpPr>
        <p:spPr>
          <a:xfrm>
            <a:off x="7605065" y="3344884"/>
            <a:ext cx="1240122" cy="509983"/>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33" tIns="45667" rIns="91333" bIns="45667" spcCol="0" rtlCol="0" anchor="ctr"/>
          <a:lstStyle/>
          <a:p>
            <a:pPr algn="ctr"/>
            <a:endParaRPr lang="en-US">
              <a:solidFill>
                <a:schemeClr val="accent6">
                  <a:lumMod val="5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SEP Spiral</a:t>
            </a:r>
            <a:endParaRPr lang="en-US" dirty="0"/>
          </a:p>
        </p:txBody>
      </p:sp>
      <p:sp>
        <p:nvSpPr>
          <p:cNvPr id="5" name="Slide Number Placeholder 4"/>
          <p:cNvSpPr>
            <a:spLocks noGrp="1"/>
          </p:cNvSpPr>
          <p:nvPr>
            <p:ph type="sldNum" sz="quarter" idx="12"/>
          </p:nvPr>
        </p:nvSpPr>
        <p:spPr/>
        <p:txBody>
          <a:bodyPr/>
          <a:lstStyle/>
          <a:p>
            <a:fld id="{35B82AB4-DBC1-4983-92DE-6F8BECDC9077}" type="slidenum">
              <a:rPr lang="en-US" smtClean="0"/>
              <a:pPr/>
              <a:t>7</a:t>
            </a:fld>
            <a:endParaRPr lang="en-US"/>
          </a:p>
        </p:txBody>
      </p:sp>
      <p:pic>
        <p:nvPicPr>
          <p:cNvPr id="1026" name="Picture 2"/>
          <p:cNvPicPr>
            <a:picLocks noChangeAspect="1" noChangeArrowheads="1"/>
          </p:cNvPicPr>
          <p:nvPr/>
        </p:nvPicPr>
        <p:blipFill>
          <a:blip r:embed="rId3" cstate="print"/>
          <a:srcRect l="32328" t="16250" r="30922" b="31250"/>
          <a:stretch>
            <a:fillRect/>
          </a:stretch>
        </p:blipFill>
        <p:spPr bwMode="auto">
          <a:xfrm>
            <a:off x="0" y="923544"/>
            <a:ext cx="4542518" cy="3648456"/>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rcRect l="31845" t="27083" r="30673" b="19792"/>
          <a:stretch>
            <a:fillRect/>
          </a:stretch>
        </p:blipFill>
        <p:spPr bwMode="auto">
          <a:xfrm>
            <a:off x="4511013" y="847344"/>
            <a:ext cx="4632997" cy="3691890"/>
          </a:xfrm>
          <a:prstGeom prst="rect">
            <a:avLst/>
          </a:prstGeom>
          <a:noFill/>
          <a:ln w="9525">
            <a:noFill/>
            <a:miter lim="800000"/>
            <a:headEnd/>
            <a:tailEnd/>
          </a:ln>
          <a:effectLst/>
        </p:spPr>
      </p:pic>
      <p:sp>
        <p:nvSpPr>
          <p:cNvPr id="14" name="TextBox 13"/>
          <p:cNvSpPr txBox="1"/>
          <p:nvPr/>
        </p:nvSpPr>
        <p:spPr>
          <a:xfrm>
            <a:off x="381000" y="4495802"/>
            <a:ext cx="3810000" cy="646331"/>
          </a:xfrm>
          <a:prstGeom prst="rect">
            <a:avLst/>
          </a:prstGeom>
          <a:noFill/>
        </p:spPr>
        <p:txBody>
          <a:bodyPr wrap="square" lIns="91333" tIns="45667" rIns="91333" bIns="45667" rtlCol="0">
            <a:spAutoFit/>
          </a:bodyPr>
          <a:lstStyle/>
          <a:p>
            <a:r>
              <a:rPr lang="en-US" dirty="0" smtClean="0"/>
              <a:t>Spiral </a:t>
            </a:r>
            <a:r>
              <a:rPr lang="en-US" dirty="0" err="1" smtClean="0"/>
              <a:t>Cheatsheet</a:t>
            </a:r>
            <a:r>
              <a:rPr lang="en-US" dirty="0" smtClean="0"/>
              <a:t> for mass and time :</a:t>
            </a:r>
          </a:p>
          <a:p>
            <a:endParaRPr lang="en-US" dirty="0" smtClean="0"/>
          </a:p>
        </p:txBody>
      </p:sp>
      <p:sp>
        <p:nvSpPr>
          <p:cNvPr id="15" name="Rectangle 14"/>
          <p:cNvSpPr/>
          <p:nvPr/>
        </p:nvSpPr>
        <p:spPr>
          <a:xfrm>
            <a:off x="5943600" y="4495803"/>
            <a:ext cx="2514600" cy="2031325"/>
          </a:xfrm>
          <a:prstGeom prst="rect">
            <a:avLst/>
          </a:prstGeom>
        </p:spPr>
        <p:txBody>
          <a:bodyPr wrap="square" lIns="91333" tIns="45667" rIns="91333" bIns="45667">
            <a:spAutoFit/>
          </a:bodyPr>
          <a:lstStyle/>
          <a:p>
            <a:r>
              <a:rPr lang="en-US" u="sng" dirty="0" smtClean="0"/>
              <a:t>SEP inert mass</a:t>
            </a:r>
          </a:p>
          <a:p>
            <a:r>
              <a:rPr lang="en-US" dirty="0" smtClean="0"/>
              <a:t>30 kg/kW array</a:t>
            </a:r>
          </a:p>
          <a:p>
            <a:r>
              <a:rPr lang="en-US" dirty="0" smtClean="0"/>
              <a:t>15% </a:t>
            </a:r>
            <a:r>
              <a:rPr lang="en-US" dirty="0" err="1" smtClean="0"/>
              <a:t>Xe</a:t>
            </a:r>
            <a:endParaRPr lang="en-US" dirty="0" smtClean="0"/>
          </a:p>
          <a:p>
            <a:r>
              <a:rPr lang="en-US" u="sng" dirty="0" smtClean="0"/>
              <a:t>Array to Jet efficiency </a:t>
            </a:r>
          </a:p>
          <a:p>
            <a:r>
              <a:rPr lang="en-US" dirty="0" smtClean="0"/>
              <a:t>50% @ 1600 s</a:t>
            </a:r>
          </a:p>
          <a:p>
            <a:r>
              <a:rPr lang="en-US" dirty="0" smtClean="0"/>
              <a:t>60% @ 2500 s</a:t>
            </a:r>
          </a:p>
          <a:p>
            <a:r>
              <a:rPr lang="en-US" dirty="0" smtClean="0"/>
              <a:t>68% @ 6000 s</a:t>
            </a:r>
            <a:endParaRPr lang="en-US" dirty="0"/>
          </a:p>
        </p:txBody>
      </p:sp>
      <p:graphicFrame>
        <p:nvGraphicFramePr>
          <p:cNvPr id="10" name="Object 9"/>
          <p:cNvGraphicFramePr>
            <a:graphicFrameLocks noChangeAspect="1"/>
          </p:cNvGraphicFramePr>
          <p:nvPr/>
        </p:nvGraphicFramePr>
        <p:xfrm>
          <a:off x="228600" y="4759914"/>
          <a:ext cx="4346494" cy="1206500"/>
        </p:xfrm>
        <a:graphic>
          <a:graphicData uri="http://schemas.openxmlformats.org/presentationml/2006/ole">
            <mc:AlternateContent xmlns:mc="http://schemas.openxmlformats.org/markup-compatibility/2006">
              <mc:Choice xmlns:v="urn:schemas-microsoft-com:vml" Requires="v">
                <p:oleObj spid="_x0000_s3092" name="Equation" r:id="rId5" imgW="3568700" imgH="990600" progId="">
                  <p:embed/>
                </p:oleObj>
              </mc:Choice>
              <mc:Fallback>
                <p:oleObj name="Equation" r:id="rId5" imgW="3568700" imgH="990600" progId="">
                  <p:embed/>
                  <p:pic>
                    <p:nvPicPr>
                      <p:cNvPr id="0"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759914"/>
                        <a:ext cx="4346494" cy="1206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10"/>
          <p:cNvSpPr/>
          <p:nvPr/>
        </p:nvSpPr>
        <p:spPr>
          <a:xfrm>
            <a:off x="152400" y="5943600"/>
            <a:ext cx="4646080" cy="369332"/>
          </a:xfrm>
          <a:prstGeom prst="rect">
            <a:avLst/>
          </a:prstGeom>
        </p:spPr>
        <p:txBody>
          <a:bodyPr wrap="none" lIns="91333" tIns="45667" rIns="91333" bIns="45667">
            <a:spAutoFit/>
          </a:bodyPr>
          <a:lstStyle/>
          <a:p>
            <a:r>
              <a:rPr lang="en-US" dirty="0" smtClean="0"/>
              <a:t>add margin (~10%) for radiation and shadowing</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Cargo pre-placement at Deimos</a:t>
            </a:r>
            <a:endParaRPr lang="en-US" sz="1400" dirty="0"/>
          </a:p>
        </p:txBody>
      </p:sp>
      <p:sp>
        <p:nvSpPr>
          <p:cNvPr id="4" name="Rounded Rectangle 3"/>
          <p:cNvSpPr/>
          <p:nvPr/>
        </p:nvSpPr>
        <p:spPr>
          <a:xfrm>
            <a:off x="497407" y="6333067"/>
            <a:ext cx="2743200" cy="2286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rtlCol="0" anchor="ctr"/>
          <a:lstStyle/>
          <a:p>
            <a:pPr algn="ctr" defTabSz="456802"/>
            <a:r>
              <a:rPr lang="en-US" dirty="0">
                <a:solidFill>
                  <a:prstClr val="white"/>
                </a:solidFill>
              </a:rPr>
              <a:t>Earth</a:t>
            </a:r>
          </a:p>
        </p:txBody>
      </p:sp>
      <p:sp>
        <p:nvSpPr>
          <p:cNvPr id="6" name="Rounded Rectangle 5"/>
          <p:cNvSpPr/>
          <p:nvPr/>
        </p:nvSpPr>
        <p:spPr>
          <a:xfrm>
            <a:off x="497407" y="1883832"/>
            <a:ext cx="2743200" cy="228600"/>
          </a:xfrm>
          <a:prstGeom prst="round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688" rIns="91376" bIns="45688" rtlCol="0" anchor="ctr"/>
          <a:lstStyle/>
          <a:p>
            <a:pPr algn="ctr" defTabSz="456802"/>
            <a:r>
              <a:rPr lang="en-US" dirty="0">
                <a:solidFill>
                  <a:prstClr val="white"/>
                </a:solidFill>
              </a:rPr>
              <a:t>Deimos</a:t>
            </a:r>
          </a:p>
        </p:txBody>
      </p:sp>
      <p:pic>
        <p:nvPicPr>
          <p:cNvPr id="7" name="Picture 6"/>
          <p:cNvPicPr>
            <a:picLocks noChangeAspect="1"/>
          </p:cNvPicPr>
          <p:nvPr/>
        </p:nvPicPr>
        <p:blipFill>
          <a:blip r:embed="rId2" cstate="print"/>
          <a:stretch>
            <a:fillRect/>
          </a:stretch>
        </p:blipFill>
        <p:spPr>
          <a:xfrm>
            <a:off x="679443" y="5181594"/>
            <a:ext cx="254000" cy="1104900"/>
          </a:xfrm>
          <a:prstGeom prst="rect">
            <a:avLst/>
          </a:prstGeom>
        </p:spPr>
      </p:pic>
      <p:grpSp>
        <p:nvGrpSpPr>
          <p:cNvPr id="3" name="Group 7"/>
          <p:cNvGrpSpPr/>
          <p:nvPr/>
        </p:nvGrpSpPr>
        <p:grpSpPr>
          <a:xfrm rot="4494460">
            <a:off x="1676359" y="2141967"/>
            <a:ext cx="1117600" cy="1102036"/>
            <a:chOff x="4382655" y="4750846"/>
            <a:chExt cx="1117600" cy="1102036"/>
          </a:xfrm>
        </p:grpSpPr>
        <p:grpSp>
          <p:nvGrpSpPr>
            <p:cNvPr id="5" name="Group 16"/>
            <p:cNvGrpSpPr/>
            <p:nvPr/>
          </p:nvGrpSpPr>
          <p:grpSpPr>
            <a:xfrm>
              <a:off x="4864771" y="4750846"/>
              <a:ext cx="152400" cy="459317"/>
              <a:chOff x="2762250" y="4631266"/>
              <a:chExt cx="152400" cy="459317"/>
            </a:xfrm>
          </p:grpSpPr>
          <p:pic>
            <p:nvPicPr>
              <p:cNvPr id="14" name="Picture 13"/>
              <p:cNvPicPr>
                <a:picLocks noChangeAspect="1"/>
              </p:cNvPicPr>
              <p:nvPr/>
            </p:nvPicPr>
            <p:blipFill>
              <a:blip r:embed="rId3" cstate="print"/>
              <a:stretch>
                <a:fillRect/>
              </a:stretch>
            </p:blipFill>
            <p:spPr>
              <a:xfrm>
                <a:off x="2762250" y="4836583"/>
                <a:ext cx="152400" cy="254000"/>
              </a:xfrm>
              <a:prstGeom prst="rect">
                <a:avLst/>
              </a:prstGeom>
            </p:spPr>
          </p:pic>
          <p:pic>
            <p:nvPicPr>
              <p:cNvPr id="15" name="Picture 14"/>
              <p:cNvPicPr>
                <a:picLocks/>
              </p:cNvPicPr>
              <p:nvPr/>
            </p:nvPicPr>
            <p:blipFill>
              <a:blip r:embed="rId4" cstate="print"/>
              <a:stretch>
                <a:fillRect/>
              </a:stretch>
            </p:blipFill>
            <p:spPr>
              <a:xfrm>
                <a:off x="2764367" y="4631266"/>
                <a:ext cx="148844" cy="215900"/>
              </a:xfrm>
              <a:prstGeom prst="rect">
                <a:avLst/>
              </a:prstGeom>
            </p:spPr>
          </p:pic>
        </p:grpSp>
        <p:pic>
          <p:nvPicPr>
            <p:cNvPr id="10" name="Picture 9"/>
            <p:cNvPicPr>
              <a:picLocks noChangeAspect="1"/>
            </p:cNvPicPr>
            <p:nvPr/>
          </p:nvPicPr>
          <p:blipFill>
            <a:blip r:embed="rId5" cstate="print"/>
            <a:stretch>
              <a:fillRect/>
            </a:stretch>
          </p:blipFill>
          <p:spPr>
            <a:xfrm>
              <a:off x="4382655" y="5370282"/>
              <a:ext cx="1117600" cy="482600"/>
            </a:xfrm>
            <a:prstGeom prst="rect">
              <a:avLst/>
            </a:prstGeom>
          </p:spPr>
        </p:pic>
        <p:grpSp>
          <p:nvGrpSpPr>
            <p:cNvPr id="8" name="Group 21"/>
            <p:cNvGrpSpPr/>
            <p:nvPr/>
          </p:nvGrpSpPr>
          <p:grpSpPr>
            <a:xfrm>
              <a:off x="4873237" y="5142425"/>
              <a:ext cx="152400" cy="459317"/>
              <a:chOff x="2762250" y="4631266"/>
              <a:chExt cx="152400" cy="459317"/>
            </a:xfrm>
          </p:grpSpPr>
          <p:pic>
            <p:nvPicPr>
              <p:cNvPr id="12" name="Picture 11"/>
              <p:cNvPicPr>
                <a:picLocks noChangeAspect="1"/>
              </p:cNvPicPr>
              <p:nvPr/>
            </p:nvPicPr>
            <p:blipFill>
              <a:blip r:embed="rId3" cstate="print"/>
              <a:stretch>
                <a:fillRect/>
              </a:stretch>
            </p:blipFill>
            <p:spPr>
              <a:xfrm>
                <a:off x="2762250" y="4836583"/>
                <a:ext cx="152400" cy="254000"/>
              </a:xfrm>
              <a:prstGeom prst="rect">
                <a:avLst/>
              </a:prstGeom>
            </p:spPr>
          </p:pic>
          <p:pic>
            <p:nvPicPr>
              <p:cNvPr id="13" name="Picture 12"/>
              <p:cNvPicPr>
                <a:picLocks/>
              </p:cNvPicPr>
              <p:nvPr/>
            </p:nvPicPr>
            <p:blipFill>
              <a:blip r:embed="rId4" cstate="print"/>
              <a:stretch>
                <a:fillRect/>
              </a:stretch>
            </p:blipFill>
            <p:spPr>
              <a:xfrm>
                <a:off x="2764367" y="4631266"/>
                <a:ext cx="148844" cy="215900"/>
              </a:xfrm>
              <a:prstGeom prst="rect">
                <a:avLst/>
              </a:prstGeom>
            </p:spPr>
          </p:pic>
        </p:grpSp>
      </p:grpSp>
      <p:cxnSp>
        <p:nvCxnSpPr>
          <p:cNvPr id="18" name="Shape 17"/>
          <p:cNvCxnSpPr>
            <a:stCxn id="7" idx="0"/>
          </p:cNvCxnSpPr>
          <p:nvPr/>
        </p:nvCxnSpPr>
        <p:spPr>
          <a:xfrm rot="5400000" flipH="1" flipV="1">
            <a:off x="485029" y="3173760"/>
            <a:ext cx="2329249" cy="1686420"/>
          </a:xfrm>
          <a:prstGeom prst="curvedConnector3">
            <a:avLst>
              <a:gd name="adj1" fmla="val 50000"/>
            </a:avLst>
          </a:prstGeom>
          <a:ln w="38100" cap="flat" cmpd="sng" algn="ctr">
            <a:solidFill>
              <a:srgbClr val="6666FF">
                <a:alpha val="35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6" cstate="print"/>
          <a:srcRect l="8661"/>
          <a:stretch>
            <a:fillRect/>
          </a:stretch>
        </p:blipFill>
        <p:spPr>
          <a:xfrm>
            <a:off x="3585415" y="1781770"/>
            <a:ext cx="5558589" cy="4572000"/>
          </a:xfrm>
          <a:prstGeom prst="rect">
            <a:avLst/>
          </a:prstGeom>
        </p:spPr>
      </p:pic>
      <p:sp>
        <p:nvSpPr>
          <p:cNvPr id="30" name="TextBox 29"/>
          <p:cNvSpPr txBox="1"/>
          <p:nvPr/>
        </p:nvSpPr>
        <p:spPr>
          <a:xfrm>
            <a:off x="2314600" y="1100671"/>
            <a:ext cx="4519485" cy="369320"/>
          </a:xfrm>
          <a:prstGeom prst="rect">
            <a:avLst/>
          </a:prstGeom>
          <a:noFill/>
        </p:spPr>
        <p:txBody>
          <a:bodyPr wrap="none" lIns="91376" tIns="45688" rIns="91376" bIns="45688" rtlCol="0">
            <a:spAutoFit/>
          </a:bodyPr>
          <a:lstStyle/>
          <a:p>
            <a:pPr defTabSz="456802"/>
            <a:r>
              <a:rPr lang="en-US" dirty="0">
                <a:solidFill>
                  <a:prstClr val="white"/>
                </a:solidFill>
              </a:rPr>
              <a:t>The SEPC can get 54% of the IMLEO to Deimos</a:t>
            </a:r>
          </a:p>
        </p:txBody>
      </p:sp>
      <p:sp>
        <p:nvSpPr>
          <p:cNvPr id="32" name="TextBox 31"/>
          <p:cNvSpPr txBox="1"/>
          <p:nvPr/>
        </p:nvSpPr>
        <p:spPr>
          <a:xfrm>
            <a:off x="647697" y="2191780"/>
            <a:ext cx="808105" cy="923265"/>
          </a:xfrm>
          <a:prstGeom prst="rect">
            <a:avLst/>
          </a:prstGeom>
          <a:noFill/>
        </p:spPr>
        <p:txBody>
          <a:bodyPr wrap="none" lIns="91376" tIns="45688" rIns="91376" bIns="45688" rtlCol="0">
            <a:spAutoFit/>
          </a:bodyPr>
          <a:lstStyle/>
          <a:p>
            <a:pPr defTabSz="456802"/>
            <a:r>
              <a:rPr lang="en-US" dirty="0">
                <a:solidFill>
                  <a:prstClr val="white"/>
                </a:solidFill>
              </a:rPr>
              <a:t>Cargo:</a:t>
            </a:r>
          </a:p>
          <a:p>
            <a:pPr defTabSz="456802"/>
            <a:r>
              <a:rPr lang="en-US" dirty="0">
                <a:solidFill>
                  <a:prstClr val="white"/>
                </a:solidFill>
              </a:rPr>
              <a:t>2 SEV</a:t>
            </a:r>
          </a:p>
          <a:p>
            <a:pPr defTabSz="456802"/>
            <a:r>
              <a:rPr lang="en-US" dirty="0">
                <a:solidFill>
                  <a:prstClr val="white"/>
                </a:solidFill>
              </a:rPr>
              <a:t>2 SCPS</a:t>
            </a:r>
          </a:p>
        </p:txBody>
      </p:sp>
      <p:sp>
        <p:nvSpPr>
          <p:cNvPr id="33" name="TextBox 32"/>
          <p:cNvSpPr txBox="1"/>
          <p:nvPr/>
        </p:nvSpPr>
        <p:spPr>
          <a:xfrm>
            <a:off x="1293796" y="4067770"/>
            <a:ext cx="1492716" cy="923330"/>
          </a:xfrm>
          <a:prstGeom prst="rect">
            <a:avLst/>
          </a:prstGeom>
          <a:noFill/>
        </p:spPr>
        <p:txBody>
          <a:bodyPr wrap="none" lIns="91376" tIns="45688" rIns="91376" bIns="45688" rtlCol="0">
            <a:spAutoFit/>
          </a:bodyPr>
          <a:lstStyle/>
          <a:p>
            <a:pPr defTabSz="456802"/>
            <a:r>
              <a:rPr lang="en-US" dirty="0">
                <a:solidFill>
                  <a:prstClr val="white"/>
                </a:solidFill>
              </a:rPr>
              <a:t>4-year</a:t>
            </a:r>
          </a:p>
          <a:p>
            <a:pPr defTabSz="456802"/>
            <a:r>
              <a:rPr lang="en-US" dirty="0">
                <a:solidFill>
                  <a:prstClr val="white"/>
                </a:solidFill>
              </a:rPr>
              <a:t>SEP trajectory</a:t>
            </a:r>
          </a:p>
          <a:p>
            <a:pPr defTabSz="456802"/>
            <a:r>
              <a:rPr lang="en-US" dirty="0">
                <a:solidFill>
                  <a:prstClr val="white"/>
                </a:solidFill>
              </a:rPr>
              <a:t>From LEO</a:t>
            </a:r>
          </a:p>
        </p:txBody>
      </p:sp>
      <p:sp>
        <p:nvSpPr>
          <p:cNvPr id="34" name="TextBox 33"/>
          <p:cNvSpPr txBox="1"/>
          <p:nvPr/>
        </p:nvSpPr>
        <p:spPr>
          <a:xfrm>
            <a:off x="950037" y="5550926"/>
            <a:ext cx="2196413" cy="369320"/>
          </a:xfrm>
          <a:prstGeom prst="rect">
            <a:avLst/>
          </a:prstGeom>
          <a:noFill/>
        </p:spPr>
        <p:txBody>
          <a:bodyPr wrap="none" lIns="91376" tIns="45688" rIns="91376" bIns="45688" rtlCol="0">
            <a:spAutoFit/>
          </a:bodyPr>
          <a:lstStyle/>
          <a:p>
            <a:pPr defTabSz="456802"/>
            <a:r>
              <a:rPr lang="en-US" dirty="0">
                <a:solidFill>
                  <a:prstClr val="white"/>
                </a:solidFill>
              </a:rPr>
              <a:t>Single 130 </a:t>
            </a:r>
            <a:r>
              <a:rPr lang="en-US" dirty="0" err="1">
                <a:solidFill>
                  <a:prstClr val="white"/>
                </a:solidFill>
              </a:rPr>
              <a:t>t</a:t>
            </a:r>
            <a:r>
              <a:rPr lang="en-US" dirty="0">
                <a:solidFill>
                  <a:prstClr val="white"/>
                </a:solidFill>
              </a:rPr>
              <a:t> Launcher</a:t>
            </a:r>
          </a:p>
        </p:txBody>
      </p:sp>
      <p:sp>
        <p:nvSpPr>
          <p:cNvPr id="20" name="Slide Number Placeholder 19"/>
          <p:cNvSpPr>
            <a:spLocks noGrp="1"/>
          </p:cNvSpPr>
          <p:nvPr>
            <p:ph type="sldNum" sz="quarter" idx="12"/>
          </p:nvPr>
        </p:nvSpPr>
        <p:spPr/>
        <p:txBody>
          <a:bodyPr/>
          <a:lstStyle/>
          <a:p>
            <a:fld id="{2A1FDE4A-EACD-834D-8A2D-513C09BFD8F0}" type="slidenum">
              <a:rPr lang="en-US" smtClean="0">
                <a:solidFill>
                  <a:prstClr val="white">
                    <a:tint val="75000"/>
                  </a:prstClr>
                </a:solidFill>
              </a:rPr>
              <a:pPr/>
              <a:t>8</a:t>
            </a:fld>
            <a:endParaRPr lang="en-US">
              <a:solidFill>
                <a:prstClr val="white">
                  <a:tint val="75000"/>
                </a:prstClr>
              </a:solidFill>
            </a:endParaRPr>
          </a:p>
        </p:txBody>
      </p:sp>
    </p:spTree>
    <p:extLst>
      <p:ext uri="{BB962C8B-B14F-4D97-AF65-F5344CB8AC3E}">
        <p14:creationId xmlns:p14="http://schemas.microsoft.com/office/powerpoint/2010/main" val="33985187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Departure Strategies</a:t>
            </a:r>
            <a:endParaRPr lang="en-US" dirty="0"/>
          </a:p>
        </p:txBody>
      </p:sp>
      <p:sp>
        <p:nvSpPr>
          <p:cNvPr id="6" name="Content Placeholder 5"/>
          <p:cNvSpPr>
            <a:spLocks noGrp="1"/>
          </p:cNvSpPr>
          <p:nvPr>
            <p:ph idx="1"/>
          </p:nvPr>
        </p:nvSpPr>
        <p:spPr/>
        <p:txBody>
          <a:bodyPr>
            <a:normAutofit fontScale="92500"/>
          </a:bodyPr>
          <a:lstStyle/>
          <a:p>
            <a:r>
              <a:rPr lang="en-US" dirty="0" smtClean="0"/>
              <a:t>Human missions to Mars require several vehicle elements with multiple launches</a:t>
            </a:r>
          </a:p>
          <a:p>
            <a:r>
              <a:rPr lang="en-US" dirty="0" smtClean="0"/>
              <a:t>Elements could be aggregated at Earth-Moon L</a:t>
            </a:r>
            <a:r>
              <a:rPr lang="en-US" baseline="-25000" dirty="0" smtClean="0"/>
              <a:t>2</a:t>
            </a:r>
            <a:r>
              <a:rPr lang="en-US" dirty="0" smtClean="0"/>
              <a:t>, high-lunar orbit, high-Earth orbit, or low-Earth orbit</a:t>
            </a:r>
          </a:p>
          <a:p>
            <a:r>
              <a:rPr lang="en-US" dirty="0" smtClean="0"/>
              <a:t>High level comparison of overall </a:t>
            </a:r>
            <a:r>
              <a:rPr lang="en-US" dirty="0" smtClean="0">
                <a:latin typeface="Symbol" pitchFamily="18" charset="2"/>
              </a:rPr>
              <a:t>D</a:t>
            </a:r>
            <a:r>
              <a:rPr lang="en-US" dirty="0" smtClean="0"/>
              <a:t>V, departure windows, backup opportunities, and contingency options</a:t>
            </a:r>
          </a:p>
          <a:p>
            <a:pPr lvl="1"/>
            <a:r>
              <a:rPr lang="en-US" dirty="0" smtClean="0"/>
              <a:t>Feeds into assessments of vehicle sizing, cost, and risk</a:t>
            </a:r>
            <a:endParaRPr lang="en-US" dirty="0"/>
          </a:p>
        </p:txBody>
      </p:sp>
      <p:sp>
        <p:nvSpPr>
          <p:cNvPr id="3" name="Date Placeholder 2"/>
          <p:cNvSpPr>
            <a:spLocks noGrp="1"/>
          </p:cNvSpPr>
          <p:nvPr>
            <p:ph type="dt" sz="half" idx="10"/>
          </p:nvPr>
        </p:nvSpPr>
        <p:spPr/>
        <p:txBody>
          <a:bodyPr/>
          <a:lstStyle/>
          <a:p>
            <a:r>
              <a:rPr lang="en-US" smtClean="0"/>
              <a:t>9/11/2012</a:t>
            </a:r>
            <a:endParaRPr lang="en-US"/>
          </a:p>
        </p:txBody>
      </p:sp>
      <p:sp>
        <p:nvSpPr>
          <p:cNvPr id="4" name="Footer Placeholder 3"/>
          <p:cNvSpPr>
            <a:spLocks noGrp="1"/>
          </p:cNvSpPr>
          <p:nvPr>
            <p:ph type="ftr" sz="quarter" idx="11"/>
          </p:nvPr>
        </p:nvSpPr>
        <p:spPr/>
        <p:txBody>
          <a:bodyPr/>
          <a:lstStyle/>
          <a:p>
            <a:r>
              <a:rPr lang="en-US" smtClean="0"/>
              <a:t>Damon Landau</a:t>
            </a:r>
            <a:endParaRPr lang="en-US"/>
          </a:p>
        </p:txBody>
      </p:sp>
      <p:sp>
        <p:nvSpPr>
          <p:cNvPr id="5" name="Slide Number Placeholder 4"/>
          <p:cNvSpPr>
            <a:spLocks noGrp="1"/>
          </p:cNvSpPr>
          <p:nvPr>
            <p:ph type="sldNum" sz="quarter" idx="12"/>
          </p:nvPr>
        </p:nvSpPr>
        <p:spPr/>
        <p:txBody>
          <a:bodyPr/>
          <a:lstStyle/>
          <a:p>
            <a:fld id="{83C579C7-2A9C-41F3-A258-2BB5D777D24F}"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1303</TotalTime>
  <Words>2629</Words>
  <Application>Microsoft Office PowerPoint</Application>
  <PresentationFormat>On-screen Show (4:3)</PresentationFormat>
  <Paragraphs>465</Paragraphs>
  <Slides>46</Slides>
  <Notes>0</Notes>
  <HiddenSlides>0</HiddenSlides>
  <MMClips>0</MMClips>
  <ScaleCrop>false</ScaleCrop>
  <HeadingPairs>
    <vt:vector size="8" baseType="variant">
      <vt:variant>
        <vt:lpstr>Fonts Used</vt:lpstr>
      </vt:variant>
      <vt:variant>
        <vt:i4>6</vt:i4>
      </vt:variant>
      <vt:variant>
        <vt:lpstr>Theme</vt:lpstr>
      </vt:variant>
      <vt:variant>
        <vt:i4>5</vt:i4>
      </vt:variant>
      <vt:variant>
        <vt:lpstr>Embedded OLE Servers</vt:lpstr>
      </vt:variant>
      <vt:variant>
        <vt:i4>1</vt:i4>
      </vt:variant>
      <vt:variant>
        <vt:lpstr>Slide Titles</vt:lpstr>
      </vt:variant>
      <vt:variant>
        <vt:i4>46</vt:i4>
      </vt:variant>
    </vt:vector>
  </HeadingPairs>
  <TitlesOfParts>
    <vt:vector size="58" baseType="lpstr">
      <vt:lpstr>ＭＳ Ｐゴシック</vt:lpstr>
      <vt:lpstr>Arial</vt:lpstr>
      <vt:lpstr>Calibri</vt:lpstr>
      <vt:lpstr>Symbol</vt:lpstr>
      <vt:lpstr>Times New Roman</vt:lpstr>
      <vt:lpstr>Wingdings</vt:lpstr>
      <vt:lpstr>Office Theme</vt:lpstr>
      <vt:lpstr>1_Office Theme</vt:lpstr>
      <vt:lpstr>2_Office Theme</vt:lpstr>
      <vt:lpstr>3_Office Theme</vt:lpstr>
      <vt:lpstr>4_Office Theme</vt:lpstr>
      <vt:lpstr>Equation</vt:lpstr>
      <vt:lpstr>Trajectory Design Techniques for Human Missions to Mars   Damon Landau and Nathan Strange  Jet Propulsion Laboratory, California Institute of Technology</vt:lpstr>
      <vt:lpstr>Delta-V for Deep Space Missions</vt:lpstr>
      <vt:lpstr>Mean-old Mr. Rocket Equation</vt:lpstr>
      <vt:lpstr>The Electric Path</vt:lpstr>
      <vt:lpstr>Indirect Escape from Elliptical HEO</vt:lpstr>
      <vt:lpstr>Benefits of HEO Staging Node</vt:lpstr>
      <vt:lpstr>SEP Spiral</vt:lpstr>
      <vt:lpstr>Cargo pre-placement at Deimos</vt:lpstr>
      <vt:lpstr>Earth Departure Strategies</vt:lpstr>
      <vt:lpstr>Example Outbound Transfers</vt:lpstr>
      <vt:lpstr>Earth Departure Asymptote</vt:lpstr>
      <vt:lpstr>Earth-Moon Lagrange Points</vt:lpstr>
      <vt:lpstr>Departures from L2</vt:lpstr>
      <vt:lpstr>L2 Departure Dates Free Choice Once in L2</vt:lpstr>
      <vt:lpstr>High Lunar Orbit</vt:lpstr>
      <vt:lpstr>High Earth Orbits</vt:lpstr>
      <vt:lpstr>10-day HEO, 28.5 deg inclination</vt:lpstr>
      <vt:lpstr>LEO departure constraints</vt:lpstr>
      <vt:lpstr>Low-Earth Orbit Departures Single Impulse Mode</vt:lpstr>
      <vt:lpstr>3-Burn with High-Earth Orbit</vt:lpstr>
      <vt:lpstr>Departure Scenario Considerations for Human Missions to Mars</vt:lpstr>
      <vt:lpstr>Example Mars Orbital Mission</vt:lpstr>
      <vt:lpstr>SEV Reduces Mass for Phobos Missions</vt:lpstr>
      <vt:lpstr>The Old Problem</vt:lpstr>
      <vt:lpstr>The Current Problem</vt:lpstr>
      <vt:lpstr>Relative cost of orbit reorientation techniques</vt:lpstr>
      <vt:lpstr>Transfer to Phobos</vt:lpstr>
      <vt:lpstr>Same Mission, Different Transfers</vt:lpstr>
      <vt:lpstr>Phobos/Deimos Proximity Orbits*</vt:lpstr>
      <vt:lpstr>PowerPoint Presentation</vt:lpstr>
      <vt:lpstr>PowerPoint Presentation</vt:lpstr>
      <vt:lpstr>Flying an Unstable Orbit</vt:lpstr>
      <vt:lpstr>Phobos L2 Halo orbit  in Full-Force Model (with control)</vt:lpstr>
      <vt:lpstr>Phobos Vertical Orbit in Full-Force Model (with control)</vt:lpstr>
      <vt:lpstr>What happens if you stop station keeping? (Halo)</vt:lpstr>
      <vt:lpstr>Dual Orbit Strategy</vt:lpstr>
      <vt:lpstr>PowerPoint Presentation</vt:lpstr>
      <vt:lpstr>Mars Mission Trade Study</vt:lpstr>
      <vt:lpstr>CP-Crew Mission</vt:lpstr>
      <vt:lpstr>CP-Crew Trajectory Example</vt:lpstr>
      <vt:lpstr>SEP-Crew Mission</vt:lpstr>
      <vt:lpstr>SEP-Crew Trajectory Example</vt:lpstr>
      <vt:lpstr>IMLEO Comparison</vt:lpstr>
      <vt:lpstr>Thoughts on Refueling</vt:lpstr>
      <vt:lpstr>Modular SEP Stages</vt:lpstr>
      <vt:lpstr>PowerPoint Presentation</vt:lpstr>
    </vt:vector>
  </TitlesOfParts>
  <Company>Jet Propulsion Laboratory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Trajectory Optimization and Mission Design for Human Space Exploration   Damon Landau  Jet Propulsion Laboratory, California Institute of Technology</dc:title>
  <dc:creator>Landau, Damon</dc:creator>
  <cp:lastModifiedBy>Nick</cp:lastModifiedBy>
  <cp:revision>38</cp:revision>
  <dcterms:created xsi:type="dcterms:W3CDTF">2011-09-13T03:46:41Z</dcterms:created>
  <dcterms:modified xsi:type="dcterms:W3CDTF">2013-03-26T16:31:17Z</dcterms:modified>
</cp:coreProperties>
</file>