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64"/>
  </p:notesMasterIdLst>
  <p:sldIdLst>
    <p:sldId id="594" r:id="rId2"/>
    <p:sldId id="709" r:id="rId3"/>
    <p:sldId id="676" r:id="rId4"/>
    <p:sldId id="707" r:id="rId5"/>
    <p:sldId id="623" r:id="rId6"/>
    <p:sldId id="604" r:id="rId7"/>
    <p:sldId id="552" r:id="rId8"/>
    <p:sldId id="628" r:id="rId9"/>
    <p:sldId id="555" r:id="rId10"/>
    <p:sldId id="629" r:id="rId11"/>
    <p:sldId id="647" r:id="rId12"/>
    <p:sldId id="681" r:id="rId13"/>
    <p:sldId id="682" r:id="rId14"/>
    <p:sldId id="626" r:id="rId15"/>
    <p:sldId id="683" r:id="rId16"/>
    <p:sldId id="688" r:id="rId17"/>
    <p:sldId id="618" r:id="rId18"/>
    <p:sldId id="684" r:id="rId19"/>
    <p:sldId id="622" r:id="rId20"/>
    <p:sldId id="664" r:id="rId21"/>
    <p:sldId id="595" r:id="rId22"/>
    <p:sldId id="671" r:id="rId23"/>
    <p:sldId id="685" r:id="rId24"/>
    <p:sldId id="686" r:id="rId25"/>
    <p:sldId id="674" r:id="rId26"/>
    <p:sldId id="678" r:id="rId27"/>
    <p:sldId id="689" r:id="rId28"/>
    <p:sldId id="675" r:id="rId29"/>
    <p:sldId id="706" r:id="rId30"/>
    <p:sldId id="718" r:id="rId31"/>
    <p:sldId id="677" r:id="rId32"/>
    <p:sldId id="692" r:id="rId33"/>
    <p:sldId id="694" r:id="rId34"/>
    <p:sldId id="697" r:id="rId35"/>
    <p:sldId id="696" r:id="rId36"/>
    <p:sldId id="705" r:id="rId37"/>
    <p:sldId id="712" r:id="rId38"/>
    <p:sldId id="667" r:id="rId39"/>
    <p:sldId id="663" r:id="rId40"/>
    <p:sldId id="669" r:id="rId41"/>
    <p:sldId id="638" r:id="rId42"/>
    <p:sldId id="640" r:id="rId43"/>
    <p:sldId id="679" r:id="rId44"/>
    <p:sldId id="687" r:id="rId45"/>
    <p:sldId id="714" r:id="rId46"/>
    <p:sldId id="717" r:id="rId47"/>
    <p:sldId id="715" r:id="rId48"/>
    <p:sldId id="716" r:id="rId49"/>
    <p:sldId id="690" r:id="rId50"/>
    <p:sldId id="703" r:id="rId51"/>
    <p:sldId id="713" r:id="rId52"/>
    <p:sldId id="699" r:id="rId53"/>
    <p:sldId id="700" r:id="rId54"/>
    <p:sldId id="701" r:id="rId55"/>
    <p:sldId id="702" r:id="rId56"/>
    <p:sldId id="698" r:id="rId57"/>
    <p:sldId id="693" r:id="rId58"/>
    <p:sldId id="695" r:id="rId59"/>
    <p:sldId id="710" r:id="rId60"/>
    <p:sldId id="612" r:id="rId61"/>
    <p:sldId id="613" r:id="rId62"/>
    <p:sldId id="593" r:id="rId63"/>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4726"/>
    <a:srgbClr val="E71822"/>
    <a:srgbClr val="730C11"/>
    <a:srgbClr val="B9131B"/>
    <a:srgbClr val="F8EEEE"/>
    <a:srgbClr val="A0080B"/>
    <a:srgbClr val="FFDB9A"/>
    <a:srgbClr val="F5C8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464" y="-416"/>
      </p:cViewPr>
      <p:guideLst>
        <p:guide orient="horz" pos="24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2" d="100"/>
        <a:sy n="42" d="100"/>
      </p:scale>
      <p:origin x="0" y="0"/>
    </p:cViewPr>
  </p:sorterViewPr>
  <p:notesViewPr>
    <p:cSldViewPr snapToGrid="0">
      <p:cViewPr varScale="1">
        <p:scale>
          <a:sx n="77" d="100"/>
          <a:sy n="77" d="100"/>
        </p:scale>
        <p:origin x="-158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CFBC826-70B3-614E-AF96-0DE7E2E78FE5}" type="slidenum">
              <a:rPr lang="en-US"/>
              <a:pPr>
                <a:defRPr/>
              </a:pPr>
              <a:t>‹#›</a:t>
            </a:fld>
            <a:endParaRPr lang="en-US"/>
          </a:p>
        </p:txBody>
      </p:sp>
    </p:spTree>
    <p:extLst>
      <p:ext uri="{BB962C8B-B14F-4D97-AF65-F5344CB8AC3E}">
        <p14:creationId xmlns:p14="http://schemas.microsoft.com/office/powerpoint/2010/main" val="3494189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A01462-9F48-3E44-8279-79470C84C1D8}" type="slidenum">
              <a:rPr lang="en-US"/>
              <a:pPr>
                <a:defRPr/>
              </a:pPr>
              <a:t>2</a:t>
            </a:fld>
            <a:endParaRPr lang="en-US"/>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Phoenix contribution – Peter’s paper; perchlorate?</a:t>
            </a:r>
            <a:endParaRPr lang="en-US" dirty="0"/>
          </a:p>
        </p:txBody>
      </p:sp>
      <p:sp>
        <p:nvSpPr>
          <p:cNvPr id="4" name="Slide Number Placeholder 3"/>
          <p:cNvSpPr>
            <a:spLocks noGrp="1"/>
          </p:cNvSpPr>
          <p:nvPr>
            <p:ph type="sldNum" sz="quarter" idx="5"/>
          </p:nvPr>
        </p:nvSpPr>
        <p:spPr/>
        <p:txBody>
          <a:bodyPr/>
          <a:lstStyle/>
          <a:p>
            <a:pPr>
              <a:defRPr/>
            </a:pPr>
            <a:fld id="{D761E93C-2B75-BE4C-AD93-406C38822ABF}" type="slidenum">
              <a:rPr lang="en-US" smtClean="0"/>
              <a:pPr>
                <a:defRPr/>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solidFill>
            <a:srgbClr val="FFFFFF"/>
          </a:solidFill>
          <a:ln/>
        </p:spPr>
      </p:sp>
      <p:sp>
        <p:nvSpPr>
          <p:cNvPr id="26626"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solidFill>
            <a:srgbClr val="FFFFFF"/>
          </a:solidFill>
          <a:ln/>
        </p:spPr>
      </p:sp>
      <p:sp>
        <p:nvSpPr>
          <p:cNvPr id="26626"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solidFill>
            <a:srgbClr val="FFFFFF"/>
          </a:solidFill>
          <a:ln/>
        </p:spPr>
      </p:sp>
      <p:sp>
        <p:nvSpPr>
          <p:cNvPr id="15362" name="Notes Placeholder 2"/>
          <p:cNvSpPr>
            <a:spLocks noGrp="1"/>
          </p:cNvSpPr>
          <p:nvPr>
            <p:ph type="body" idx="1"/>
          </p:nvPr>
        </p:nvSpPr>
        <p:spPr>
          <a:ln>
            <a:solidFill>
              <a:srgbClr val="000000"/>
            </a:solidFill>
          </a:ln>
          <a:extLst>
            <a:ext uri="{909E8E84-426E-40dd-AFC4-6F175D3DCCD1}">
              <a14:hiddenFill xmlns:a14="http://schemas.microsoft.com/office/drawing/2010/main">
                <a:solidFill>
                  <a:srgbClr val="FFFFFF"/>
                </a:solidFill>
              </a14:hiddenFill>
            </a:ext>
          </a:extLst>
        </p:spPr>
        <p:txBody>
          <a:bodyPr/>
          <a:lstStyle/>
          <a:p>
            <a:pPr>
              <a:defRPr/>
            </a:pPr>
            <a:r>
              <a:rPr lang="en-US" sz="800" i="1">
                <a:latin typeface="Arial" charset="0"/>
              </a:rPr>
              <a:t>Clockwise from Upper Left Corner (note colors are generally stretched or false):</a:t>
            </a:r>
          </a:p>
          <a:p>
            <a:pPr>
              <a:defRPr/>
            </a:pPr>
            <a:r>
              <a:rPr lang="en-US" sz="800" i="1">
                <a:latin typeface="Arial" charset="0"/>
              </a:rPr>
              <a:t>Upper Left:  </a:t>
            </a:r>
            <a:r>
              <a:rPr lang="en-US" sz="800">
                <a:latin typeface="Arial" charset="0"/>
              </a:rPr>
              <a:t>Examination of new and past gullies indicates that both dry and fluidized mass wasting is at work</a:t>
            </a:r>
          </a:p>
          <a:p>
            <a:pPr>
              <a:defRPr/>
            </a:pPr>
            <a:r>
              <a:rPr lang="en-US" sz="800" i="1">
                <a:latin typeface="Arial" charset="0"/>
              </a:rPr>
              <a:t>Upper Center:  </a:t>
            </a:r>
            <a:r>
              <a:rPr lang="en-US" sz="800">
                <a:latin typeface="Arial" charset="0"/>
              </a:rPr>
              <a:t>False color shows compositional and textural variations as well as stratigraphic relationships in this view of a channel on a southern crater wall</a:t>
            </a:r>
          </a:p>
          <a:p>
            <a:pPr>
              <a:defRPr/>
            </a:pPr>
            <a:r>
              <a:rPr lang="en-US" sz="800" i="1">
                <a:latin typeface="Arial" charset="0"/>
              </a:rPr>
              <a:t>Upper right (3 images):  </a:t>
            </a:r>
            <a:r>
              <a:rPr lang="en-US" sz="800">
                <a:latin typeface="Arial" charset="0"/>
              </a:rPr>
              <a:t>Context visual and near-IR spectral imaging reveal stratified beds of aqueous minerals in many locations</a:t>
            </a:r>
          </a:p>
          <a:p>
            <a:pPr marL="37931725" lvl="1" indent="-37474525">
              <a:defRPr/>
            </a:pPr>
            <a:r>
              <a:rPr lang="en-US" sz="900">
                <a:latin typeface="Arial" charset="0"/>
                <a:ea typeface="MS PGothic" charset="0"/>
              </a:rPr>
              <a:t>Clay and (Mg) carbonate materials shown in purple inside Jezero Crater; their presence indicates high water activity for extended periods</a:t>
            </a:r>
          </a:p>
          <a:p>
            <a:pPr>
              <a:defRPr/>
            </a:pPr>
            <a:r>
              <a:rPr lang="en-US" sz="800" i="1">
                <a:latin typeface="Arial" charset="0"/>
              </a:rPr>
              <a:t>Center right: </a:t>
            </a:r>
            <a:r>
              <a:rPr lang="en-US" sz="800">
                <a:latin typeface="Arial" charset="0"/>
              </a:rPr>
              <a:t>Artistic cut-away of north polar cap showing internal layering (radar)</a:t>
            </a:r>
          </a:p>
          <a:p>
            <a:pPr>
              <a:defRPr/>
            </a:pPr>
            <a:r>
              <a:rPr lang="en-US" sz="800" i="1">
                <a:latin typeface="Arial" charset="0"/>
              </a:rPr>
              <a:t>Bottom right (map + image):  </a:t>
            </a:r>
            <a:r>
              <a:rPr lang="en-US" sz="800">
                <a:latin typeface="Arial" charset="0"/>
              </a:rPr>
              <a:t>~100 newly impacted craters have been identified (red by MGS; others by MRO); blue dots indicate craters which exposed subsurface ice now subliming away.  One such crater is shown at lower right</a:t>
            </a:r>
            <a:r>
              <a:rPr lang="en-US" sz="900">
                <a:latin typeface="Arial" charset="0"/>
              </a:rPr>
              <a:t>.</a:t>
            </a:r>
          </a:p>
          <a:p>
            <a:pPr>
              <a:defRPr/>
            </a:pPr>
            <a:r>
              <a:rPr lang="en-US" sz="800" i="1">
                <a:latin typeface="Arial" charset="0"/>
              </a:rPr>
              <a:t>Bottom left (2 images):  </a:t>
            </a:r>
            <a:r>
              <a:rPr lang="en-US" sz="800">
                <a:latin typeface="Arial" charset="0"/>
              </a:rPr>
              <a:t>Daily global mosaics monitor the planet’s weather, including near the pole, where seasonal winds trigger dust storms and landslides</a:t>
            </a:r>
          </a:p>
          <a:p>
            <a:pPr>
              <a:defRPr/>
            </a:pPr>
            <a:r>
              <a:rPr lang="en-US" sz="800" i="1">
                <a:latin typeface="Arial" charset="0"/>
              </a:rPr>
              <a:t>Center-left:  </a:t>
            </a:r>
            <a:r>
              <a:rPr lang="en-US" sz="800">
                <a:latin typeface="Arial" charset="0"/>
              </a:rPr>
              <a:t>Comparing day/night air temperatures with models for 1 of 4 MSL sites</a:t>
            </a:r>
          </a:p>
          <a:p>
            <a:pPr>
              <a:defRPr/>
            </a:pPr>
            <a:r>
              <a:rPr lang="en-US" sz="800" i="1">
                <a:latin typeface="Arial" charset="0"/>
              </a:rPr>
              <a:t>Center-right:  </a:t>
            </a:r>
            <a:r>
              <a:rPr lang="en-US" sz="800">
                <a:latin typeface="Arial" charset="0"/>
              </a:rPr>
              <a:t>New globally resolved distributions of CO with season from NIR data</a:t>
            </a:r>
          </a:p>
        </p:txBody>
      </p:sp>
      <p:sp>
        <p:nvSpPr>
          <p:cNvPr id="2253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r"/>
            <a:fld id="{945A09CB-8EC3-C94D-9366-E85D17489197}" type="slidenum">
              <a:rPr lang="en-US" sz="1200">
                <a:ea typeface="MS PGothic" charset="0"/>
                <a:cs typeface="MS PGothic" charset="0"/>
              </a:rPr>
              <a:pPr algn="r"/>
              <a:t>31</a:t>
            </a:fld>
            <a:endParaRPr lang="en-US" sz="1200">
              <a:ea typeface="MS PGothic" charset="0"/>
              <a:cs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solidFill>
            <a:srgbClr val="FFFFFF"/>
          </a:solidFill>
          <a:ln/>
        </p:spPr>
      </p:sp>
      <p:sp>
        <p:nvSpPr>
          <p:cNvPr id="37890"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solidFill>
            <a:srgbClr val="FFFFFF"/>
          </a:solidFill>
          <a:ln/>
        </p:spPr>
      </p:sp>
      <p:sp>
        <p:nvSpPr>
          <p:cNvPr id="79874" name="Rectangle 3"/>
          <p:cNvSpPr>
            <a:spLocks noGrp="1" noChangeArrowheads="1"/>
          </p:cNvSpPr>
          <p:nvPr>
            <p:ph type="body" idx="1"/>
          </p:nvPr>
        </p:nvSpPr>
        <p:spPr>
          <a:solidFill>
            <a:srgbClr val="FFFFFF"/>
          </a:solidFill>
          <a:ln>
            <a:solidFill>
              <a:srgbClr val="000000"/>
            </a:solidFill>
          </a:ln>
        </p:spPr>
        <p:txBody>
          <a:bodyPr lIns="90487" rIns="90487"/>
          <a:lstStyle/>
          <a:p>
            <a:pPr>
              <a:defRPr/>
            </a:pPr>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solidFill>
            <a:srgbClr val="FFFFFF"/>
          </a:solidFill>
          <a:ln/>
        </p:spPr>
      </p:sp>
      <p:sp>
        <p:nvSpPr>
          <p:cNvPr id="77826" name="Rectangle 3"/>
          <p:cNvSpPr>
            <a:spLocks noGrp="1" noChangeArrowheads="1"/>
          </p:cNvSpPr>
          <p:nvPr>
            <p:ph type="body" idx="1"/>
          </p:nvPr>
        </p:nvSpPr>
        <p:spPr>
          <a:solidFill>
            <a:srgbClr val="FFFFFF"/>
          </a:solidFill>
          <a:ln>
            <a:solidFill>
              <a:srgbClr val="000000"/>
            </a:solidFill>
          </a:ln>
        </p:spPr>
        <p:txBody>
          <a:bodyPr lIns="90487" rIns="90487"/>
          <a:lstStyle/>
          <a:p>
            <a:pPr>
              <a:defRPr/>
            </a:pPr>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solidFill>
            <a:srgbClr val="FFFFFF"/>
          </a:solidFill>
          <a:ln/>
        </p:spPr>
      </p:sp>
      <p:sp>
        <p:nvSpPr>
          <p:cNvPr id="81922" name="Notes Placeholder 2"/>
          <p:cNvSpPr>
            <a:spLocks noGrp="1"/>
          </p:cNvSpPr>
          <p:nvPr>
            <p:ph type="body" idx="1"/>
          </p:nvPr>
        </p:nvSpPr>
        <p:spPr>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ct val="0"/>
              </a:spcBef>
              <a:defRPr/>
            </a:pPr>
            <a:endParaRPr lang="en-US" sz="800">
              <a:latin typeface="Arial" charset="0"/>
            </a:endParaRPr>
          </a:p>
        </p:txBody>
      </p:sp>
      <p:sp>
        <p:nvSpPr>
          <p:cNvPr id="4403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r"/>
            <a:fld id="{01C34E1E-F498-F242-9CE8-A4B4A057CDFA}" type="slidenum">
              <a:rPr lang="en-US" sz="1200"/>
              <a:pPr algn="r"/>
              <a:t>35</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A01462-9F48-3E44-8279-79470C84C1D8}" type="slidenum">
              <a:rPr lang="en-US"/>
              <a:pPr>
                <a:defRPr/>
              </a:pPr>
              <a:t>3</a:t>
            </a:fld>
            <a:endParaRPr lang="en-US"/>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solidFill>
            <a:srgbClr val="FFFFFF"/>
          </a:solidFill>
          <a:ln/>
        </p:spPr>
      </p:sp>
      <p:sp>
        <p:nvSpPr>
          <p:cNvPr id="30722" name="Rectangle 3"/>
          <p:cNvSpPr>
            <a:spLocks noGrp="1" noChangeArrowheads="1"/>
          </p:cNvSpPr>
          <p:nvPr>
            <p:ph type="body" idx="1"/>
          </p:nvPr>
        </p:nvSpPr>
        <p:spPr>
          <a:solidFill>
            <a:srgbClr val="FFFFFF"/>
          </a:solidFill>
          <a:ln>
            <a:solidFill>
              <a:srgbClr val="000000"/>
            </a:solidFill>
          </a:ln>
        </p:spPr>
        <p:txBody>
          <a:bodyPr lIns="90487" rIns="90487"/>
          <a:lstStyle/>
          <a:p>
            <a:pPr>
              <a:defRPr/>
            </a:pPr>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smtClean="0"/>
              <a:t>In its ninth year of exploring on Mars, the Opportunity rover has been exploring a portion of the rim of Endeavour Crater called Cape York, focusing on .</a:t>
            </a:r>
          </a:p>
          <a:p>
            <a:pPr>
              <a:defRPr/>
            </a:pPr>
            <a:r>
              <a:rPr lang="en-US" dirty="0" smtClean="0"/>
              <a:t>an area known as the Kirkwood outcrop (upper picture).  </a:t>
            </a:r>
          </a:p>
          <a:p>
            <a:pPr>
              <a:defRPr/>
            </a:pPr>
            <a:endParaRPr lang="en-US" dirty="0" smtClean="0"/>
          </a:p>
          <a:p>
            <a:pPr>
              <a:defRPr/>
            </a:pPr>
            <a:r>
              <a:rPr lang="en-US" dirty="0" smtClean="0"/>
              <a:t>Based on data from the camera’s color filters, this area exhibited a diverse composition  (lower left) and texture.  In particular, the Microscopic Imager revealed a lag deposit of tiny (3-mm) individual spherules.  (4-image mosaic at lower right taken on Sept 6, 2012, SOL 3064).</a:t>
            </a:r>
          </a:p>
          <a:p>
            <a:pPr>
              <a:defRPr/>
            </a:pPr>
            <a:endParaRPr lang="en-US" dirty="0" smtClean="0"/>
          </a:p>
          <a:p>
            <a:pPr>
              <a:defRPr/>
            </a:pPr>
            <a:r>
              <a:rPr lang="en-US" dirty="0" smtClean="0"/>
              <a:t>The spherules at Kirkwood do not have the iron-rich composition (hematite) of the blueberries found at the start of Opportunity’s mission in Eagle Crater many years ago. Some of the spherules in this image have been partially eroded away, revealing concentric internal structure. Opportunity's science team plans to use the rover for further investigation of these spherules to determine what evidence they can provide about ancient Martian environmental conditions.</a:t>
            </a:r>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900 kg</a:t>
            </a:r>
          </a:p>
          <a:p>
            <a:pPr>
              <a:defRPr/>
            </a:pPr>
            <a:r>
              <a:rPr lang="en-US" dirty="0" smtClean="0"/>
              <a:t>10 instruments</a:t>
            </a:r>
          </a:p>
          <a:p>
            <a:pPr>
              <a:defRPr/>
            </a:pPr>
            <a:r>
              <a:rPr lang="en-US" dirty="0" smtClean="0"/>
              <a:t>2 Earth year (1 Mars year lifetime) </a:t>
            </a:r>
          </a:p>
          <a:p>
            <a:pPr>
              <a:defRPr/>
            </a:pPr>
            <a:r>
              <a:rPr lang="en-US" dirty="0" smtClean="0"/>
              <a:t>Drive 10’s miles</a:t>
            </a:r>
            <a:endParaRPr lang="en-US" dirty="0"/>
          </a:p>
        </p:txBody>
      </p:sp>
      <p:sp>
        <p:nvSpPr>
          <p:cNvPr id="4" name="Slide Number Placeholder 3"/>
          <p:cNvSpPr>
            <a:spLocks noGrp="1"/>
          </p:cNvSpPr>
          <p:nvPr>
            <p:ph type="sldNum" sz="quarter" idx="5"/>
          </p:nvPr>
        </p:nvSpPr>
        <p:spPr/>
        <p:txBody>
          <a:bodyPr/>
          <a:lstStyle/>
          <a:p>
            <a:pPr>
              <a:defRPr/>
            </a:pPr>
            <a:fld id="{30844D32-F019-6146-A292-3279606964ED}" type="slidenum">
              <a:rPr lang="en-US" smtClean="0"/>
              <a:pPr>
                <a:defRPr/>
              </a:pPr>
              <a:t>44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900 kg</a:t>
            </a:r>
          </a:p>
          <a:p>
            <a:pPr>
              <a:defRPr/>
            </a:pPr>
            <a:r>
              <a:rPr lang="en-US" dirty="0" smtClean="0"/>
              <a:t>10 instruments</a:t>
            </a:r>
          </a:p>
          <a:p>
            <a:pPr>
              <a:defRPr/>
            </a:pPr>
            <a:r>
              <a:rPr lang="en-US" dirty="0" smtClean="0"/>
              <a:t>2 Earth year (1 Mars year lifetime) </a:t>
            </a:r>
          </a:p>
          <a:p>
            <a:pPr>
              <a:defRPr/>
            </a:pPr>
            <a:r>
              <a:rPr lang="en-US" dirty="0" smtClean="0"/>
              <a:t>Drive 10’s miles</a:t>
            </a:r>
            <a:endParaRPr lang="en-US" dirty="0"/>
          </a:p>
        </p:txBody>
      </p:sp>
      <p:sp>
        <p:nvSpPr>
          <p:cNvPr id="4" name="Slide Number Placeholder 3"/>
          <p:cNvSpPr>
            <a:spLocks noGrp="1"/>
          </p:cNvSpPr>
          <p:nvPr>
            <p:ph type="sldNum" sz="quarter" idx="5"/>
          </p:nvPr>
        </p:nvSpPr>
        <p:spPr/>
        <p:txBody>
          <a:bodyPr/>
          <a:lstStyle/>
          <a:p>
            <a:pPr>
              <a:defRPr/>
            </a:pPr>
            <a:fld id="{30844D32-F019-6146-A292-3279606964ED}" type="slidenum">
              <a:rPr lang="en-US" smtClean="0"/>
              <a:pPr>
                <a:defRPr/>
              </a:pPr>
              <a:t>45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900 kg</a:t>
            </a:r>
          </a:p>
          <a:p>
            <a:pPr>
              <a:defRPr/>
            </a:pPr>
            <a:r>
              <a:rPr lang="en-US" dirty="0" smtClean="0"/>
              <a:t>10 instruments</a:t>
            </a:r>
          </a:p>
          <a:p>
            <a:pPr>
              <a:defRPr/>
            </a:pPr>
            <a:r>
              <a:rPr lang="en-US" dirty="0" smtClean="0"/>
              <a:t>2 Earth year (1 Mars year lifetime) </a:t>
            </a:r>
          </a:p>
          <a:p>
            <a:pPr>
              <a:defRPr/>
            </a:pPr>
            <a:r>
              <a:rPr lang="en-US" dirty="0" smtClean="0"/>
              <a:t>Drive 10’s miles</a:t>
            </a:r>
            <a:endParaRPr lang="en-US" dirty="0"/>
          </a:p>
        </p:txBody>
      </p:sp>
      <p:sp>
        <p:nvSpPr>
          <p:cNvPr id="4" name="Slide Number Placeholder 3"/>
          <p:cNvSpPr>
            <a:spLocks noGrp="1"/>
          </p:cNvSpPr>
          <p:nvPr>
            <p:ph type="sldNum" sz="quarter" idx="5"/>
          </p:nvPr>
        </p:nvSpPr>
        <p:spPr/>
        <p:txBody>
          <a:bodyPr/>
          <a:lstStyle/>
          <a:p>
            <a:pPr>
              <a:defRPr/>
            </a:pPr>
            <a:fld id="{30844D32-F019-6146-A292-3279606964ED}" type="slidenum">
              <a:rPr lang="en-US" smtClean="0"/>
              <a:pPr>
                <a:defRPr/>
              </a:pPr>
              <a:t>46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900 kg</a:t>
            </a:r>
          </a:p>
          <a:p>
            <a:pPr>
              <a:defRPr/>
            </a:pPr>
            <a:r>
              <a:rPr lang="en-US" dirty="0" smtClean="0"/>
              <a:t>10 instruments</a:t>
            </a:r>
          </a:p>
          <a:p>
            <a:pPr>
              <a:defRPr/>
            </a:pPr>
            <a:r>
              <a:rPr lang="en-US" dirty="0" smtClean="0"/>
              <a:t>2 Earth year (1 Mars year lifetime) </a:t>
            </a:r>
          </a:p>
          <a:p>
            <a:pPr>
              <a:defRPr/>
            </a:pPr>
            <a:r>
              <a:rPr lang="en-US" dirty="0" smtClean="0"/>
              <a:t>Drive 10’s miles</a:t>
            </a:r>
            <a:endParaRPr lang="en-US" dirty="0"/>
          </a:p>
        </p:txBody>
      </p:sp>
      <p:sp>
        <p:nvSpPr>
          <p:cNvPr id="4" name="Slide Number Placeholder 3"/>
          <p:cNvSpPr>
            <a:spLocks noGrp="1"/>
          </p:cNvSpPr>
          <p:nvPr>
            <p:ph type="sldNum" sz="quarter" idx="5"/>
          </p:nvPr>
        </p:nvSpPr>
        <p:spPr/>
        <p:txBody>
          <a:bodyPr/>
          <a:lstStyle/>
          <a:p>
            <a:pPr>
              <a:defRPr/>
            </a:pPr>
            <a:fld id="{30844D32-F019-6146-A292-3279606964ED}" type="slidenum">
              <a:rPr lang="en-US" smtClean="0"/>
              <a:pPr>
                <a:defRPr/>
              </a:pPr>
              <a:t>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900 kg</a:t>
            </a:r>
          </a:p>
          <a:p>
            <a:pPr>
              <a:defRPr/>
            </a:pPr>
            <a:r>
              <a:rPr lang="en-US" dirty="0" smtClean="0"/>
              <a:t>10 instruments</a:t>
            </a:r>
          </a:p>
          <a:p>
            <a:pPr>
              <a:defRPr/>
            </a:pPr>
            <a:r>
              <a:rPr lang="en-US" dirty="0" smtClean="0"/>
              <a:t>2 Earth year (1 Mars year lifetime) </a:t>
            </a:r>
          </a:p>
          <a:p>
            <a:pPr>
              <a:defRPr/>
            </a:pPr>
            <a:r>
              <a:rPr lang="en-US" dirty="0" smtClean="0"/>
              <a:t>Drive 10’s miles</a:t>
            </a:r>
            <a:endParaRPr lang="en-US" dirty="0"/>
          </a:p>
        </p:txBody>
      </p:sp>
      <p:sp>
        <p:nvSpPr>
          <p:cNvPr id="4" name="Slide Number Placeholder 3"/>
          <p:cNvSpPr>
            <a:spLocks noGrp="1"/>
          </p:cNvSpPr>
          <p:nvPr>
            <p:ph type="sldNum" sz="quarter" idx="5"/>
          </p:nvPr>
        </p:nvSpPr>
        <p:spPr/>
        <p:txBody>
          <a:bodyPr/>
          <a:lstStyle/>
          <a:p>
            <a:pPr>
              <a:defRPr/>
            </a:pPr>
            <a:fld id="{30844D32-F019-6146-A292-3279606964ED}" type="slidenum">
              <a:rPr lang="en-US" smtClean="0"/>
              <a:pPr>
                <a:defRPr/>
              </a:pPr>
              <a:t>48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solidFill>
            <a:srgbClr val="FFFFFF"/>
          </a:solidFill>
          <a:ln/>
        </p:spPr>
      </p:sp>
      <p:sp>
        <p:nvSpPr>
          <p:cNvPr id="73730" name="Rectangle 3"/>
          <p:cNvSpPr>
            <a:spLocks noGrp="1" noChangeArrowheads="1"/>
          </p:cNvSpPr>
          <p:nvPr>
            <p:ph type="body" idx="1"/>
          </p:nvPr>
        </p:nvSpPr>
        <p:spPr>
          <a:solidFill>
            <a:srgbClr val="FFFFFF"/>
          </a:solidFill>
          <a:ln>
            <a:solidFill>
              <a:srgbClr val="000000"/>
            </a:solidFill>
          </a:ln>
        </p:spPr>
        <p:txBody>
          <a:bodyPr lIns="90487" rIns="90487"/>
          <a:lstStyle/>
          <a:p>
            <a:pPr>
              <a:defRPr/>
            </a:pPr>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Viking mission – 2 orbiters and 2 landers</a:t>
            </a:r>
          </a:p>
          <a:p>
            <a:pPr>
              <a:defRPr/>
            </a:pPr>
            <a:r>
              <a:rPr lang="en-US" dirty="0" smtClean="0"/>
              <a:t>Saw teardrop shaped islands – carved by water =&gt;  ANCIENT WATER and lots of it</a:t>
            </a:r>
          </a:p>
          <a:p>
            <a:pPr>
              <a:defRPr/>
            </a:pPr>
            <a:r>
              <a:rPr lang="en-US" dirty="0" smtClean="0"/>
              <a:t>	- But, catastrophic floods, possibly from ground water sources – not persistent water – Where did the water go?</a:t>
            </a:r>
          </a:p>
          <a:p>
            <a:pPr>
              <a:defRPr/>
            </a:pPr>
            <a:r>
              <a:rPr lang="en-US" dirty="0" smtClean="0"/>
              <a:t>Saw rocky, cold planet – current state appeared to be dry and cold – not good to support life</a:t>
            </a:r>
          </a:p>
          <a:p>
            <a:pPr>
              <a:defRPr/>
            </a:pPr>
            <a:endParaRPr lang="en-US" dirty="0"/>
          </a:p>
        </p:txBody>
      </p:sp>
      <p:sp>
        <p:nvSpPr>
          <p:cNvPr id="4" name="Slide Number Placeholder 3"/>
          <p:cNvSpPr>
            <a:spLocks noGrp="1"/>
          </p:cNvSpPr>
          <p:nvPr>
            <p:ph type="sldNum" sz="quarter" idx="5"/>
          </p:nvPr>
        </p:nvSpPr>
        <p:spPr/>
        <p:txBody>
          <a:bodyPr/>
          <a:lstStyle/>
          <a:p>
            <a:pPr>
              <a:defRPr/>
            </a:pPr>
            <a:fld id="{565B267B-861E-0947-89FA-379258482FD0}" type="slidenum">
              <a:rPr lang="en-US" smtClean="0"/>
              <a:pPr>
                <a:defRPr/>
              </a:pPr>
              <a:t>12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solidFill>
            <a:srgbClr val="FFFFFF"/>
          </a:solidFill>
          <a:ln/>
        </p:spPr>
      </p:sp>
      <p:sp>
        <p:nvSpPr>
          <p:cNvPr id="75778" name="Rectangle 3"/>
          <p:cNvSpPr>
            <a:spLocks noGrp="1" noChangeArrowheads="1"/>
          </p:cNvSpPr>
          <p:nvPr>
            <p:ph type="body" idx="1"/>
          </p:nvPr>
        </p:nvSpPr>
        <p:spPr>
          <a:solidFill>
            <a:srgbClr val="FFFFFF"/>
          </a:solidFill>
          <a:ln>
            <a:solidFill>
              <a:srgbClr val="000000"/>
            </a:solidFill>
          </a:ln>
        </p:spPr>
        <p:txBody>
          <a:bodyPr lIns="90487" rIns="90487"/>
          <a:lstStyle/>
          <a:p>
            <a:pPr>
              <a:defRPr/>
            </a:pPr>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5DCBC9-873C-7D43-843A-0A19264D7B74}" type="slidenum">
              <a:rPr lang="en-US"/>
              <a:pPr>
                <a:defRPr/>
              </a:pPr>
              <a:t>59</a:t>
            </a:fld>
            <a:endParaRPr lang="en-US"/>
          </a:p>
        </p:txBody>
      </p:sp>
      <p:sp>
        <p:nvSpPr>
          <p:cNvPr id="574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74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800" smtClean="0">
                <a:cs typeface="+mn-cs"/>
              </a:rPr>
              <a:t>Goal 1 -- Life: Determine if life ever arose on Mars</a:t>
            </a:r>
          </a:p>
          <a:p>
            <a:pPr lvl="1">
              <a:defRPr/>
            </a:pPr>
            <a:r>
              <a:rPr lang="en-US" sz="900" smtClean="0"/>
              <a:t>Determine if life exists today</a:t>
            </a:r>
          </a:p>
          <a:p>
            <a:pPr lvl="1">
              <a:defRPr/>
            </a:pPr>
            <a:r>
              <a:rPr lang="en-US" sz="900" smtClean="0"/>
              <a:t>Determine if life existed on Mars in the past</a:t>
            </a:r>
          </a:p>
          <a:p>
            <a:pPr lvl="1">
              <a:defRPr/>
            </a:pPr>
            <a:r>
              <a:rPr lang="en-US" sz="900" smtClean="0"/>
              <a:t>Assess the extent of prebiotic organic chemical evolution on Mars</a:t>
            </a:r>
          </a:p>
          <a:p>
            <a:pPr>
              <a:defRPr/>
            </a:pPr>
            <a:r>
              <a:rPr lang="en-US" sz="800" smtClean="0">
                <a:cs typeface="+mn-cs"/>
              </a:rPr>
              <a:t>Goal 2 -- Climate</a:t>
            </a:r>
          </a:p>
          <a:p>
            <a:pPr lvl="1">
              <a:defRPr/>
            </a:pPr>
            <a:r>
              <a:rPr lang="en-US" sz="900" smtClean="0"/>
              <a:t>Characterize Mars</a:t>
            </a:r>
            <a:r>
              <a:rPr lang="ja-JP" altLang="en-US" sz="900" smtClean="0">
                <a:latin typeface="Arial"/>
              </a:rPr>
              <a:t>’</a:t>
            </a:r>
            <a:r>
              <a:rPr lang="en-US" sz="900" smtClean="0"/>
              <a:t> present climate and climate processes</a:t>
            </a:r>
          </a:p>
          <a:p>
            <a:pPr lvl="1">
              <a:defRPr/>
            </a:pPr>
            <a:r>
              <a:rPr lang="en-US" sz="900" smtClean="0"/>
              <a:t>Characterize Mars</a:t>
            </a:r>
            <a:r>
              <a:rPr lang="ja-JP" altLang="en-US" sz="900" smtClean="0">
                <a:latin typeface="Arial"/>
              </a:rPr>
              <a:t>’</a:t>
            </a:r>
            <a:r>
              <a:rPr lang="en-US" sz="900" smtClean="0"/>
              <a:t> ancient climate and climate processes</a:t>
            </a:r>
          </a:p>
          <a:p>
            <a:pPr>
              <a:defRPr/>
            </a:pPr>
            <a:r>
              <a:rPr lang="en-US" sz="800" smtClean="0">
                <a:cs typeface="+mn-cs"/>
              </a:rPr>
              <a:t>Goal 3 -- Geology</a:t>
            </a:r>
          </a:p>
          <a:p>
            <a:pPr lvl="1">
              <a:defRPr/>
            </a:pPr>
            <a:r>
              <a:rPr lang="en-US" sz="900" smtClean="0"/>
              <a:t>Determine the geological processes that have resulted in formation of the Martian crust and surface</a:t>
            </a:r>
          </a:p>
          <a:p>
            <a:pPr lvl="1">
              <a:defRPr/>
            </a:pPr>
            <a:r>
              <a:rPr lang="en-US" sz="900" smtClean="0"/>
              <a:t>Characterize the structure, dynamics, and history of Mars interior</a:t>
            </a:r>
          </a:p>
          <a:p>
            <a:pPr>
              <a:defRPr/>
            </a:pPr>
            <a:r>
              <a:rPr lang="en-US" sz="800" smtClean="0">
                <a:cs typeface="+mn-cs"/>
              </a:rPr>
              <a:t>Goal 4 -- Prepare for human exploration</a:t>
            </a:r>
          </a:p>
          <a:p>
            <a:pPr lvl="1">
              <a:defRPr/>
            </a:pPr>
            <a:r>
              <a:rPr lang="en-US" sz="900" smtClean="0"/>
              <a:t>Acquire Martian environmental data set (such as radiation)</a:t>
            </a:r>
          </a:p>
          <a:p>
            <a:pPr lvl="1">
              <a:defRPr/>
            </a:pPr>
            <a:r>
              <a:rPr lang="en-US" sz="900" smtClean="0"/>
              <a:t>Conduct in-situ engineering/science demonstration</a:t>
            </a:r>
          </a:p>
          <a:p>
            <a:pPr lvl="1">
              <a:defRPr/>
            </a:pPr>
            <a:r>
              <a:rPr lang="en-US" sz="900" smtClean="0"/>
              <a:t>Establish infrastructure for future missions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283B69-617C-0246-A860-933FBD1C1198}" type="slidenum">
              <a:rPr lang="en-US"/>
              <a:pPr>
                <a:defRPr/>
              </a:pPr>
              <a:t>62</a:t>
            </a:fld>
            <a:endParaRPr lang="en-US"/>
          </a:p>
        </p:txBody>
      </p:sp>
      <p:sp>
        <p:nvSpPr>
          <p:cNvPr id="541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41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a:defRPr/>
            </a:pPr>
            <a:r>
              <a:rPr lang="en-US" smtClean="0">
                <a:cs typeface="+mn-cs"/>
              </a:rPr>
              <a:t>Clockwise from upper left-hand corner:</a:t>
            </a:r>
          </a:p>
          <a:p>
            <a:pPr marL="228600" indent="-228600">
              <a:buFontTx/>
              <a:buAutoNum type="arabicParenR"/>
              <a:defRPr/>
            </a:pPr>
            <a:r>
              <a:rPr lang="en-US" smtClean="0">
                <a:cs typeface="+mn-cs"/>
              </a:rPr>
              <a:t>MGS MOC image (NASA/JPL/MSSS) of gullies seen on unnamed small crater in Newton crater</a:t>
            </a:r>
          </a:p>
          <a:p>
            <a:pPr marL="228600" indent="-228600">
              <a:buFontTx/>
              <a:buAutoNum type="arabicParenR"/>
              <a:defRPr/>
            </a:pPr>
            <a:r>
              <a:rPr lang="en-US" smtClean="0">
                <a:cs typeface="+mn-cs"/>
              </a:rPr>
              <a:t> 3-color Viking image showing how surface composition and roughness differences are enhanced in spectral images</a:t>
            </a:r>
          </a:p>
          <a:p>
            <a:pPr marL="228600" indent="-228600">
              <a:buFontTx/>
              <a:buAutoNum type="arabicParenR"/>
              <a:defRPr/>
            </a:pPr>
            <a:r>
              <a:rPr lang="en-US" smtClean="0">
                <a:cs typeface="+mn-cs"/>
              </a:rPr>
              <a:t> Model of ice-rich layer inferred from 2001 Mars Odyssey instruments; note decreasing depth of ice-rich layer at higher latitudes; major surprise was the amount of water inferred:  20-50% by mass.</a:t>
            </a:r>
          </a:p>
          <a:p>
            <a:pPr marL="228600" indent="-228600">
              <a:buFontTx/>
              <a:buAutoNum type="arabicParenR"/>
              <a:defRPr/>
            </a:pPr>
            <a:r>
              <a:rPr lang="en-US" smtClean="0">
                <a:cs typeface="+mn-cs"/>
              </a:rPr>
              <a:t>Viking imaged this early stage of the first of two global dust storms seen in 1977; scale is given by limb of planet.</a:t>
            </a:r>
          </a:p>
          <a:p>
            <a:pPr marL="228600" indent="-228600">
              <a:buFontTx/>
              <a:buAutoNum type="arabicParenR"/>
              <a:defRPr/>
            </a:pPr>
            <a:r>
              <a:rPr lang="en-US" smtClean="0">
                <a:cs typeface="+mn-cs"/>
              </a:rPr>
              <a:t>Layered terrain imaged by MGS MOC (NASA/JPL/MSSS) in western Candor Chasma.</a:t>
            </a:r>
          </a:p>
          <a:p>
            <a:pPr marL="228600" indent="-228600">
              <a:buFontTx/>
              <a:buAutoNum type="arabicParenR"/>
              <a:defRPr/>
            </a:pPr>
            <a:r>
              <a:rPr lang="en-US" smtClean="0">
                <a:cs typeface="+mn-cs"/>
              </a:rPr>
              <a:t>Center:  Galileo image of Earth during its flyby compared with MGS MOC (wide angle) mosaic; clouds are prominent on both planets.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VL2 example showing trench</a:t>
            </a:r>
          </a:p>
          <a:p>
            <a:pPr>
              <a:defRPr/>
            </a:pPr>
            <a:r>
              <a:rPr lang="en-US" dirty="0" smtClean="0"/>
              <a:t>Biology experiments – did not find life</a:t>
            </a:r>
            <a:endParaRPr lang="en-US" dirty="0"/>
          </a:p>
        </p:txBody>
      </p:sp>
      <p:sp>
        <p:nvSpPr>
          <p:cNvPr id="4" name="Slide Number Placeholder 3"/>
          <p:cNvSpPr>
            <a:spLocks noGrp="1"/>
          </p:cNvSpPr>
          <p:nvPr>
            <p:ph type="sldNum" sz="quarter" idx="5"/>
          </p:nvPr>
        </p:nvSpPr>
        <p:spPr/>
        <p:txBody>
          <a:bodyPr/>
          <a:lstStyle/>
          <a:p>
            <a:pPr>
              <a:defRPr/>
            </a:pPr>
            <a:fld id="{6C308A1E-193F-AC4F-B8A2-C100DCEB679D}" type="slidenum">
              <a:rPr lang="en-US" smtClean="0"/>
              <a:pPr>
                <a:defRPr/>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One meteorite in particular, designated ALH84001 (found in 84) was examined.  In 1996, announced that it may contain </a:t>
            </a:r>
            <a:r>
              <a:rPr lang="en-US" dirty="0" smtClean="0">
                <a:latin typeface="+mn-lt"/>
                <a:ea typeface="+mn-ea"/>
                <a:cs typeface="+mn-cs"/>
              </a:rPr>
              <a:t>evidence for microscopic fossils of Martian bacteria</a:t>
            </a:r>
          </a:p>
          <a:p>
            <a:pPr>
              <a:defRPr/>
            </a:pPr>
            <a:r>
              <a:rPr lang="en-US" dirty="0" smtClean="0">
                <a:latin typeface="+mn-lt"/>
                <a:ea typeface="+mn-ea"/>
                <a:cs typeface="+mn-cs"/>
              </a:rPr>
              <a:t>Controversy ensued</a:t>
            </a:r>
          </a:p>
          <a:p>
            <a:pPr>
              <a:defRPr/>
            </a:pPr>
            <a:r>
              <a:rPr lang="en-US" dirty="0" smtClean="0">
                <a:latin typeface="+mn-lt"/>
                <a:ea typeface="+mn-ea"/>
                <a:cs typeface="+mn-cs"/>
              </a:rPr>
              <a:t>Mars Exploration revitalized – the renewed search for life or environments that could have supported life in the past – theme was “Follow the water”</a:t>
            </a:r>
            <a:endParaRPr lang="en-US" dirty="0"/>
          </a:p>
        </p:txBody>
      </p:sp>
      <p:sp>
        <p:nvSpPr>
          <p:cNvPr id="4" name="Slide Number Placeholder 3"/>
          <p:cNvSpPr>
            <a:spLocks noGrp="1"/>
          </p:cNvSpPr>
          <p:nvPr>
            <p:ph type="sldNum" sz="quarter" idx="5"/>
          </p:nvPr>
        </p:nvSpPr>
        <p:spPr/>
        <p:txBody>
          <a:bodyPr/>
          <a:lstStyle/>
          <a:p>
            <a:pPr>
              <a:defRPr/>
            </a:pPr>
            <a:fld id="{3A7FAD57-A6D9-A842-AA61-E35086E127DC}" type="slidenum">
              <a:rPr lang="en-US" smtClean="0"/>
              <a:pPr>
                <a:defRPr/>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2531" name="Rectangle 3"/>
          <p:cNvSpPr>
            <a:spLocks noGrp="1" noChangeArrowheads="1"/>
          </p:cNvSpPr>
          <p:nvPr>
            <p:ph type="body" idx="1"/>
          </p:nvPr>
        </p:nvSpPr>
        <p:spPr>
          <a:xfrm>
            <a:off x="914400" y="4344988"/>
            <a:ext cx="5029200" cy="4113212"/>
          </a:xfrm>
          <a:solidFill>
            <a:srgbClr val="FFFFFF"/>
          </a:solidFill>
          <a:ln>
            <a:solidFill>
              <a:srgbClr val="000000"/>
            </a:solidFill>
          </a:ln>
        </p:spPr>
        <p:txBody>
          <a:bodyPr lIns="91429" tIns="45715" rIns="91429" bIns="45715"/>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5DCBC9-873C-7D43-843A-0A19264D7B74}" type="slidenum">
              <a:rPr lang="en-US"/>
              <a:pPr>
                <a:defRPr/>
              </a:pPr>
              <a:t>17</a:t>
            </a:fld>
            <a:endParaRPr lang="en-US"/>
          </a:p>
        </p:txBody>
      </p:sp>
      <p:sp>
        <p:nvSpPr>
          <p:cNvPr id="574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74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800" smtClean="0">
                <a:cs typeface="+mn-cs"/>
              </a:rPr>
              <a:t>Goal 1 -- Life: Determine if life ever arose on Mars</a:t>
            </a:r>
          </a:p>
          <a:p>
            <a:pPr lvl="1">
              <a:defRPr/>
            </a:pPr>
            <a:r>
              <a:rPr lang="en-US" sz="900" smtClean="0"/>
              <a:t>Determine if life exists today</a:t>
            </a:r>
          </a:p>
          <a:p>
            <a:pPr lvl="1">
              <a:defRPr/>
            </a:pPr>
            <a:r>
              <a:rPr lang="en-US" sz="900" smtClean="0"/>
              <a:t>Determine if life existed on Mars in the past</a:t>
            </a:r>
          </a:p>
          <a:p>
            <a:pPr lvl="1">
              <a:defRPr/>
            </a:pPr>
            <a:r>
              <a:rPr lang="en-US" sz="900" smtClean="0"/>
              <a:t>Assess the extent of prebiotic organic chemical evolution on Mars</a:t>
            </a:r>
          </a:p>
          <a:p>
            <a:pPr>
              <a:defRPr/>
            </a:pPr>
            <a:r>
              <a:rPr lang="en-US" sz="800" smtClean="0">
                <a:cs typeface="+mn-cs"/>
              </a:rPr>
              <a:t>Goal 2 -- Climate</a:t>
            </a:r>
          </a:p>
          <a:p>
            <a:pPr lvl="1">
              <a:defRPr/>
            </a:pPr>
            <a:r>
              <a:rPr lang="en-US" sz="900" smtClean="0"/>
              <a:t>Characterize Mars</a:t>
            </a:r>
            <a:r>
              <a:rPr lang="ja-JP" altLang="en-US" sz="900" smtClean="0">
                <a:latin typeface="Arial"/>
              </a:rPr>
              <a:t>’</a:t>
            </a:r>
            <a:r>
              <a:rPr lang="en-US" sz="900" smtClean="0"/>
              <a:t> present climate and climate processes</a:t>
            </a:r>
          </a:p>
          <a:p>
            <a:pPr lvl="1">
              <a:defRPr/>
            </a:pPr>
            <a:r>
              <a:rPr lang="en-US" sz="900" smtClean="0"/>
              <a:t>Characterize Mars</a:t>
            </a:r>
            <a:r>
              <a:rPr lang="ja-JP" altLang="en-US" sz="900" smtClean="0">
                <a:latin typeface="Arial"/>
              </a:rPr>
              <a:t>’</a:t>
            </a:r>
            <a:r>
              <a:rPr lang="en-US" sz="900" smtClean="0"/>
              <a:t> ancient climate and climate processes</a:t>
            </a:r>
          </a:p>
          <a:p>
            <a:pPr>
              <a:defRPr/>
            </a:pPr>
            <a:r>
              <a:rPr lang="en-US" sz="800" smtClean="0">
                <a:cs typeface="+mn-cs"/>
              </a:rPr>
              <a:t>Goal 3 -- Geology</a:t>
            </a:r>
          </a:p>
          <a:p>
            <a:pPr lvl="1">
              <a:defRPr/>
            </a:pPr>
            <a:r>
              <a:rPr lang="en-US" sz="900" smtClean="0"/>
              <a:t>Determine the geological processes that have resulted in formation of the Martian crust and surface</a:t>
            </a:r>
          </a:p>
          <a:p>
            <a:pPr lvl="1">
              <a:defRPr/>
            </a:pPr>
            <a:r>
              <a:rPr lang="en-US" sz="900" smtClean="0"/>
              <a:t>Characterize the structure, dynamics, and history of Mars interior</a:t>
            </a:r>
          </a:p>
          <a:p>
            <a:pPr>
              <a:defRPr/>
            </a:pPr>
            <a:r>
              <a:rPr lang="en-US" sz="800" smtClean="0">
                <a:cs typeface="+mn-cs"/>
              </a:rPr>
              <a:t>Goal 4 -- Prepare for human exploration</a:t>
            </a:r>
          </a:p>
          <a:p>
            <a:pPr lvl="1">
              <a:defRPr/>
            </a:pPr>
            <a:r>
              <a:rPr lang="en-US" sz="900" smtClean="0"/>
              <a:t>Acquire Martian environmental data set (such as radiation)</a:t>
            </a:r>
          </a:p>
          <a:p>
            <a:pPr lvl="1">
              <a:defRPr/>
            </a:pPr>
            <a:r>
              <a:rPr lang="en-US" sz="900" smtClean="0"/>
              <a:t>Conduct in-situ engineering/science demonstration</a:t>
            </a:r>
          </a:p>
          <a:p>
            <a:pPr lvl="1">
              <a:defRPr/>
            </a:pPr>
            <a:r>
              <a:rPr lang="en-US" sz="900" smtClean="0"/>
              <a:t>Establish infrastructure for future missions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B427FC-FBC2-DF43-BC2F-3FCF8512B6B7}" type="slidenum">
              <a:rPr lang="en-US"/>
              <a:pPr>
                <a:defRPr/>
              </a:pPr>
              <a:t>19</a:t>
            </a:fld>
            <a:endParaRPr lang="en-US"/>
          </a:p>
        </p:txBody>
      </p:sp>
      <p:sp>
        <p:nvSpPr>
          <p:cNvPr id="579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79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Meanwhile, Odyssey was another orbiter flying over Mars and it had found evidence of current water</a:t>
            </a:r>
            <a:endParaRPr lang="en-US" dirty="0"/>
          </a:p>
        </p:txBody>
      </p:sp>
      <p:sp>
        <p:nvSpPr>
          <p:cNvPr id="4" name="Slide Number Placeholder 3"/>
          <p:cNvSpPr>
            <a:spLocks noGrp="1"/>
          </p:cNvSpPr>
          <p:nvPr>
            <p:ph type="sldNum" sz="quarter" idx="5"/>
          </p:nvPr>
        </p:nvSpPr>
        <p:spPr/>
        <p:txBody>
          <a:bodyPr/>
          <a:lstStyle/>
          <a:p>
            <a:pPr>
              <a:defRPr/>
            </a:pPr>
            <a:fld id="{52822258-1D6F-2E44-AFA3-C3C9101159A7}" type="slidenum">
              <a:rPr lang="en-US" smtClean="0"/>
              <a:pPr>
                <a:defRPr/>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5"/>
          <p:cNvSpPr>
            <a:spLocks noChangeArrowheads="1"/>
          </p:cNvSpPr>
          <p:nvPr/>
        </p:nvSpPr>
        <p:spPr bwMode="auto">
          <a:xfrm>
            <a:off x="457200" y="838200"/>
            <a:ext cx="8153400" cy="228600"/>
          </a:xfrm>
          <a:prstGeom prst="roundRect">
            <a:avLst>
              <a:gd name="adj" fmla="val 16634"/>
            </a:avLst>
          </a:prstGeom>
          <a:solidFill>
            <a:schemeClr val="accent2"/>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19050" rIns="92075" bIns="19050" anchor="ctr"/>
          <a:lstStyle/>
          <a:p>
            <a:pPr algn="l">
              <a:defRPr/>
            </a:pPr>
            <a:r>
              <a:rPr lang="en-US" sz="1400" i="1">
                <a:solidFill>
                  <a:schemeClr val="bg1"/>
                </a:solidFill>
                <a:latin typeface="Calisto MT" charset="0"/>
                <a:cs typeface="+mn-cs"/>
              </a:rPr>
              <a:t>Mars Program  </a:t>
            </a:r>
          </a:p>
        </p:txBody>
      </p:sp>
      <p:sp>
        <p:nvSpPr>
          <p:cNvPr id="5" name="Picture 6" descr="C:\My Documents\Presentations PPT\NASALOGO.PCT"/>
          <p:cNvSpPr>
            <a:spLocks noChangeAspect="1" noChangeArrowheads="1"/>
          </p:cNvSpPr>
          <p:nvPr/>
        </p:nvSpPr>
        <p:spPr bwMode="auto">
          <a:xfrm>
            <a:off x="8382000" y="85725"/>
            <a:ext cx="685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915988"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623478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717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0825" y="228600"/>
            <a:ext cx="2022475"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228600"/>
            <a:ext cx="5915025"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1084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8994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1914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986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6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6100" y="14478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4478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1057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2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0943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225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383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38213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2286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46100" y="1447800"/>
            <a:ext cx="8077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AutoShape 8"/>
          <p:cNvSpPr>
            <a:spLocks noChangeArrowheads="1"/>
          </p:cNvSpPr>
          <p:nvPr userDrawn="1"/>
        </p:nvSpPr>
        <p:spPr bwMode="auto">
          <a:xfrm>
            <a:off x="482600" y="838200"/>
            <a:ext cx="8153400" cy="228600"/>
          </a:xfrm>
          <a:prstGeom prst="roundRect">
            <a:avLst>
              <a:gd name="adj" fmla="val 16634"/>
            </a:avLst>
          </a:prstGeom>
          <a:solidFill>
            <a:schemeClr val="accent2"/>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19050" rIns="92075" bIns="19050" anchor="ctr"/>
          <a:lstStyle/>
          <a:p>
            <a:pPr algn="l">
              <a:defRPr/>
            </a:pPr>
            <a:r>
              <a:rPr lang="en-US" sz="1400" i="1">
                <a:solidFill>
                  <a:schemeClr val="bg1"/>
                </a:solidFill>
                <a:latin typeface="Calisto MT" charset="0"/>
                <a:cs typeface="+mn-cs"/>
              </a:rPr>
              <a:t> Mars Program  </a:t>
            </a:r>
          </a:p>
        </p:txBody>
      </p:sp>
      <p:pic>
        <p:nvPicPr>
          <p:cNvPr id="1034" name="Picture 1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2299" y="372533"/>
            <a:ext cx="833967" cy="34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48" name="Text Box 24"/>
          <p:cNvSpPr txBox="1">
            <a:spLocks noChangeArrowheads="1"/>
          </p:cNvSpPr>
          <p:nvPr userDrawn="1"/>
        </p:nvSpPr>
        <p:spPr bwMode="auto">
          <a:xfrm>
            <a:off x="4235450" y="6245225"/>
            <a:ext cx="221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mn-cs"/>
            </a:endParaRPr>
          </a:p>
        </p:txBody>
      </p:sp>
      <p:sp>
        <p:nvSpPr>
          <p:cNvPr id="1049" name="Text Box 25"/>
          <p:cNvSpPr txBox="1">
            <a:spLocks noChangeArrowheads="1"/>
          </p:cNvSpPr>
          <p:nvPr userDrawn="1"/>
        </p:nvSpPr>
        <p:spPr bwMode="auto">
          <a:xfrm>
            <a:off x="85725" y="6513513"/>
            <a:ext cx="33512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1000" dirty="0" smtClean="0">
                <a:cs typeface="+mn-cs"/>
              </a:rPr>
              <a:t>Caltech Space Challenge</a:t>
            </a:r>
            <a:endParaRPr lang="en-US" sz="1000" dirty="0">
              <a:cs typeface="+mn-cs"/>
            </a:endParaRPr>
          </a:p>
        </p:txBody>
      </p:sp>
      <p:sp>
        <p:nvSpPr>
          <p:cNvPr id="1050" name="Text Box 26"/>
          <p:cNvSpPr txBox="1">
            <a:spLocks noChangeArrowheads="1"/>
          </p:cNvSpPr>
          <p:nvPr userDrawn="1"/>
        </p:nvSpPr>
        <p:spPr bwMode="auto">
          <a:xfrm>
            <a:off x="7821613" y="6508750"/>
            <a:ext cx="1216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1000">
                <a:cs typeface="+mn-cs"/>
              </a:rPr>
              <a:t>RZ-</a:t>
            </a:r>
            <a:fld id="{0971D21F-E596-9141-B6FA-C23AF7EE7871}" type="slidenum">
              <a:rPr lang="en-US" sz="1000">
                <a:cs typeface="+mn-cs"/>
              </a:rPr>
              <a:pPr algn="r">
                <a:spcBef>
                  <a:spcPct val="50000"/>
                </a:spcBef>
                <a:defRPr/>
              </a:pPr>
              <a:t>‹#›</a:t>
            </a:fld>
            <a:endParaRPr lang="en-US" sz="1000">
              <a:cs typeface="+mn-cs"/>
            </a:endParaRPr>
          </a:p>
        </p:txBody>
      </p:sp>
      <p:sp>
        <p:nvSpPr>
          <p:cNvPr id="1051" name="Text Box 27"/>
          <p:cNvSpPr txBox="1">
            <a:spLocks noChangeArrowheads="1"/>
          </p:cNvSpPr>
          <p:nvPr userDrawn="1"/>
        </p:nvSpPr>
        <p:spPr bwMode="auto">
          <a:xfrm>
            <a:off x="4227513" y="6524625"/>
            <a:ext cx="1228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dirty="0" smtClean="0">
                <a:cs typeface="+mn-cs"/>
              </a:rPr>
              <a:t>March 25, 2013</a:t>
            </a:r>
            <a:endParaRPr lang="en-US" sz="1000" dirty="0">
              <a:cs typeface="+mn-cs"/>
            </a:endParaRPr>
          </a:p>
        </p:txBody>
      </p:sp>
      <p:pic>
        <p:nvPicPr>
          <p:cNvPr id="11" name="Picture 6" descr="MviewPIA03154.jpg                                              00000002&#10;Zip 250 MB                     B295579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94132" y="0"/>
            <a:ext cx="1049867" cy="10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3200" b="1" i="1">
          <a:solidFill>
            <a:schemeClr val="tx2"/>
          </a:solidFill>
          <a:latin typeface="+mj-lt"/>
          <a:ea typeface="+mj-ea"/>
          <a:cs typeface="ＭＳ Ｐゴシック" charset="0"/>
        </a:defRPr>
      </a:lvl1pPr>
      <a:lvl2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3200" b="1" i="1">
          <a:solidFill>
            <a:schemeClr val="tx2"/>
          </a:solidFill>
          <a:latin typeface="Times" charset="0"/>
          <a:ea typeface="ＭＳ Ｐゴシック" charset="0"/>
        </a:defRPr>
      </a:lvl6pPr>
      <a:lvl7pPr marL="914400" algn="ctr" rtl="0" eaLnBrk="0" fontAlgn="base" hangingPunct="0">
        <a:spcBef>
          <a:spcPct val="0"/>
        </a:spcBef>
        <a:spcAft>
          <a:spcPct val="0"/>
        </a:spcAft>
        <a:defRPr sz="3200" b="1" i="1">
          <a:solidFill>
            <a:schemeClr val="tx2"/>
          </a:solidFill>
          <a:latin typeface="Times" charset="0"/>
          <a:ea typeface="ＭＳ Ｐゴシック" charset="0"/>
        </a:defRPr>
      </a:lvl7pPr>
      <a:lvl8pPr marL="1371600" algn="ctr" rtl="0" eaLnBrk="0" fontAlgn="base" hangingPunct="0">
        <a:spcBef>
          <a:spcPct val="0"/>
        </a:spcBef>
        <a:spcAft>
          <a:spcPct val="0"/>
        </a:spcAft>
        <a:defRPr sz="3200" b="1" i="1">
          <a:solidFill>
            <a:schemeClr val="tx2"/>
          </a:solidFill>
          <a:latin typeface="Times" charset="0"/>
          <a:ea typeface="ＭＳ Ｐゴシック" charset="0"/>
        </a:defRPr>
      </a:lvl8pPr>
      <a:lvl9pPr marL="1828800" algn="ctr" rtl="0" eaLnBrk="0" fontAlgn="base" hangingPunct="0">
        <a:spcBef>
          <a:spcPct val="0"/>
        </a:spcBef>
        <a:spcAft>
          <a:spcPct val="0"/>
        </a:spcAft>
        <a:defRPr sz="3200" b="1" i="1">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eaLnBrk="0" fontAlgn="base" hangingPunct="0">
        <a:spcBef>
          <a:spcPct val="20000"/>
        </a:spcBef>
        <a:spcAft>
          <a:spcPct val="0"/>
        </a:spcAft>
        <a:buChar char="»"/>
        <a:defRPr>
          <a:solidFill>
            <a:schemeClr val="tx1"/>
          </a:solidFill>
          <a:latin typeface="+mn-lt"/>
          <a:ea typeface="+mn-ea"/>
        </a:defRPr>
      </a:lvl6pPr>
      <a:lvl7pPr marL="2971800" indent="-228600" algn="l" rtl="0" eaLnBrk="0" fontAlgn="base" hangingPunct="0">
        <a:spcBef>
          <a:spcPct val="20000"/>
        </a:spcBef>
        <a:spcAft>
          <a:spcPct val="0"/>
        </a:spcAft>
        <a:buChar char="»"/>
        <a:defRPr>
          <a:solidFill>
            <a:schemeClr val="tx1"/>
          </a:solidFill>
          <a:latin typeface="+mn-lt"/>
          <a:ea typeface="+mn-ea"/>
        </a:defRPr>
      </a:lvl7pPr>
      <a:lvl8pPr marL="3429000" indent="-228600" algn="l" rtl="0" eaLnBrk="0" fontAlgn="base" hangingPunct="0">
        <a:spcBef>
          <a:spcPct val="20000"/>
        </a:spcBef>
        <a:spcAft>
          <a:spcPct val="0"/>
        </a:spcAft>
        <a:buChar char="»"/>
        <a:defRPr>
          <a:solidFill>
            <a:schemeClr val="tx1"/>
          </a:solidFill>
          <a:latin typeface="+mn-lt"/>
          <a:ea typeface="+mn-ea"/>
        </a:defRPr>
      </a:lvl8pPr>
      <a:lvl9pPr marL="3886200" indent="-228600" algn="l" rtl="0" eaLnBrk="0" fontAlgn="base" hangingPunct="0">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jpeg"/><Relationship Id="rId10"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gif"/><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 Id="rId3" Type="http://schemas.openxmlformats.org/officeDocument/2006/relationships/image" Target="../media/image5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jpeg"/><Relationship Id="rId1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7.png"/><Relationship Id="rId4" Type="http://schemas.openxmlformats.org/officeDocument/2006/relationships/image" Target="../media/image68.jpeg"/><Relationship Id="rId5" Type="http://schemas.openxmlformats.org/officeDocument/2006/relationships/image" Target="../media/image69.png"/><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72.png"/><Relationship Id="rId9" Type="http://schemas.openxmlformats.org/officeDocument/2006/relationships/image" Target="../media/image73.emf"/><Relationship Id="rId10"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5" Type="http://schemas.openxmlformats.org/officeDocument/2006/relationships/image" Target="../media/image81.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8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 Id="rId3"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1.png"/><Relationship Id="rId1" Type="http://schemas.microsoft.com/office/2007/relationships/media" Target="\Eagle%20Crater%20-%20Opportunity.mov" TargetMode="External"/><Relationship Id="rId2" Type="http://schemas.openxmlformats.org/officeDocument/2006/relationships/video" Target="\Eagle%20Crater%20-%20Opportunity.mov"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 Id="rId3"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2.jpg"/></Relationships>
</file>

<file path=ppt/slides/_rels/slide47.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3.jpg"/><Relationship Id="rId5" Type="http://schemas.openxmlformats.org/officeDocument/2006/relationships/image" Target="../media/image106.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0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0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13.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gif"/></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jpeg"/><Relationship Id="rId8" Type="http://schemas.openxmlformats.org/officeDocument/2006/relationships/image" Target="../media/image115.jpg"/><Relationship Id="rId9" Type="http://schemas.openxmlformats.org/officeDocument/2006/relationships/image" Target="../media/image116.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61.xml.rels><?xml version="1.0" encoding="UTF-8" standalone="yes"?>
<Relationships xmlns="http://schemas.openxmlformats.org/package/2006/relationships"><Relationship Id="rId11" Type="http://schemas.openxmlformats.org/officeDocument/2006/relationships/image" Target="../media/image127.png"/><Relationship Id="rId12" Type="http://schemas.openxmlformats.org/officeDocument/2006/relationships/image" Target="../media/image128.jpeg"/><Relationship Id="rId13" Type="http://schemas.openxmlformats.org/officeDocument/2006/relationships/image" Target="../media/image129.jpeg"/><Relationship Id="rId14" Type="http://schemas.openxmlformats.org/officeDocument/2006/relationships/image" Target="../media/image130.png"/><Relationship Id="rId15" Type="http://schemas.openxmlformats.org/officeDocument/2006/relationships/image" Target="../media/image131.png"/><Relationship Id="rId1" Type="http://schemas.openxmlformats.org/officeDocument/2006/relationships/slideLayout" Target="../slideLayouts/slideLayout7.xml"/><Relationship Id="rId2" Type="http://schemas.openxmlformats.org/officeDocument/2006/relationships/image" Target="../media/image118.emf"/><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jpeg"/><Relationship Id="rId7" Type="http://schemas.openxmlformats.org/officeDocument/2006/relationships/image" Target="../media/image123.jpeg"/><Relationship Id="rId8" Type="http://schemas.openxmlformats.org/officeDocument/2006/relationships/image" Target="../media/image124.jpeg"/><Relationship Id="rId9" Type="http://schemas.openxmlformats.org/officeDocument/2006/relationships/image" Target="../media/image125.emf"/><Relationship Id="rId10"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132.jpeg"/><Relationship Id="rId5" Type="http://schemas.openxmlformats.org/officeDocument/2006/relationships/image" Target="../media/image133.jpeg"/><Relationship Id="rId6" Type="http://schemas.openxmlformats.org/officeDocument/2006/relationships/image" Target="../media/image134.jpeg"/><Relationship Id="rId7" Type="http://schemas.openxmlformats.org/officeDocument/2006/relationships/image" Target="../media/image135.jpeg"/><Relationship Id="rId8" Type="http://schemas.openxmlformats.org/officeDocument/2006/relationships/image" Target="../media/image136.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4098" name="Picture 6" descr="BeyondEagle.jpg                                                0004A287Macintosh HD                   BCCE9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0838"/>
            <a:ext cx="790575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2" name="Rectangle 2"/>
          <p:cNvSpPr>
            <a:spLocks noGrp="1" noChangeArrowheads="1"/>
          </p:cNvSpPr>
          <p:nvPr>
            <p:ph type="ctrTitle"/>
          </p:nvPr>
        </p:nvSpPr>
        <p:spPr>
          <a:xfrm>
            <a:off x="622300" y="1905000"/>
            <a:ext cx="7772400" cy="1143000"/>
          </a:xfrm>
          <a:extLst>
            <a:ext uri="{909E8E84-426E-40dd-AFC4-6F175D3DCCD1}">
              <a14:hiddenFill xmlns:a14="http://schemas.microsoft.com/office/drawing/2010/main">
                <a:solidFill>
                  <a:srgbClr val="FFDB9A">
                    <a:alpha val="61000"/>
                  </a:srgbClr>
                </a:solidFill>
              </a14:hiddenFill>
            </a:ext>
          </a:extLst>
        </p:spPr>
        <p:txBody>
          <a:bodyPr/>
          <a:lstStyle/>
          <a:p>
            <a:pPr>
              <a:defRPr/>
            </a:pPr>
            <a:r>
              <a:rPr lang="en-US" sz="4000" smtClean="0">
                <a:cs typeface="+mj-cs"/>
              </a:rPr>
              <a:t>The Exploration of Mars</a:t>
            </a:r>
            <a:endParaRPr lang="en-US" smtClean="0">
              <a:cs typeface="+mj-cs"/>
            </a:endParaRPr>
          </a:p>
        </p:txBody>
      </p:sp>
      <p:sp>
        <p:nvSpPr>
          <p:cNvPr id="542723" name="Rectangle 3"/>
          <p:cNvSpPr>
            <a:spLocks noGrp="1" noChangeArrowheads="1"/>
          </p:cNvSpPr>
          <p:nvPr>
            <p:ph type="subTitle" idx="1"/>
          </p:nvPr>
        </p:nvSpPr>
        <p:spPr>
          <a:xfrm>
            <a:off x="1409700" y="4368800"/>
            <a:ext cx="6400800" cy="1435100"/>
          </a:xfrm>
        </p:spPr>
        <p:txBody>
          <a:bodyPr/>
          <a:lstStyle/>
          <a:p>
            <a:pPr>
              <a:defRPr/>
            </a:pPr>
            <a:r>
              <a:rPr lang="en-US" sz="2000" b="1" i="1" dirty="0" smtClean="0">
                <a:cs typeface="+mn-cs"/>
              </a:rPr>
              <a:t>Richard W. Zurek</a:t>
            </a:r>
          </a:p>
          <a:p>
            <a:pPr>
              <a:defRPr/>
            </a:pPr>
            <a:r>
              <a:rPr lang="en-US" sz="1600" b="1" i="1" dirty="0" smtClean="0">
                <a:cs typeface="+mn-cs"/>
              </a:rPr>
              <a:t>Mars Program Office Chief Scientist</a:t>
            </a:r>
            <a:endParaRPr lang="en-US" sz="2000" b="1" i="1" dirty="0" smtClean="0">
              <a:cs typeface="+mn-cs"/>
            </a:endParaRPr>
          </a:p>
          <a:p>
            <a:pPr>
              <a:defRPr/>
            </a:pPr>
            <a:r>
              <a:rPr lang="en-US" sz="2000" b="1" i="1" dirty="0" smtClean="0">
                <a:cs typeface="+mn-cs"/>
              </a:rPr>
              <a:t>Jet Propulsion Laboratory</a:t>
            </a:r>
          </a:p>
          <a:p>
            <a:pPr>
              <a:defRPr/>
            </a:pPr>
            <a:r>
              <a:rPr lang="en-US" sz="2000" b="1" i="1" dirty="0" smtClean="0">
                <a:cs typeface="+mn-cs"/>
              </a:rPr>
              <a:t>California Institute of Technology</a:t>
            </a:r>
            <a:endParaRPr lang="en-US" b="1" dirty="0" smtClean="0">
              <a:cs typeface="+mn-cs"/>
            </a:endParaRPr>
          </a:p>
        </p:txBody>
      </p:sp>
      <p:sp>
        <p:nvSpPr>
          <p:cNvPr id="2" name="TextBox 1"/>
          <p:cNvSpPr txBox="1"/>
          <p:nvPr/>
        </p:nvSpPr>
        <p:spPr>
          <a:xfrm>
            <a:off x="2147248" y="6273224"/>
            <a:ext cx="5609929" cy="584776"/>
          </a:xfrm>
          <a:prstGeom prst="rect">
            <a:avLst/>
          </a:prstGeom>
          <a:noFill/>
        </p:spPr>
        <p:txBody>
          <a:bodyPr wrap="none" rtlCol="0">
            <a:spAutoFit/>
          </a:bodyPr>
          <a:lstStyle/>
          <a:p>
            <a:r>
              <a:rPr lang="en-US" sz="1600" i="1" dirty="0" smtClean="0"/>
              <a:t>Copyright:  California Institute of Technology</a:t>
            </a:r>
          </a:p>
          <a:p>
            <a:r>
              <a:rPr lang="en-US" sz="1600" i="1" dirty="0" smtClean="0"/>
              <a:t>This work was supported by NASA’s Science Mission Directorate</a:t>
            </a:r>
            <a:endParaRPr lang="en-US" sz="1600" i="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C:\My Documents\Word Doc.s\MARS\Presentations\AIAA Space_2003\valley_network.gif"/>
          <p:cNvPicPr>
            <a:picLocks noChangeAspect="1" noChangeArrowheads="1"/>
          </p:cNvPicPr>
          <p:nvPr/>
        </p:nvPicPr>
        <p:blipFill>
          <a:blip r:embed="rId2">
            <a:lum contrast="42000"/>
            <a:extLst>
              <a:ext uri="{28A0092B-C50C-407E-A947-70E740481C1C}">
                <a14:useLocalDpi xmlns:a14="http://schemas.microsoft.com/office/drawing/2010/main" val="0"/>
              </a:ext>
            </a:extLst>
          </a:blip>
          <a:srcRect/>
          <a:stretch>
            <a:fillRect/>
          </a:stretch>
        </p:blipFill>
        <p:spPr bwMode="auto">
          <a:xfrm>
            <a:off x="12700" y="0"/>
            <a:ext cx="910431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115" name="Text Box 3"/>
          <p:cNvSpPr txBox="1">
            <a:spLocks noChangeArrowheads="1"/>
          </p:cNvSpPr>
          <p:nvPr/>
        </p:nvSpPr>
        <p:spPr bwMode="auto">
          <a:xfrm>
            <a:off x="1222375" y="338138"/>
            <a:ext cx="6310313" cy="5794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i="1">
                <a:solidFill>
                  <a:schemeClr val="accent2"/>
                </a:solidFill>
                <a:cs typeface="+mn-cs"/>
              </a:rPr>
              <a:t>Mariner 9:  A </a:t>
            </a:r>
            <a:r>
              <a:rPr lang="ja-JP" altLang="en-US" sz="3200" b="1" i="1">
                <a:solidFill>
                  <a:schemeClr val="accent2"/>
                </a:solidFill>
                <a:latin typeface="Arial"/>
                <a:cs typeface="+mn-cs"/>
              </a:rPr>
              <a:t>“</a:t>
            </a:r>
            <a:r>
              <a:rPr lang="en-US" sz="3200" b="1" i="1">
                <a:solidFill>
                  <a:schemeClr val="accent2"/>
                </a:solidFill>
                <a:cs typeface="+mn-cs"/>
              </a:rPr>
              <a:t>New</a:t>
            </a:r>
            <a:r>
              <a:rPr lang="ja-JP" altLang="en-US" sz="3200" b="1" i="1">
                <a:solidFill>
                  <a:schemeClr val="accent2"/>
                </a:solidFill>
                <a:latin typeface="Arial"/>
                <a:cs typeface="+mn-cs"/>
              </a:rPr>
              <a:t>”</a:t>
            </a:r>
            <a:r>
              <a:rPr lang="en-US" sz="3200" b="1" i="1">
                <a:solidFill>
                  <a:schemeClr val="accent2"/>
                </a:solidFill>
                <a:cs typeface="+mn-cs"/>
              </a:rPr>
              <a:t> Mars Emerges</a:t>
            </a:r>
            <a:endParaRPr lang="en-US">
              <a:cs typeface="+mn-cs"/>
            </a:endParaRPr>
          </a:p>
        </p:txBody>
      </p:sp>
      <p:sp>
        <p:nvSpPr>
          <p:cNvPr id="602117" name="Text Box 5"/>
          <p:cNvSpPr txBox="1">
            <a:spLocks noChangeArrowheads="1"/>
          </p:cNvSpPr>
          <p:nvPr/>
        </p:nvSpPr>
        <p:spPr bwMode="auto">
          <a:xfrm>
            <a:off x="1069975" y="4713288"/>
            <a:ext cx="2579688" cy="51911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i="1">
                <a:solidFill>
                  <a:schemeClr val="accent2"/>
                </a:solidFill>
                <a:cs typeface="+mn-cs"/>
              </a:rPr>
              <a:t>Valley Networks</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a:xfrm>
            <a:off x="533400" y="228600"/>
            <a:ext cx="8001000" cy="550333"/>
          </a:xfrm>
        </p:spPr>
        <p:txBody>
          <a:bodyPr/>
          <a:lstStyle/>
          <a:p>
            <a:pPr>
              <a:defRPr/>
            </a:pPr>
            <a:r>
              <a:rPr lang="en-US" dirty="0" smtClean="0">
                <a:cs typeface="+mj-cs"/>
              </a:rPr>
              <a:t>HST View in 2001</a:t>
            </a:r>
          </a:p>
        </p:txBody>
      </p:sp>
      <p:pic>
        <p:nvPicPr>
          <p:cNvPr id="55299" name="Picture 3" descr="Mdc_PIA03173.13359.jpeg                                        00000002&#10;Zip 250 MB                     B2955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433513"/>
            <a:ext cx="6715125"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6" name="Rectangle 4"/>
          <p:cNvSpPr>
            <a:spLocks noChangeArrowheads="1"/>
          </p:cNvSpPr>
          <p:nvPr/>
        </p:nvSpPr>
        <p:spPr bwMode="auto">
          <a:xfrm>
            <a:off x="2362200" y="5715000"/>
            <a:ext cx="4889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1600" b="1">
                <a:solidFill>
                  <a:schemeClr val="accent2"/>
                </a:solidFill>
                <a:cs typeface="+mn-cs"/>
              </a:rPr>
              <a:t>CREDIT:  NASA / STScI / AURA / J. Bell &amp; M. Wolff</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012-mars-viking-lander.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9265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4" descr="220px-Viking2lande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2650" y="0"/>
            <a:ext cx="447040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6" descr="mars_surface_vik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2650" y="3535363"/>
            <a:ext cx="44513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7" descr="article-0-0CAE8F2A00000578-410_634x469.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535363"/>
            <a:ext cx="469265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1"/>
          <p:cNvSpPr txBox="1">
            <a:spLocks noChangeArrowheads="1"/>
          </p:cNvSpPr>
          <p:nvPr/>
        </p:nvSpPr>
        <p:spPr bwMode="auto">
          <a:xfrm>
            <a:off x="165100" y="119063"/>
            <a:ext cx="127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Viking 1976</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Viking-Lander-Photo-of-Ma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533400" y="211668"/>
            <a:ext cx="8001000" cy="533400"/>
          </a:xfrm>
        </p:spPr>
        <p:txBody>
          <a:bodyPr/>
          <a:lstStyle/>
          <a:p>
            <a:pPr>
              <a:defRPr/>
            </a:pPr>
            <a:r>
              <a:rPr lang="en-US" dirty="0" smtClean="0">
                <a:cs typeface="+mj-cs"/>
              </a:rPr>
              <a:t>CO</a:t>
            </a:r>
            <a:r>
              <a:rPr lang="en-US" baseline="-25000" dirty="0" smtClean="0">
                <a:cs typeface="+mj-cs"/>
              </a:rPr>
              <a:t>2</a:t>
            </a:r>
            <a:r>
              <a:rPr lang="en-US" dirty="0" smtClean="0">
                <a:cs typeface="+mj-cs"/>
              </a:rPr>
              <a:t> Cycle:  Seasonal Frosts</a:t>
            </a:r>
          </a:p>
        </p:txBody>
      </p:sp>
      <p:pic>
        <p:nvPicPr>
          <p:cNvPr id="59395" name="Picture 3" descr="SSPC_PIA00811.15427.jpeg                                       00000002&#10;Zip 250 MB                     B2955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8862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VL2ice_PIA00533.jpg                                            00000002&#10;Zip 250 MB                     B2955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10000"/>
            <a:ext cx="49307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25" name="Text Box 5"/>
          <p:cNvSpPr txBox="1">
            <a:spLocks noChangeArrowheads="1"/>
          </p:cNvSpPr>
          <p:nvPr/>
        </p:nvSpPr>
        <p:spPr bwMode="auto">
          <a:xfrm>
            <a:off x="5562600" y="1371600"/>
            <a:ext cx="205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cs typeface="+mn-cs"/>
              </a:rPr>
              <a:t>South Pole in late summer</a:t>
            </a:r>
          </a:p>
        </p:txBody>
      </p:sp>
      <p:sp>
        <p:nvSpPr>
          <p:cNvPr id="593926" name="Text Box 6"/>
          <p:cNvSpPr txBox="1">
            <a:spLocks noChangeArrowheads="1"/>
          </p:cNvSpPr>
          <p:nvPr/>
        </p:nvSpPr>
        <p:spPr bwMode="auto">
          <a:xfrm>
            <a:off x="5257800" y="2667000"/>
            <a:ext cx="2971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cs typeface="+mn-cs"/>
              </a:rPr>
              <a:t>Northern mid-latitudes (48N) in late winter</a:t>
            </a:r>
            <a:endParaRPr lang="en-US">
              <a:cs typeface="+mn-cs"/>
            </a:endParaRPr>
          </a:p>
        </p:txBody>
      </p:sp>
      <p:sp>
        <p:nvSpPr>
          <p:cNvPr id="593927" name="Line 7"/>
          <p:cNvSpPr>
            <a:spLocks noChangeShapeType="1"/>
          </p:cNvSpPr>
          <p:nvPr/>
        </p:nvSpPr>
        <p:spPr bwMode="auto">
          <a:xfrm flipH="1">
            <a:off x="4724400" y="1752600"/>
            <a:ext cx="609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3928" name="Rectangle 8"/>
          <p:cNvSpPr>
            <a:spLocks noChangeArrowheads="1"/>
          </p:cNvSpPr>
          <p:nvPr/>
        </p:nvSpPr>
        <p:spPr bwMode="auto">
          <a:xfrm>
            <a:off x="685800" y="4419600"/>
            <a:ext cx="29003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chemeClr val="bg1"/>
                </a:solidFill>
                <a:cs typeface="+mn-cs"/>
              </a:rPr>
              <a:t>MGS MOC</a:t>
            </a:r>
          </a:p>
          <a:p>
            <a:pPr>
              <a:defRPr/>
            </a:pPr>
            <a:r>
              <a:rPr lang="en-US" sz="1600" b="1">
                <a:solidFill>
                  <a:schemeClr val="bg1"/>
                </a:solidFill>
                <a:cs typeface="+mn-cs"/>
              </a:rPr>
              <a:t>CREDIT:  NASA / JPL / MSSS</a:t>
            </a:r>
            <a:endParaRPr lang="en-US" sz="1600" b="1">
              <a:cs typeface="+mn-cs"/>
            </a:endParaRPr>
          </a:p>
        </p:txBody>
      </p:sp>
      <p:sp>
        <p:nvSpPr>
          <p:cNvPr id="593929" name="Rectangle 9"/>
          <p:cNvSpPr>
            <a:spLocks noChangeArrowheads="1"/>
          </p:cNvSpPr>
          <p:nvPr/>
        </p:nvSpPr>
        <p:spPr bwMode="auto">
          <a:xfrm>
            <a:off x="3657600" y="5562600"/>
            <a:ext cx="22113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chemeClr val="bg1"/>
                </a:solidFill>
                <a:cs typeface="+mn-cs"/>
              </a:rPr>
              <a:t>Viking Lander 2</a:t>
            </a:r>
          </a:p>
          <a:p>
            <a:pPr>
              <a:defRPr/>
            </a:pPr>
            <a:r>
              <a:rPr lang="en-US" sz="1600" b="1">
                <a:solidFill>
                  <a:schemeClr val="bg1"/>
                </a:solidFill>
                <a:cs typeface="+mn-cs"/>
              </a:rPr>
              <a:t>CREDIT:  NASA / JPL</a:t>
            </a:r>
            <a:endParaRPr lang="en-US" sz="1600" b="1">
              <a:solidFill>
                <a:srgbClr val="DE141E"/>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ALH84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29275"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4" descr="ALH84001_structur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2738" y="3465513"/>
            <a:ext cx="5021262"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4962525" y="5213350"/>
            <a:ext cx="1433513" cy="42862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4212" name="TextBox 8"/>
          <p:cNvSpPr txBox="1">
            <a:spLocks noChangeArrowheads="1"/>
          </p:cNvSpPr>
          <p:nvPr/>
        </p:nvSpPr>
        <p:spPr bwMode="auto">
          <a:xfrm>
            <a:off x="317500" y="4305300"/>
            <a:ext cx="35179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800"/>
              <a:t>1996:  Fossils?</a:t>
            </a:r>
          </a:p>
          <a:p>
            <a:r>
              <a:rPr lang="en-US" sz="2800"/>
              <a:t>100 times smaller than the width of a Finn’s fine, blonde hair</a:t>
            </a:r>
          </a:p>
        </p:txBody>
      </p:sp>
      <p:sp>
        <p:nvSpPr>
          <p:cNvPr id="94213" name="TextBox 9"/>
          <p:cNvSpPr txBox="1">
            <a:spLocks noChangeArrowheads="1"/>
          </p:cNvSpPr>
          <p:nvPr/>
        </p:nvSpPr>
        <p:spPr bwMode="auto">
          <a:xfrm>
            <a:off x="5749925" y="1219200"/>
            <a:ext cx="31115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800" dirty="0"/>
              <a:t>1984:  Mars Meteorite Found</a:t>
            </a:r>
          </a:p>
          <a:p>
            <a:r>
              <a:rPr lang="en-US" sz="2800" dirty="0"/>
              <a:t>~ 4 </a:t>
            </a:r>
            <a:r>
              <a:rPr lang="en-US" sz="2800" dirty="0" err="1"/>
              <a:t>lbs</a:t>
            </a:r>
            <a:r>
              <a:rPr lang="en-US" sz="2800" dirty="0"/>
              <a:t> (1.9 kg)</a:t>
            </a:r>
          </a:p>
          <a:p>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descr="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a:xfrm>
            <a:off x="685800" y="152400"/>
            <a:ext cx="8288338" cy="663575"/>
          </a:xfrm>
          <a:solidFill>
            <a:schemeClr val="tx1"/>
          </a:solidFill>
          <a:ln>
            <a:solidFill>
              <a:srgbClr val="000000"/>
            </a:solidFill>
            <a:miter lim="800000"/>
            <a:headEnd/>
            <a:tailEnd/>
          </a:ln>
        </p:spPr>
        <p:txBody>
          <a:bodyPr anchor="t"/>
          <a:lstStyle/>
          <a:p>
            <a:pPr>
              <a:defRPr/>
            </a:pPr>
            <a:r>
              <a:rPr lang="en-US">
                <a:solidFill>
                  <a:schemeClr val="bg1"/>
                </a:solidFill>
                <a:latin typeface="Times New Roman" charset="0"/>
                <a:ea typeface="ＭＳ Ｐゴシック" charset="0"/>
              </a:rPr>
              <a:t>This Decade Mars Exploration</a:t>
            </a:r>
            <a:endParaRPr lang="en-US">
              <a:latin typeface="Times New Roman" charset="0"/>
              <a:ea typeface="ＭＳ Ｐゴシック" charset="0"/>
            </a:endParaRPr>
          </a:p>
        </p:txBody>
      </p:sp>
      <p:grpSp>
        <p:nvGrpSpPr>
          <p:cNvPr id="10243" name="Group 4"/>
          <p:cNvGrpSpPr>
            <a:grpSpLocks/>
          </p:cNvGrpSpPr>
          <p:nvPr/>
        </p:nvGrpSpPr>
        <p:grpSpPr bwMode="auto">
          <a:xfrm>
            <a:off x="838200" y="838200"/>
            <a:ext cx="7493000" cy="366713"/>
            <a:chOff x="525" y="715"/>
            <a:chExt cx="4720" cy="231"/>
          </a:xfrm>
        </p:grpSpPr>
        <p:sp>
          <p:nvSpPr>
            <p:cNvPr id="10280" name="Line 5"/>
            <p:cNvSpPr>
              <a:spLocks noChangeShapeType="1"/>
            </p:cNvSpPr>
            <p:nvPr/>
          </p:nvSpPr>
          <p:spPr bwMode="auto">
            <a:xfrm>
              <a:off x="525" y="837"/>
              <a:ext cx="181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81" name="Line 6"/>
            <p:cNvSpPr>
              <a:spLocks noChangeShapeType="1"/>
            </p:cNvSpPr>
            <p:nvPr/>
          </p:nvSpPr>
          <p:spPr bwMode="auto">
            <a:xfrm>
              <a:off x="3429" y="835"/>
              <a:ext cx="181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82" name="Text Box 7"/>
            <p:cNvSpPr txBox="1">
              <a:spLocks noChangeArrowheads="1"/>
            </p:cNvSpPr>
            <p:nvPr/>
          </p:nvSpPr>
          <p:spPr bwMode="auto">
            <a:xfrm>
              <a:off x="2400" y="715"/>
              <a:ext cx="9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i="1">
                  <a:solidFill>
                    <a:schemeClr val="bg1"/>
                  </a:solidFill>
                  <a:latin typeface="Arial" charset="0"/>
                </a:rPr>
                <a:t>Launch Year</a:t>
              </a:r>
            </a:p>
          </p:txBody>
        </p:sp>
      </p:grpSp>
      <p:sp>
        <p:nvSpPr>
          <p:cNvPr id="10244" name="Text Box 8"/>
          <p:cNvSpPr txBox="1">
            <a:spLocks noChangeArrowheads="1"/>
          </p:cNvSpPr>
          <p:nvPr/>
        </p:nvSpPr>
        <p:spPr bwMode="auto">
          <a:xfrm>
            <a:off x="5008563" y="1289050"/>
            <a:ext cx="720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900" b="1">
                <a:solidFill>
                  <a:srgbClr val="FCF7F1"/>
                </a:solidFill>
                <a:latin typeface="Arial" charset="0"/>
              </a:rPr>
              <a:t>2005</a:t>
            </a:r>
          </a:p>
        </p:txBody>
      </p:sp>
      <p:sp>
        <p:nvSpPr>
          <p:cNvPr id="10245" name="Text Box 13"/>
          <p:cNvSpPr txBox="1">
            <a:spLocks noChangeArrowheads="1"/>
          </p:cNvSpPr>
          <p:nvPr/>
        </p:nvSpPr>
        <p:spPr bwMode="auto">
          <a:xfrm>
            <a:off x="358775" y="1281113"/>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a:solidFill>
                  <a:schemeClr val="bg1"/>
                </a:solidFill>
                <a:latin typeface="Arial" charset="0"/>
              </a:rPr>
              <a:t>1996</a:t>
            </a:r>
          </a:p>
        </p:txBody>
      </p:sp>
      <p:sp>
        <p:nvSpPr>
          <p:cNvPr id="10246" name="Text Box 14"/>
          <p:cNvSpPr txBox="1">
            <a:spLocks noChangeArrowheads="1"/>
          </p:cNvSpPr>
          <p:nvPr/>
        </p:nvSpPr>
        <p:spPr bwMode="auto">
          <a:xfrm>
            <a:off x="1857375" y="1281113"/>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a:solidFill>
                  <a:schemeClr val="bg1"/>
                </a:solidFill>
                <a:latin typeface="Arial" charset="0"/>
              </a:rPr>
              <a:t>2001</a:t>
            </a:r>
          </a:p>
        </p:txBody>
      </p:sp>
      <p:sp>
        <p:nvSpPr>
          <p:cNvPr id="10247" name="Text Box 15"/>
          <p:cNvSpPr txBox="1">
            <a:spLocks noChangeArrowheads="1"/>
          </p:cNvSpPr>
          <p:nvPr/>
        </p:nvSpPr>
        <p:spPr bwMode="auto">
          <a:xfrm>
            <a:off x="3417888" y="1281113"/>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a:solidFill>
                  <a:schemeClr val="bg1"/>
                </a:solidFill>
                <a:latin typeface="Arial" charset="0"/>
              </a:rPr>
              <a:t>2003</a:t>
            </a:r>
          </a:p>
        </p:txBody>
      </p:sp>
      <p:sp>
        <p:nvSpPr>
          <p:cNvPr id="10248" name="Line 19"/>
          <p:cNvSpPr>
            <a:spLocks noChangeShapeType="1"/>
          </p:cNvSpPr>
          <p:nvPr/>
        </p:nvSpPr>
        <p:spPr bwMode="auto">
          <a:xfrm>
            <a:off x="4572000" y="1231900"/>
            <a:ext cx="0" cy="5626100"/>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249" name="Group 20"/>
          <p:cNvGrpSpPr>
            <a:grpSpLocks/>
          </p:cNvGrpSpPr>
          <p:nvPr/>
        </p:nvGrpSpPr>
        <p:grpSpPr bwMode="auto">
          <a:xfrm>
            <a:off x="1512888" y="1231900"/>
            <a:ext cx="6151562" cy="5626100"/>
            <a:chOff x="953" y="776"/>
            <a:chExt cx="3875" cy="3544"/>
          </a:xfrm>
        </p:grpSpPr>
        <p:sp>
          <p:nvSpPr>
            <p:cNvPr id="10276" name="Line 21"/>
            <p:cNvSpPr>
              <a:spLocks noChangeShapeType="1"/>
            </p:cNvSpPr>
            <p:nvPr/>
          </p:nvSpPr>
          <p:spPr bwMode="auto">
            <a:xfrm>
              <a:off x="953" y="776"/>
              <a:ext cx="0" cy="3544"/>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7" name="Line 22"/>
            <p:cNvSpPr>
              <a:spLocks noChangeShapeType="1"/>
            </p:cNvSpPr>
            <p:nvPr/>
          </p:nvSpPr>
          <p:spPr bwMode="auto">
            <a:xfrm>
              <a:off x="1921" y="776"/>
              <a:ext cx="0" cy="3544"/>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8" name="Line 23"/>
            <p:cNvSpPr>
              <a:spLocks noChangeShapeType="1"/>
            </p:cNvSpPr>
            <p:nvPr/>
          </p:nvSpPr>
          <p:spPr bwMode="auto">
            <a:xfrm>
              <a:off x="3842" y="776"/>
              <a:ext cx="0" cy="3544"/>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9" name="Line 24"/>
            <p:cNvSpPr>
              <a:spLocks noChangeShapeType="1"/>
            </p:cNvSpPr>
            <p:nvPr/>
          </p:nvSpPr>
          <p:spPr bwMode="auto">
            <a:xfrm>
              <a:off x="4828" y="776"/>
              <a:ext cx="0" cy="3544"/>
            </a:xfrm>
            <a:prstGeom prst="line">
              <a:avLst/>
            </a:prstGeom>
            <a:noFill/>
            <a:ln w="9525">
              <a:solidFill>
                <a:srgbClr val="BCAA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10250" name="Picture 25" descr="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181600"/>
            <a:ext cx="11430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26"/>
          <p:cNvSpPr txBox="1">
            <a:spLocks noChangeArrowheads="1"/>
          </p:cNvSpPr>
          <p:nvPr/>
        </p:nvSpPr>
        <p:spPr bwMode="auto">
          <a:xfrm>
            <a:off x="6494463" y="1289050"/>
            <a:ext cx="720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900" b="1">
                <a:solidFill>
                  <a:srgbClr val="FCF7F1"/>
                </a:solidFill>
                <a:latin typeface="Arial" charset="0"/>
              </a:rPr>
              <a:t>2007</a:t>
            </a:r>
          </a:p>
        </p:txBody>
      </p:sp>
      <p:sp>
        <p:nvSpPr>
          <p:cNvPr id="10252" name="Text Box 27"/>
          <p:cNvSpPr txBox="1">
            <a:spLocks noChangeArrowheads="1"/>
          </p:cNvSpPr>
          <p:nvPr/>
        </p:nvSpPr>
        <p:spPr bwMode="auto">
          <a:xfrm>
            <a:off x="7980363" y="1289050"/>
            <a:ext cx="720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900" b="1">
                <a:solidFill>
                  <a:srgbClr val="FCF7F1"/>
                </a:solidFill>
                <a:latin typeface="Arial" charset="0"/>
              </a:rPr>
              <a:t>2011</a:t>
            </a:r>
          </a:p>
        </p:txBody>
      </p:sp>
      <p:pic>
        <p:nvPicPr>
          <p:cNvPr id="10253" name="Picture 28" descr="MAR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81200"/>
            <a:ext cx="7556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 Box 32"/>
          <p:cNvSpPr txBox="1">
            <a:spLocks noChangeArrowheads="1"/>
          </p:cNvSpPr>
          <p:nvPr/>
        </p:nvSpPr>
        <p:spPr bwMode="auto">
          <a:xfrm>
            <a:off x="1905000" y="3581400"/>
            <a:ext cx="8159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latin typeface="Arial" charset="0"/>
              </a:rPr>
              <a:t>Mars </a:t>
            </a:r>
          </a:p>
          <a:p>
            <a:r>
              <a:rPr lang="en-US" sz="1400" b="1">
                <a:latin typeface="Arial" charset="0"/>
              </a:rPr>
              <a:t>Odyssey</a:t>
            </a:r>
            <a:endParaRPr lang="en-US" sz="1400">
              <a:latin typeface="Arial" charset="0"/>
            </a:endParaRPr>
          </a:p>
        </p:txBody>
      </p:sp>
      <p:sp>
        <p:nvSpPr>
          <p:cNvPr id="10255" name="Text Box 33"/>
          <p:cNvSpPr txBox="1">
            <a:spLocks noChangeArrowheads="1"/>
          </p:cNvSpPr>
          <p:nvPr/>
        </p:nvSpPr>
        <p:spPr bwMode="auto">
          <a:xfrm>
            <a:off x="3276600" y="4419600"/>
            <a:ext cx="1219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latin typeface="Arial" charset="0"/>
              </a:rPr>
              <a:t>MEP Rovers</a:t>
            </a:r>
          </a:p>
          <a:p>
            <a:r>
              <a:rPr lang="en-US" sz="1400" b="1" i="1">
                <a:latin typeface="Arial" charset="0"/>
              </a:rPr>
              <a:t>Spirit</a:t>
            </a:r>
          </a:p>
          <a:p>
            <a:r>
              <a:rPr lang="en-US" sz="1400" b="1" i="1">
                <a:latin typeface="Arial" charset="0"/>
              </a:rPr>
              <a:t>Opportunity</a:t>
            </a:r>
            <a:endParaRPr lang="en-US" sz="1400">
              <a:latin typeface="Arial" charset="0"/>
            </a:endParaRPr>
          </a:p>
        </p:txBody>
      </p:sp>
      <p:sp>
        <p:nvSpPr>
          <p:cNvPr id="10256" name="Text Box 34"/>
          <p:cNvSpPr txBox="1">
            <a:spLocks noChangeArrowheads="1"/>
          </p:cNvSpPr>
          <p:nvPr/>
        </p:nvSpPr>
        <p:spPr bwMode="auto">
          <a:xfrm>
            <a:off x="7848600" y="4267200"/>
            <a:ext cx="1295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latin typeface="Arial" charset="0"/>
              </a:rPr>
              <a:t>Mars Science Laboratory</a:t>
            </a:r>
            <a:endParaRPr lang="en-US" sz="1400">
              <a:latin typeface="Arial" charset="0"/>
            </a:endParaRPr>
          </a:p>
        </p:txBody>
      </p:sp>
      <p:pic>
        <p:nvPicPr>
          <p:cNvPr id="10257" name="Picture 38" descr="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895600" y="5851525"/>
            <a:ext cx="12001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 Box 39"/>
          <p:cNvSpPr txBox="1">
            <a:spLocks noChangeArrowheads="1"/>
          </p:cNvSpPr>
          <p:nvPr/>
        </p:nvSpPr>
        <p:spPr bwMode="auto">
          <a:xfrm>
            <a:off x="76200" y="2895600"/>
            <a:ext cx="12954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latin typeface="Arial" charset="0"/>
              </a:rPr>
              <a:t>Mars </a:t>
            </a:r>
          </a:p>
          <a:p>
            <a:r>
              <a:rPr lang="en-US" sz="1400" b="1">
                <a:latin typeface="Arial" charset="0"/>
              </a:rPr>
              <a:t>Global Surveyor</a:t>
            </a:r>
          </a:p>
          <a:p>
            <a:r>
              <a:rPr lang="en-US" sz="1000" b="1">
                <a:latin typeface="Arial" charset="0"/>
              </a:rPr>
              <a:t>(mission completed)</a:t>
            </a:r>
            <a:endParaRPr lang="en-US" sz="1400">
              <a:latin typeface="Arial" charset="0"/>
            </a:endParaRPr>
          </a:p>
        </p:txBody>
      </p:sp>
      <p:grpSp>
        <p:nvGrpSpPr>
          <p:cNvPr id="10259" name="Group 40"/>
          <p:cNvGrpSpPr>
            <a:grpSpLocks/>
          </p:cNvGrpSpPr>
          <p:nvPr/>
        </p:nvGrpSpPr>
        <p:grpSpPr bwMode="auto">
          <a:xfrm>
            <a:off x="6172200" y="5029200"/>
            <a:ext cx="1403350" cy="1089025"/>
            <a:chOff x="972" y="3350"/>
            <a:chExt cx="884" cy="686"/>
          </a:xfrm>
        </p:grpSpPr>
        <p:pic>
          <p:nvPicPr>
            <p:cNvPr id="10274" name="Picture 41" descr="pheoni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 y="3467"/>
              <a:ext cx="884"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8026" name="Text Box 42"/>
            <p:cNvSpPr txBox="1">
              <a:spLocks noChangeArrowheads="1"/>
            </p:cNvSpPr>
            <p:nvPr/>
          </p:nvSpPr>
          <p:spPr bwMode="auto">
            <a:xfrm>
              <a:off x="1039" y="3350"/>
              <a:ext cx="689" cy="154"/>
            </a:xfrm>
            <a:prstGeom prst="rect">
              <a:avLst/>
            </a:prstGeom>
            <a:noFill/>
            <a:ln w="9525">
              <a:noFill/>
              <a:miter lim="800000"/>
              <a:headEnd/>
              <a:tailEnd/>
            </a:ln>
            <a:effectLst>
              <a:outerShdw blurRad="63500" dist="25399" dir="2700000" algn="ctr" rotWithShape="0">
                <a:schemeClr val="tx1">
                  <a:alpha val="74998"/>
                </a:schemeClr>
              </a:outerShdw>
            </a:effectLst>
          </p:spPr>
          <p:txBody>
            <a:bodyPr>
              <a:spAutoFit/>
            </a:bodyPr>
            <a:lstStyle/>
            <a:p>
              <a:pPr>
                <a:defRPr/>
              </a:pPr>
              <a:endParaRPr lang="en-US" sz="1000" b="1" dirty="0">
                <a:solidFill>
                  <a:srgbClr val="FFFFFF"/>
                </a:solidFill>
                <a:ea typeface="ＭＳ Ｐゴシック" charset="-128"/>
                <a:cs typeface="ＭＳ Ｐゴシック" charset="-128"/>
              </a:endParaRPr>
            </a:p>
          </p:txBody>
        </p:sp>
      </p:grpSp>
      <p:grpSp>
        <p:nvGrpSpPr>
          <p:cNvPr id="10260" name="Group 43"/>
          <p:cNvGrpSpPr>
            <a:grpSpLocks/>
          </p:cNvGrpSpPr>
          <p:nvPr/>
        </p:nvGrpSpPr>
        <p:grpSpPr bwMode="auto">
          <a:xfrm>
            <a:off x="7648575" y="5029200"/>
            <a:ext cx="1495425" cy="1435100"/>
            <a:chOff x="2386" y="3504"/>
            <a:chExt cx="788" cy="808"/>
          </a:xfrm>
        </p:grpSpPr>
        <p:sp>
          <p:nvSpPr>
            <p:cNvPr id="938028" name="Text Box 44"/>
            <p:cNvSpPr txBox="1">
              <a:spLocks noChangeArrowheads="1"/>
            </p:cNvSpPr>
            <p:nvPr/>
          </p:nvSpPr>
          <p:spPr bwMode="auto">
            <a:xfrm>
              <a:off x="2448" y="3504"/>
              <a:ext cx="97" cy="1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endParaRPr lang="en-US" sz="1000" b="1" dirty="0">
                <a:solidFill>
                  <a:schemeClr val="bg1"/>
                </a:solidFill>
                <a:ea typeface="ＭＳ Ｐゴシック" charset="-128"/>
                <a:cs typeface="ＭＳ Ｐゴシック" charset="-128"/>
              </a:endParaRPr>
            </a:p>
          </p:txBody>
        </p:sp>
        <p:pic>
          <p:nvPicPr>
            <p:cNvPr id="10273" name="Picture 45" descr="marsScienceLa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 y="3763"/>
              <a:ext cx="788"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61" name="Text Box 46"/>
          <p:cNvSpPr txBox="1">
            <a:spLocks noChangeArrowheads="1"/>
          </p:cNvSpPr>
          <p:nvPr/>
        </p:nvSpPr>
        <p:spPr bwMode="auto">
          <a:xfrm>
            <a:off x="6172200" y="4495800"/>
            <a:ext cx="129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latin typeface="Arial" charset="0"/>
              </a:rPr>
              <a:t>Phoenix</a:t>
            </a:r>
          </a:p>
          <a:p>
            <a:r>
              <a:rPr lang="en-US" sz="1000" b="1" i="1">
                <a:latin typeface="Arial" charset="0"/>
              </a:rPr>
              <a:t>(mission completed)</a:t>
            </a:r>
            <a:endParaRPr lang="en-US" sz="1000" i="1">
              <a:latin typeface="Arial" charset="0"/>
            </a:endParaRPr>
          </a:p>
        </p:txBody>
      </p:sp>
      <p:grpSp>
        <p:nvGrpSpPr>
          <p:cNvPr id="10262" name="Group 47"/>
          <p:cNvGrpSpPr>
            <a:grpSpLocks/>
          </p:cNvGrpSpPr>
          <p:nvPr/>
        </p:nvGrpSpPr>
        <p:grpSpPr bwMode="auto">
          <a:xfrm>
            <a:off x="4800600" y="1981200"/>
            <a:ext cx="1006475" cy="844550"/>
            <a:chOff x="2440" y="1623"/>
            <a:chExt cx="634" cy="532"/>
          </a:xfrm>
        </p:grpSpPr>
        <p:pic>
          <p:nvPicPr>
            <p:cNvPr id="10270" name="Picture 48" descr="MRO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0" y="1623"/>
              <a:ext cx="634"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8033" name="Text Box 49"/>
            <p:cNvSpPr txBox="1">
              <a:spLocks noChangeArrowheads="1"/>
            </p:cNvSpPr>
            <p:nvPr/>
          </p:nvSpPr>
          <p:spPr bwMode="auto">
            <a:xfrm>
              <a:off x="2750" y="1658"/>
              <a:ext cx="116" cy="1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endParaRPr lang="en-US" sz="1000" b="1" dirty="0">
                <a:solidFill>
                  <a:schemeClr val="bg1"/>
                </a:solidFill>
                <a:ea typeface="ＭＳ Ｐゴシック" charset="-128"/>
                <a:cs typeface="ＭＳ Ｐゴシック" charset="-128"/>
              </a:endParaRPr>
            </a:p>
          </p:txBody>
        </p:sp>
      </p:grpSp>
      <p:sp>
        <p:nvSpPr>
          <p:cNvPr id="10263" name="Text Box 50"/>
          <p:cNvSpPr txBox="1">
            <a:spLocks noChangeArrowheads="1"/>
          </p:cNvSpPr>
          <p:nvPr/>
        </p:nvSpPr>
        <p:spPr bwMode="auto">
          <a:xfrm>
            <a:off x="4648200" y="2971800"/>
            <a:ext cx="14239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latin typeface="Arial" charset="0"/>
              </a:rPr>
              <a:t>Mars </a:t>
            </a:r>
          </a:p>
          <a:p>
            <a:r>
              <a:rPr lang="en-US" sz="1400" b="1">
                <a:latin typeface="Arial" charset="0"/>
              </a:rPr>
              <a:t>Reconnaissance </a:t>
            </a:r>
          </a:p>
          <a:p>
            <a:r>
              <a:rPr lang="en-US" sz="1400" b="1">
                <a:latin typeface="Arial" charset="0"/>
              </a:rPr>
              <a:t>Orbiter</a:t>
            </a:r>
            <a:endParaRPr lang="en-US" sz="1400">
              <a:latin typeface="Arial" charset="0"/>
            </a:endParaRPr>
          </a:p>
        </p:txBody>
      </p:sp>
      <p:grpSp>
        <p:nvGrpSpPr>
          <p:cNvPr id="10264" name="Group 51"/>
          <p:cNvGrpSpPr>
            <a:grpSpLocks/>
          </p:cNvGrpSpPr>
          <p:nvPr/>
        </p:nvGrpSpPr>
        <p:grpSpPr bwMode="auto">
          <a:xfrm>
            <a:off x="3124200" y="1905000"/>
            <a:ext cx="1296988" cy="990600"/>
            <a:chOff x="0" y="2278"/>
            <a:chExt cx="817" cy="624"/>
          </a:xfrm>
        </p:grpSpPr>
        <p:pic>
          <p:nvPicPr>
            <p:cNvPr id="10268" name="Picture 52" descr="marsExpr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411"/>
              <a:ext cx="817"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8037" name="Text Box 53"/>
            <p:cNvSpPr txBox="1">
              <a:spLocks noChangeArrowheads="1"/>
            </p:cNvSpPr>
            <p:nvPr/>
          </p:nvSpPr>
          <p:spPr bwMode="auto">
            <a:xfrm>
              <a:off x="76" y="2278"/>
              <a:ext cx="636" cy="2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sz="1000" b="1" dirty="0">
                  <a:solidFill>
                    <a:schemeClr val="bg1"/>
                  </a:solidFill>
                  <a:ea typeface="ＭＳ Ｐゴシック" charset="-128"/>
                  <a:cs typeface="ＭＳ Ｐゴシック" charset="-128"/>
                </a:rPr>
                <a:t>Mars Express</a:t>
              </a:r>
            </a:p>
            <a:p>
              <a:pPr>
                <a:defRPr/>
              </a:pPr>
              <a:r>
                <a:rPr lang="en-US" sz="1000" b="1" dirty="0">
                  <a:solidFill>
                    <a:schemeClr val="bg1"/>
                  </a:solidFill>
                  <a:ea typeface="ＭＳ Ｐゴシック" charset="-128"/>
                  <a:cs typeface="ＭＳ Ｐゴシック" charset="-128"/>
                </a:rPr>
                <a:t>Collaboration</a:t>
              </a:r>
            </a:p>
          </p:txBody>
        </p:sp>
      </p:grpSp>
      <p:pic>
        <p:nvPicPr>
          <p:cNvPr id="10265" name="Picture 54" descr="MG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905000"/>
            <a:ext cx="9969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55" descr="Marth-PathfinderSojournerM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5715000"/>
            <a:ext cx="5969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7" name="Text Box 56"/>
          <p:cNvSpPr txBox="1">
            <a:spLocks noChangeArrowheads="1"/>
          </p:cNvSpPr>
          <p:nvPr/>
        </p:nvSpPr>
        <p:spPr bwMode="auto">
          <a:xfrm>
            <a:off x="152400" y="4038600"/>
            <a:ext cx="10826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latin typeface="Arial" charset="0"/>
              </a:rPr>
              <a:t>Mars </a:t>
            </a:r>
          </a:p>
          <a:p>
            <a:r>
              <a:rPr lang="en-US" sz="1400" b="1">
                <a:latin typeface="Arial" charset="0"/>
              </a:rPr>
              <a:t>Pathfinder</a:t>
            </a:r>
          </a:p>
          <a:p>
            <a:r>
              <a:rPr lang="en-US" sz="1000" b="1" i="1">
                <a:latin typeface="Arial" charset="0"/>
              </a:rPr>
              <a:t>(mission </a:t>
            </a:r>
          </a:p>
          <a:p>
            <a:r>
              <a:rPr lang="en-US" sz="1000" b="1" i="1">
                <a:latin typeface="Arial" charset="0"/>
              </a:rPr>
              <a:t>completed</a:t>
            </a:r>
            <a:r>
              <a:rPr lang="en-US" sz="1400" b="1" i="1">
                <a:latin typeface="Arial" charset="0"/>
              </a:rPr>
              <a:t>)</a:t>
            </a:r>
            <a:endParaRPr lang="en-US" sz="1400" i="1">
              <a:latin typeface="Arial"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2817813" y="5021263"/>
            <a:ext cx="5614987" cy="765175"/>
            <a:chOff x="1220" y="3150"/>
            <a:chExt cx="3537" cy="482"/>
          </a:xfrm>
        </p:grpSpPr>
        <p:sp>
          <p:nvSpPr>
            <p:cNvPr id="573443" name="Rectangle 3"/>
            <p:cNvSpPr>
              <a:spLocks noChangeArrowheads="1"/>
            </p:cNvSpPr>
            <p:nvPr/>
          </p:nvSpPr>
          <p:spPr bwMode="auto">
            <a:xfrm>
              <a:off x="1220" y="3150"/>
              <a:ext cx="3536" cy="479"/>
            </a:xfrm>
            <a:prstGeom prst="rect">
              <a:avLst/>
            </a:prstGeom>
            <a:solidFill>
              <a:srgbClr val="FF843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1456" name="Picture 4" descr="Untitled-13.jpg                                                0002C370George                         B7A31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 y="3154"/>
              <a:ext cx="779"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43" name="Picture 5" descr="Untitled-12.jpg                                                0002C370George                         B7A31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4049713"/>
            <a:ext cx="5614987"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descr="Untitled-11.jpg                                                0002C370George                         B7A3116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078163"/>
            <a:ext cx="56134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47" name="Rectangle 7"/>
          <p:cNvSpPr>
            <a:spLocks noChangeArrowheads="1"/>
          </p:cNvSpPr>
          <p:nvPr/>
        </p:nvSpPr>
        <p:spPr bwMode="auto">
          <a:xfrm>
            <a:off x="5118100" y="4222750"/>
            <a:ext cx="1470025" cy="363538"/>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defRPr/>
            </a:pPr>
            <a:r>
              <a:rPr lang="en-US" sz="1800" b="1">
                <a:solidFill>
                  <a:srgbClr val="FFFFFF"/>
                </a:solidFill>
                <a:latin typeface="Arial" charset="0"/>
                <a:cs typeface="+mn-cs"/>
              </a:rPr>
              <a:t>Geology</a:t>
            </a:r>
          </a:p>
        </p:txBody>
      </p:sp>
      <p:grpSp>
        <p:nvGrpSpPr>
          <p:cNvPr id="61446" name="Group 8"/>
          <p:cNvGrpSpPr>
            <a:grpSpLocks/>
          </p:cNvGrpSpPr>
          <p:nvPr/>
        </p:nvGrpSpPr>
        <p:grpSpPr bwMode="auto">
          <a:xfrm>
            <a:off x="2819400" y="2109788"/>
            <a:ext cx="5613400" cy="722312"/>
            <a:chOff x="249" y="2932"/>
            <a:chExt cx="3208" cy="478"/>
          </a:xfrm>
        </p:grpSpPr>
        <p:pic>
          <p:nvPicPr>
            <p:cNvPr id="5734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2932"/>
              <a:ext cx="3208" cy="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450" name="Rectangle 10"/>
            <p:cNvSpPr>
              <a:spLocks noChangeArrowheads="1"/>
            </p:cNvSpPr>
            <p:nvPr/>
          </p:nvSpPr>
          <p:spPr bwMode="auto">
            <a:xfrm>
              <a:off x="1702" y="3048"/>
              <a:ext cx="453"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defRPr/>
              </a:pPr>
              <a:r>
                <a:rPr lang="en-US" sz="1800" b="1">
                  <a:solidFill>
                    <a:srgbClr val="FFFFFF"/>
                  </a:solidFill>
                  <a:latin typeface="Arial" charset="0"/>
                  <a:cs typeface="+mn-cs"/>
                </a:rPr>
                <a:t>Life</a:t>
              </a:r>
            </a:p>
          </p:txBody>
        </p:sp>
      </p:grpSp>
      <p:sp>
        <p:nvSpPr>
          <p:cNvPr id="573451" name="Rectangle 11"/>
          <p:cNvSpPr>
            <a:spLocks noChangeArrowheads="1"/>
          </p:cNvSpPr>
          <p:nvPr/>
        </p:nvSpPr>
        <p:spPr bwMode="auto">
          <a:xfrm>
            <a:off x="5145088" y="3282950"/>
            <a:ext cx="1230312"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defRPr/>
            </a:pPr>
            <a:r>
              <a:rPr lang="en-US" sz="1800" b="1">
                <a:solidFill>
                  <a:srgbClr val="FFFFFF"/>
                </a:solidFill>
                <a:latin typeface="Arial" charset="0"/>
                <a:cs typeface="+mn-cs"/>
              </a:rPr>
              <a:t>Climate</a:t>
            </a:r>
          </a:p>
        </p:txBody>
      </p:sp>
      <p:sp>
        <p:nvSpPr>
          <p:cNvPr id="573452" name="Rectangle 12"/>
          <p:cNvSpPr>
            <a:spLocks noChangeArrowheads="1"/>
          </p:cNvSpPr>
          <p:nvPr/>
        </p:nvSpPr>
        <p:spPr bwMode="auto">
          <a:xfrm>
            <a:off x="4276725" y="5059363"/>
            <a:ext cx="25209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sz="1800" b="1">
                <a:latin typeface="Arial" charset="0"/>
                <a:cs typeface="+mn-cs"/>
              </a:rPr>
              <a:t>Prepare for Human Exploration</a:t>
            </a:r>
          </a:p>
        </p:txBody>
      </p:sp>
      <p:sp>
        <p:nvSpPr>
          <p:cNvPr id="573453" name="Rectangle 13" descr="Water droplets"/>
          <p:cNvSpPr>
            <a:spLocks noChangeArrowheads="1"/>
          </p:cNvSpPr>
          <p:nvPr/>
        </p:nvSpPr>
        <p:spPr bwMode="auto">
          <a:xfrm>
            <a:off x="3217863" y="1533525"/>
            <a:ext cx="884237" cy="4521200"/>
          </a:xfrm>
          <a:prstGeom prst="rect">
            <a:avLst/>
          </a:prstGeom>
          <a:blipFill dpi="0" rotWithShape="0">
            <a:blip r:embed="rId7"/>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 anchorCtr="1"/>
          <a:lstStyle/>
          <a:p>
            <a:pPr>
              <a:spcBef>
                <a:spcPct val="50000"/>
              </a:spcBef>
              <a:defRPr/>
            </a:pPr>
            <a:r>
              <a:rPr lang="en-US" sz="2000" b="1" i="1">
                <a:latin typeface="Times New Roman" charset="0"/>
                <a:cs typeface="+mn-cs"/>
              </a:rPr>
              <a:t>W</a:t>
            </a:r>
          </a:p>
          <a:p>
            <a:pPr>
              <a:spcBef>
                <a:spcPct val="50000"/>
              </a:spcBef>
              <a:defRPr/>
            </a:pPr>
            <a:r>
              <a:rPr lang="en-US" sz="2000" b="1" i="1">
                <a:latin typeface="Times New Roman" charset="0"/>
                <a:cs typeface="+mn-cs"/>
              </a:rPr>
              <a:t>A</a:t>
            </a:r>
          </a:p>
          <a:p>
            <a:pPr>
              <a:spcBef>
                <a:spcPct val="50000"/>
              </a:spcBef>
              <a:defRPr/>
            </a:pPr>
            <a:r>
              <a:rPr lang="en-US" sz="2000" b="1" i="1">
                <a:latin typeface="Times New Roman" charset="0"/>
                <a:cs typeface="+mn-cs"/>
              </a:rPr>
              <a:t>T</a:t>
            </a:r>
          </a:p>
          <a:p>
            <a:pPr>
              <a:spcBef>
                <a:spcPct val="50000"/>
              </a:spcBef>
              <a:defRPr/>
            </a:pPr>
            <a:r>
              <a:rPr lang="en-US" sz="2000" b="1" i="1">
                <a:latin typeface="Times New Roman" charset="0"/>
                <a:cs typeface="+mn-cs"/>
              </a:rPr>
              <a:t>E</a:t>
            </a:r>
          </a:p>
          <a:p>
            <a:pPr>
              <a:spcBef>
                <a:spcPct val="50000"/>
              </a:spcBef>
              <a:defRPr/>
            </a:pPr>
            <a:r>
              <a:rPr lang="en-US" sz="2000" b="1" i="1">
                <a:latin typeface="Times New Roman" charset="0"/>
                <a:cs typeface="+mn-cs"/>
              </a:rPr>
              <a:t>R</a:t>
            </a:r>
            <a:endParaRPr lang="en-US" sz="1800" b="1">
              <a:solidFill>
                <a:srgbClr val="FFFFFF"/>
              </a:solidFill>
              <a:cs typeface="+mn-cs"/>
            </a:endParaRPr>
          </a:p>
          <a:p>
            <a:pPr>
              <a:spcBef>
                <a:spcPct val="50000"/>
              </a:spcBef>
              <a:defRPr/>
            </a:pPr>
            <a:endParaRPr lang="en-US" sz="1800">
              <a:solidFill>
                <a:srgbClr val="FFFFFF"/>
              </a:solidFill>
              <a:cs typeface="+mn-cs"/>
            </a:endParaRPr>
          </a:p>
          <a:p>
            <a:pPr>
              <a:spcBef>
                <a:spcPct val="50000"/>
              </a:spcBef>
              <a:defRPr/>
            </a:pPr>
            <a:endParaRPr lang="en-US" sz="1600">
              <a:solidFill>
                <a:srgbClr val="FFFFFF"/>
              </a:solidFill>
              <a:cs typeface="+mn-cs"/>
            </a:endParaRPr>
          </a:p>
          <a:p>
            <a:pPr>
              <a:defRPr/>
            </a:pPr>
            <a:endParaRPr lang="en-US" sz="1600">
              <a:solidFill>
                <a:srgbClr val="FFFFFF"/>
              </a:solidFill>
              <a:cs typeface="+mn-cs"/>
            </a:endParaRPr>
          </a:p>
        </p:txBody>
      </p:sp>
      <p:sp>
        <p:nvSpPr>
          <p:cNvPr id="573454" name="Rectangle 14"/>
          <p:cNvSpPr>
            <a:spLocks noChangeArrowheads="1"/>
          </p:cNvSpPr>
          <p:nvPr/>
        </p:nvSpPr>
        <p:spPr bwMode="auto">
          <a:xfrm>
            <a:off x="3224213" y="4919663"/>
            <a:ext cx="850900"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400" b="1">
                <a:latin typeface="Arial" charset="0"/>
                <a:cs typeface="+mn-cs"/>
              </a:rPr>
              <a:t>When</a:t>
            </a:r>
          </a:p>
          <a:p>
            <a:pPr>
              <a:defRPr/>
            </a:pPr>
            <a:r>
              <a:rPr lang="en-US" sz="1400" b="1">
                <a:latin typeface="Arial" charset="0"/>
                <a:cs typeface="+mn-cs"/>
              </a:rPr>
              <a:t>Where</a:t>
            </a:r>
          </a:p>
          <a:p>
            <a:pPr>
              <a:defRPr/>
            </a:pPr>
            <a:r>
              <a:rPr lang="en-US" sz="1400" b="1">
                <a:latin typeface="Arial" charset="0"/>
                <a:cs typeface="+mn-cs"/>
              </a:rPr>
              <a:t>Form</a:t>
            </a:r>
          </a:p>
          <a:p>
            <a:pPr>
              <a:defRPr/>
            </a:pPr>
            <a:r>
              <a:rPr lang="en-US" sz="1400" b="1">
                <a:latin typeface="Arial" charset="0"/>
                <a:cs typeface="+mn-cs"/>
              </a:rPr>
              <a:t>Amount</a:t>
            </a:r>
            <a:endParaRPr lang="en-US" sz="1400" b="1">
              <a:solidFill>
                <a:srgbClr val="FFFFFF"/>
              </a:solidFill>
              <a:cs typeface="+mn-cs"/>
            </a:endParaRPr>
          </a:p>
        </p:txBody>
      </p:sp>
      <p:sp>
        <p:nvSpPr>
          <p:cNvPr id="573455" name="Rectangle 15"/>
          <p:cNvSpPr>
            <a:spLocks noGrp="1" noChangeArrowheads="1"/>
          </p:cNvSpPr>
          <p:nvPr>
            <p:ph type="title"/>
          </p:nvPr>
        </p:nvSpPr>
        <p:spPr>
          <a:xfrm>
            <a:off x="1077913" y="349250"/>
            <a:ext cx="6986587" cy="793750"/>
          </a:xfrm>
        </p:spPr>
        <p:txBody>
          <a:bodyPr/>
          <a:lstStyle/>
          <a:p>
            <a:pPr>
              <a:defRPr/>
            </a:pPr>
            <a:r>
              <a:rPr lang="en-US" b="0" smtClean="0">
                <a:solidFill>
                  <a:srgbClr val="CCCC99"/>
                </a:solidFill>
                <a:cs typeface="+mj-cs"/>
              </a:rPr>
              <a:t>Mars Science Strategy</a:t>
            </a:r>
            <a:endParaRPr lang="en-US" smtClean="0">
              <a:solidFill>
                <a:srgbClr val="CCCC99"/>
              </a:solidFill>
              <a:cs typeface="+mj-cs"/>
            </a:endParaRPr>
          </a:p>
        </p:txBody>
      </p:sp>
      <p:sp>
        <p:nvSpPr>
          <p:cNvPr id="573456" name="Text Box 16"/>
          <p:cNvSpPr txBox="1">
            <a:spLocks noChangeArrowheads="1"/>
          </p:cNvSpPr>
          <p:nvPr/>
        </p:nvSpPr>
        <p:spPr bwMode="auto">
          <a:xfrm>
            <a:off x="0" y="2290763"/>
            <a:ext cx="2417763"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nSpc>
                <a:spcPct val="135000"/>
              </a:lnSpc>
              <a:defRPr/>
            </a:pPr>
            <a:r>
              <a:rPr lang="ja-JP" altLang="en-US" sz="3600" i="1">
                <a:solidFill>
                  <a:srgbClr val="CCCC99"/>
                </a:solidFill>
                <a:latin typeface="Arial"/>
                <a:cs typeface="+mn-cs"/>
              </a:rPr>
              <a:t>“</a:t>
            </a:r>
            <a:r>
              <a:rPr lang="en-US" sz="3600" i="1">
                <a:solidFill>
                  <a:srgbClr val="CCCC99"/>
                </a:solidFill>
                <a:latin typeface="Arial" charset="0"/>
                <a:cs typeface="+mn-cs"/>
              </a:rPr>
              <a:t>Follow the</a:t>
            </a:r>
          </a:p>
          <a:p>
            <a:pPr>
              <a:lnSpc>
                <a:spcPct val="135000"/>
              </a:lnSpc>
              <a:defRPr/>
            </a:pPr>
            <a:r>
              <a:rPr lang="en-US" sz="3600" i="1">
                <a:solidFill>
                  <a:srgbClr val="CCCC99"/>
                </a:solidFill>
                <a:latin typeface="Arial" charset="0"/>
                <a:cs typeface="+mn-cs"/>
              </a:rPr>
              <a:t>Water</a:t>
            </a:r>
            <a:r>
              <a:rPr lang="ja-JP" altLang="en-US" sz="3600" i="1">
                <a:solidFill>
                  <a:srgbClr val="CCCC99"/>
                </a:solidFill>
                <a:latin typeface="Arial"/>
                <a:cs typeface="+mn-cs"/>
              </a:rPr>
              <a:t>”</a:t>
            </a:r>
            <a:endParaRPr lang="en-US" sz="3600" i="1">
              <a:solidFill>
                <a:srgbClr val="CCCC99"/>
              </a:solidFill>
              <a:latin typeface="Arial" charset="0"/>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Mars_Pathfinder_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3388" y="1920875"/>
            <a:ext cx="6170612"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Box 6"/>
          <p:cNvSpPr txBox="1">
            <a:spLocks noChangeArrowheads="1"/>
          </p:cNvSpPr>
          <p:nvPr/>
        </p:nvSpPr>
        <p:spPr bwMode="auto">
          <a:xfrm>
            <a:off x="3605286" y="6457890"/>
            <a:ext cx="5538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solidFill>
                  <a:srgbClr val="FFFFFF"/>
                </a:solidFill>
              </a:rPr>
              <a:t>Mars Pathfinder and </a:t>
            </a:r>
            <a:r>
              <a:rPr lang="en-US" sz="2000" dirty="0" smtClean="0">
                <a:solidFill>
                  <a:srgbClr val="FFFFFF"/>
                </a:solidFill>
              </a:rPr>
              <a:t>Sojourner Rover 1997</a:t>
            </a:r>
            <a:endParaRPr lang="en-US" sz="2000" dirty="0">
              <a:solidFill>
                <a:srgbClr val="FFFFFF"/>
              </a:solidFill>
            </a:endParaRPr>
          </a:p>
        </p:txBody>
      </p:sp>
      <p:pic>
        <p:nvPicPr>
          <p:cNvPr id="98305" name="Picture 3" descr="mgs-mons_th2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52888"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5"/>
          <p:cNvSpPr txBox="1">
            <a:spLocks noChangeArrowheads="1"/>
          </p:cNvSpPr>
          <p:nvPr/>
        </p:nvSpPr>
        <p:spPr bwMode="auto">
          <a:xfrm>
            <a:off x="529165" y="3706813"/>
            <a:ext cx="32691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solidFill>
                  <a:schemeClr val="bg1"/>
                </a:solidFill>
              </a:rPr>
              <a:t>Mars Global Surveyor (MGS)</a:t>
            </a:r>
          </a:p>
          <a:p>
            <a:r>
              <a:rPr lang="en-US" sz="2000" dirty="0">
                <a:solidFill>
                  <a:schemeClr val="bg1"/>
                </a:solidFill>
              </a:rPr>
              <a:t>1997 - 2006</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514" name="Picture 2" descr="Untitled-21.jpg                                                0002C370George                         B7A31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3092450"/>
            <a:ext cx="26701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Untitled-17.jpg                                                0002C370George                         B7A31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38" y="1668463"/>
            <a:ext cx="21637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Untitled-15.jpg                                                0002C370George                         B7A31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4738" y="844550"/>
            <a:ext cx="25352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5" name="Text Box 5"/>
          <p:cNvSpPr txBox="1">
            <a:spLocks noChangeArrowheads="1"/>
          </p:cNvSpPr>
          <p:nvPr/>
        </p:nvSpPr>
        <p:spPr bwMode="auto">
          <a:xfrm>
            <a:off x="1211263" y="0"/>
            <a:ext cx="6721475"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solidFill>
                  <a:srgbClr val="CCCC99"/>
                </a:solidFill>
                <a:cs typeface="+mn-cs"/>
              </a:rPr>
              <a:t>Mars Global Surveyor:</a:t>
            </a:r>
            <a:endParaRPr lang="en-US">
              <a:solidFill>
                <a:srgbClr val="CCCC99"/>
              </a:solidFill>
              <a:cs typeface="+mn-cs"/>
            </a:endParaRPr>
          </a:p>
          <a:p>
            <a:pPr>
              <a:defRPr/>
            </a:pPr>
            <a:r>
              <a:rPr lang="en-US">
                <a:solidFill>
                  <a:srgbClr val="CCCC99"/>
                </a:solidFill>
                <a:cs typeface="+mn-cs"/>
              </a:rPr>
              <a:t>A Science Catalyst for the Mars Exploration Program</a:t>
            </a:r>
          </a:p>
        </p:txBody>
      </p:sp>
      <p:pic>
        <p:nvPicPr>
          <p:cNvPr id="64518" name="Picture 6" descr="Untitled-19.jpg                                                0002C370George                         B7A311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0" y="4924425"/>
            <a:ext cx="2147888"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descr="Untitled-20.jpg                                                0002C370George                         B7A311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2540000"/>
            <a:ext cx="104775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Untitled-23.jpg                                                0002C370George                         B7A311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6288" y="206533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9" descr="Untitled-25.jpg                                                0002C370George                         B7A3116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0700" y="5241925"/>
            <a:ext cx="190658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0" descr="Untitled-24.jpg                                                0002C370George                         B7A311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9813" y="3814763"/>
            <a:ext cx="29035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22300" y="203200"/>
            <a:ext cx="7772400" cy="533400"/>
          </a:xfrm>
        </p:spPr>
        <p:txBody>
          <a:bodyPr/>
          <a:lstStyle/>
          <a:p>
            <a:pPr>
              <a:defRPr/>
            </a:pPr>
            <a:r>
              <a:rPr lang="en-US" dirty="0" smtClean="0">
                <a:cs typeface="+mj-cs"/>
              </a:rPr>
              <a:t>Why Mars?</a:t>
            </a:r>
          </a:p>
        </p:txBody>
      </p:sp>
      <p:sp>
        <p:nvSpPr>
          <p:cNvPr id="3075" name="Rectangle 3"/>
          <p:cNvSpPr>
            <a:spLocks noGrp="1" noChangeArrowheads="1"/>
          </p:cNvSpPr>
          <p:nvPr>
            <p:ph type="body" idx="1"/>
          </p:nvPr>
        </p:nvSpPr>
        <p:spPr>
          <a:xfrm>
            <a:off x="457200" y="1155700"/>
            <a:ext cx="8077200" cy="5130800"/>
          </a:xfrm>
        </p:spPr>
        <p:txBody>
          <a:bodyPr/>
          <a:lstStyle/>
          <a:p>
            <a:pPr>
              <a:lnSpc>
                <a:spcPct val="90000"/>
              </a:lnSpc>
              <a:defRPr/>
            </a:pPr>
            <a:r>
              <a:rPr lang="en-US" sz="2400" b="1" i="1" dirty="0" smtClean="0">
                <a:cs typeface="+mn-cs"/>
              </a:rPr>
              <a:t>Mars:  An Abode for Life?</a:t>
            </a:r>
            <a:endParaRPr lang="en-US" sz="2400" b="1" dirty="0" smtClean="0">
              <a:solidFill>
                <a:schemeClr val="accent2"/>
              </a:solidFill>
              <a:cs typeface="+mn-cs"/>
            </a:endParaRPr>
          </a:p>
          <a:p>
            <a:pPr lvl="1">
              <a:lnSpc>
                <a:spcPct val="90000"/>
              </a:lnSpc>
              <a:defRPr/>
            </a:pPr>
            <a:r>
              <a:rPr lang="en-US" sz="2000" dirty="0" smtClean="0"/>
              <a:t>Mars is in the </a:t>
            </a:r>
            <a:r>
              <a:rPr lang="ja-JP" altLang="en-US" sz="2000" dirty="0" smtClean="0"/>
              <a:t>“</a:t>
            </a:r>
            <a:r>
              <a:rPr lang="en-US" sz="2000" dirty="0" smtClean="0"/>
              <a:t>habitable zone</a:t>
            </a:r>
            <a:r>
              <a:rPr lang="ja-JP" altLang="en-US" sz="2000" dirty="0" smtClean="0"/>
              <a:t>”</a:t>
            </a:r>
            <a:r>
              <a:rPr lang="en-US" sz="2000" dirty="0" smtClean="0"/>
              <a:t> with an early climate that had liquid water and sunlight on its surface, with basic elements to utilize</a:t>
            </a:r>
          </a:p>
          <a:p>
            <a:pPr lvl="1">
              <a:lnSpc>
                <a:spcPct val="90000"/>
              </a:lnSpc>
              <a:defRPr/>
            </a:pPr>
            <a:r>
              <a:rPr lang="en-US" sz="2000" dirty="0" smtClean="0"/>
              <a:t>If life originated there, does it still exist?  If life did not originate there, why not?</a:t>
            </a:r>
          </a:p>
          <a:p>
            <a:pPr marL="457200" lvl="1" indent="0">
              <a:lnSpc>
                <a:spcPct val="90000"/>
              </a:lnSpc>
              <a:buNone/>
              <a:defRPr/>
            </a:pPr>
            <a:endParaRPr lang="en-US" sz="2000" dirty="0" smtClean="0"/>
          </a:p>
          <a:p>
            <a:pPr>
              <a:lnSpc>
                <a:spcPct val="90000"/>
              </a:lnSpc>
              <a:defRPr/>
            </a:pPr>
            <a:r>
              <a:rPr lang="en-US" sz="2400" b="1" i="1" dirty="0" smtClean="0">
                <a:cs typeface="+mn-cs"/>
              </a:rPr>
              <a:t>Mars:  Climate Evolution</a:t>
            </a:r>
          </a:p>
          <a:p>
            <a:pPr lvl="1">
              <a:lnSpc>
                <a:spcPct val="90000"/>
              </a:lnSpc>
              <a:defRPr/>
            </a:pPr>
            <a:r>
              <a:rPr lang="en-US" sz="2000" dirty="0" smtClean="0"/>
              <a:t>Today Mars is a world with a thin atmosphere and without liquid water on its surface.  </a:t>
            </a:r>
          </a:p>
          <a:p>
            <a:pPr lvl="1">
              <a:lnSpc>
                <a:spcPct val="90000"/>
              </a:lnSpc>
              <a:defRPr/>
            </a:pPr>
            <a:r>
              <a:rPr lang="en-US" sz="2000" dirty="0" smtClean="0"/>
              <a:t>Mars was once wetter--and possibly warmer--with a much more active hydrological cycle earlier in its history.  What changed?</a:t>
            </a:r>
          </a:p>
          <a:p>
            <a:pPr lvl="1">
              <a:lnSpc>
                <a:spcPct val="90000"/>
              </a:lnSpc>
              <a:defRPr/>
            </a:pPr>
            <a:endParaRPr lang="en-US" sz="2000" dirty="0" smtClean="0"/>
          </a:p>
          <a:p>
            <a:pPr>
              <a:lnSpc>
                <a:spcPct val="90000"/>
              </a:lnSpc>
              <a:defRPr/>
            </a:pPr>
            <a:r>
              <a:rPr lang="en-US" sz="2400" b="1" i="1" dirty="0" smtClean="0">
                <a:cs typeface="+mn-cs"/>
              </a:rPr>
              <a:t>Mars:  A Destination?</a:t>
            </a:r>
            <a:endParaRPr lang="en-US" sz="2400" b="1" dirty="0" smtClean="0">
              <a:cs typeface="+mn-cs"/>
            </a:endParaRPr>
          </a:p>
          <a:p>
            <a:pPr lvl="1">
              <a:lnSpc>
                <a:spcPct val="90000"/>
              </a:lnSpc>
              <a:defRPr/>
            </a:pPr>
            <a:r>
              <a:rPr lang="en-US" sz="2000" dirty="0" smtClean="0"/>
              <a:t>Of all the planets, Mars is the most accessible</a:t>
            </a:r>
          </a:p>
          <a:p>
            <a:pPr lvl="1">
              <a:lnSpc>
                <a:spcPct val="90000"/>
              </a:lnSpc>
              <a:defRPr/>
            </a:pPr>
            <a:r>
              <a:rPr lang="en-US" sz="2000" dirty="0" smtClean="0"/>
              <a:t>Astronauts could walk on its surface by-mid century</a:t>
            </a:r>
          </a:p>
        </p:txBody>
      </p:sp>
    </p:spTree>
    <p:extLst>
      <p:ext uri="{BB962C8B-B14F-4D97-AF65-F5344CB8AC3E}">
        <p14:creationId xmlns:p14="http://schemas.microsoft.com/office/powerpoint/2010/main" val="18449059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533400" y="228600"/>
            <a:ext cx="8001000" cy="516467"/>
          </a:xfrm>
        </p:spPr>
        <p:txBody>
          <a:bodyPr/>
          <a:lstStyle/>
          <a:p>
            <a:pPr>
              <a:defRPr/>
            </a:pPr>
            <a:r>
              <a:rPr lang="en-US" dirty="0" smtClean="0">
                <a:cs typeface="+mj-cs"/>
              </a:rPr>
              <a:t>Mars Topography (MGS MOLA)</a:t>
            </a:r>
          </a:p>
        </p:txBody>
      </p:sp>
      <p:pic>
        <p:nvPicPr>
          <p:cNvPr id="69635" name="Picture 3" descr="MOLA_PIA02031.15162.jpeg                                       00000002&#10;Zip 250 MB                     B2955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104900"/>
            <a:ext cx="5830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6" name="Text Box 4"/>
          <p:cNvSpPr txBox="1">
            <a:spLocks noChangeArrowheads="1"/>
          </p:cNvSpPr>
          <p:nvPr/>
        </p:nvSpPr>
        <p:spPr bwMode="auto">
          <a:xfrm>
            <a:off x="5562600" y="6272213"/>
            <a:ext cx="2574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1400" b="1">
                <a:solidFill>
                  <a:srgbClr val="DE141E"/>
                </a:solidFill>
                <a:cs typeface="+mn-cs"/>
              </a:rPr>
              <a:t>CREDIT:  NASA / JPL / GSFC</a:t>
            </a:r>
            <a:endParaRPr lang="en-US" sz="1600" b="1">
              <a:solidFill>
                <a:srgbClr val="DE141E"/>
              </a:solidFill>
              <a:cs typeface="+mn-cs"/>
            </a:endParaRPr>
          </a:p>
        </p:txBody>
      </p:sp>
      <p:sp>
        <p:nvSpPr>
          <p:cNvPr id="643077" name="AutoShape 5"/>
          <p:cNvSpPr>
            <a:spLocks noChangeArrowheads="1"/>
          </p:cNvSpPr>
          <p:nvPr/>
        </p:nvSpPr>
        <p:spPr bwMode="auto">
          <a:xfrm>
            <a:off x="3962400" y="4597400"/>
            <a:ext cx="317500" cy="266700"/>
          </a:xfrm>
          <a:prstGeom prst="star4">
            <a:avLst>
              <a:gd name="adj" fmla="val 12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3078" name="AutoShape 6"/>
          <p:cNvSpPr>
            <a:spLocks noChangeArrowheads="1"/>
          </p:cNvSpPr>
          <p:nvPr/>
        </p:nvSpPr>
        <p:spPr bwMode="auto">
          <a:xfrm>
            <a:off x="6146800" y="4978400"/>
            <a:ext cx="317500" cy="266700"/>
          </a:xfrm>
          <a:prstGeom prst="star4">
            <a:avLst>
              <a:gd name="adj" fmla="val 12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 name="Donut 1"/>
          <p:cNvSpPr/>
          <p:nvPr/>
        </p:nvSpPr>
        <p:spPr bwMode="auto">
          <a:xfrm>
            <a:off x="5875867" y="4842933"/>
            <a:ext cx="118533" cy="101600"/>
          </a:xfrm>
          <a:prstGeom prst="don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 name="Plus 2"/>
          <p:cNvSpPr/>
          <p:nvPr/>
        </p:nvSpPr>
        <p:spPr bwMode="auto">
          <a:xfrm>
            <a:off x="2743201" y="3640667"/>
            <a:ext cx="203200" cy="152400"/>
          </a:xfrm>
          <a:prstGeom prst="mathPlus">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533400" y="228600"/>
            <a:ext cx="8001000" cy="584200"/>
          </a:xfrm>
        </p:spPr>
        <p:txBody>
          <a:bodyPr/>
          <a:lstStyle/>
          <a:p>
            <a:pPr>
              <a:defRPr/>
            </a:pPr>
            <a:r>
              <a:rPr lang="en-US" dirty="0" smtClean="0">
                <a:cs typeface="+mj-cs"/>
              </a:rPr>
              <a:t>North Polar Dust Storm</a:t>
            </a:r>
          </a:p>
        </p:txBody>
      </p:sp>
      <p:pic>
        <p:nvPicPr>
          <p:cNvPr id="67587" name="Picture 3" descr="NPds_PIA02305.14887.jpeg                                       00000002&#10;Zip 250 MB                     B2955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9248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48" name="Rectangle 4"/>
          <p:cNvSpPr>
            <a:spLocks noChangeArrowheads="1"/>
          </p:cNvSpPr>
          <p:nvPr/>
        </p:nvSpPr>
        <p:spPr bwMode="auto">
          <a:xfrm>
            <a:off x="3444875" y="5434013"/>
            <a:ext cx="2565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cs typeface="+mn-cs"/>
              </a:rPr>
              <a:t>MGS MOC</a:t>
            </a:r>
          </a:p>
          <a:p>
            <a:pPr>
              <a:defRPr/>
            </a:pPr>
            <a:r>
              <a:rPr lang="en-US" sz="1400" b="1">
                <a:cs typeface="+mn-cs"/>
              </a:rPr>
              <a:t>CREDIT:  NASA / JPL / MSSS</a:t>
            </a:r>
            <a:endParaRPr lang="en-US" sz="1600" b="1">
              <a:cs typeface="+mn-cs"/>
            </a:endParaRPr>
          </a:p>
        </p:txBody>
      </p:sp>
      <p:sp>
        <p:nvSpPr>
          <p:cNvPr id="543749" name="Text Box 5"/>
          <p:cNvSpPr txBox="1">
            <a:spLocks noChangeArrowheads="1"/>
          </p:cNvSpPr>
          <p:nvPr/>
        </p:nvSpPr>
        <p:spPr bwMode="auto">
          <a:xfrm>
            <a:off x="1371600" y="4876800"/>
            <a:ext cx="6589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b="1" i="1">
                <a:cs typeface="+mn-cs"/>
              </a:rPr>
              <a:t>Viewed on Consecutive MGS Orbits (~ 2 hrs apart)</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5892800" y="228600"/>
            <a:ext cx="3251200" cy="762000"/>
          </a:xfrm>
        </p:spPr>
        <p:txBody>
          <a:bodyPr/>
          <a:lstStyle/>
          <a:p>
            <a:pPr>
              <a:defRPr/>
            </a:pPr>
            <a:r>
              <a:rPr lang="en-US" smtClean="0">
                <a:solidFill>
                  <a:schemeClr val="accent2"/>
                </a:solidFill>
                <a:cs typeface="+mj-cs"/>
              </a:rPr>
              <a:t>MGS TES </a:t>
            </a:r>
            <a:br>
              <a:rPr lang="en-US" smtClean="0">
                <a:solidFill>
                  <a:schemeClr val="accent2"/>
                </a:solidFill>
                <a:cs typeface="+mj-cs"/>
              </a:rPr>
            </a:br>
            <a:r>
              <a:rPr lang="en-US" smtClean="0">
                <a:solidFill>
                  <a:schemeClr val="accent2"/>
                </a:solidFill>
                <a:cs typeface="+mj-cs"/>
              </a:rPr>
              <a:t>Climatology</a:t>
            </a:r>
            <a:endParaRPr lang="en-US" smtClean="0">
              <a:cs typeface="+mj-cs"/>
            </a:endParaRPr>
          </a:p>
        </p:txBody>
      </p:sp>
      <p:pic>
        <p:nvPicPr>
          <p:cNvPr id="81923" name="Picture 3" descr="&#10;TES4panel.pdf                                                  00000002&#10;Zip 250 MB                     B2955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4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0244" name="Text Box 4"/>
          <p:cNvSpPr txBox="1">
            <a:spLocks noChangeArrowheads="1"/>
          </p:cNvSpPr>
          <p:nvPr/>
        </p:nvSpPr>
        <p:spPr bwMode="auto">
          <a:xfrm>
            <a:off x="6275388" y="4264025"/>
            <a:ext cx="26162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i="1">
                <a:solidFill>
                  <a:srgbClr val="FF0000"/>
                </a:solidFill>
                <a:cs typeface="+mn-cs"/>
              </a:rPr>
              <a:t>Courtesy of </a:t>
            </a:r>
          </a:p>
          <a:p>
            <a:pPr>
              <a:defRPr/>
            </a:pPr>
            <a:r>
              <a:rPr lang="en-US" sz="2000" b="1" i="1">
                <a:solidFill>
                  <a:srgbClr val="FF0000"/>
                </a:solidFill>
                <a:cs typeface="+mn-cs"/>
              </a:rPr>
              <a:t>M. Smith </a:t>
            </a:r>
          </a:p>
          <a:p>
            <a:pPr>
              <a:defRPr/>
            </a:pPr>
            <a:r>
              <a:rPr lang="en-US" sz="2000" b="1" i="1">
                <a:solidFill>
                  <a:srgbClr val="FF0000"/>
                </a:solidFill>
                <a:cs typeface="+mn-cs"/>
              </a:rPr>
              <a:t>TES Team</a:t>
            </a:r>
          </a:p>
          <a:p>
            <a:pPr>
              <a:defRPr/>
            </a:pPr>
            <a:endParaRPr lang="en-US" sz="2000" b="1" i="1">
              <a:solidFill>
                <a:srgbClr val="FF0000"/>
              </a:solidFill>
              <a:cs typeface="+mn-cs"/>
            </a:endParaRPr>
          </a:p>
          <a:p>
            <a:pPr>
              <a:defRPr/>
            </a:pPr>
            <a:r>
              <a:rPr lang="en-US" sz="1800" b="1" i="1">
                <a:solidFill>
                  <a:srgbClr val="FF0000"/>
                </a:solidFill>
                <a:cs typeface="+mn-cs"/>
              </a:rPr>
              <a:t>(TES PI:  P. Christensen)</a:t>
            </a:r>
          </a:p>
          <a:p>
            <a:pPr>
              <a:defRPr/>
            </a:pPr>
            <a:r>
              <a:rPr lang="en-US" sz="1400" b="1" i="1">
                <a:solidFill>
                  <a:srgbClr val="FF0000"/>
                </a:solidFill>
                <a:cs typeface="+mn-cs"/>
              </a:rPr>
              <a:t>NASA / JPL / ASU / GSFC</a:t>
            </a:r>
            <a:endParaRPr lang="en-US" sz="2000">
              <a:solidFill>
                <a:srgbClr val="FF0000"/>
              </a:solidFill>
              <a:cs typeface="+mn-cs"/>
            </a:endParaRPr>
          </a:p>
        </p:txBody>
      </p:sp>
      <p:sp>
        <p:nvSpPr>
          <p:cNvPr id="650245" name="Text Box 5"/>
          <p:cNvSpPr txBox="1">
            <a:spLocks noChangeArrowheads="1"/>
          </p:cNvSpPr>
          <p:nvPr/>
        </p:nvSpPr>
        <p:spPr bwMode="auto">
          <a:xfrm>
            <a:off x="6275388" y="1981200"/>
            <a:ext cx="23685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accent2"/>
                </a:solidFill>
                <a:cs typeface="+mn-cs"/>
              </a:rPr>
              <a:t>Zonally </a:t>
            </a:r>
          </a:p>
          <a:p>
            <a:pPr>
              <a:defRPr/>
            </a:pPr>
            <a:r>
              <a:rPr lang="en-US" b="1">
                <a:solidFill>
                  <a:schemeClr val="accent2"/>
                </a:solidFill>
                <a:cs typeface="+mn-cs"/>
              </a:rPr>
              <a:t>Averaged Fields</a:t>
            </a:r>
          </a:p>
          <a:p>
            <a:pPr>
              <a:defRPr/>
            </a:pPr>
            <a:r>
              <a:rPr lang="en-US" b="1">
                <a:solidFill>
                  <a:schemeClr val="accent2"/>
                </a:solidFill>
                <a:cs typeface="+mn-cs"/>
              </a:rPr>
              <a:t>during</a:t>
            </a:r>
          </a:p>
          <a:p>
            <a:pPr>
              <a:defRPr/>
            </a:pPr>
            <a:r>
              <a:rPr lang="en-US" b="1">
                <a:solidFill>
                  <a:schemeClr val="accent2"/>
                </a:solidFill>
                <a:cs typeface="+mn-cs"/>
              </a:rPr>
              <a:t>Two Mars Years</a:t>
            </a:r>
            <a:endParaRPr lang="en-US">
              <a:solidFill>
                <a:srgbClr val="FF0000"/>
              </a:solidFill>
              <a:cs typeface="+mn-cs"/>
            </a:endParaRPr>
          </a:p>
        </p:txBody>
      </p:sp>
      <p:sp>
        <p:nvSpPr>
          <p:cNvPr id="650246" name="Text Box 6"/>
          <p:cNvSpPr txBox="1">
            <a:spLocks noChangeArrowheads="1"/>
          </p:cNvSpPr>
          <p:nvPr/>
        </p:nvSpPr>
        <p:spPr bwMode="auto">
          <a:xfrm>
            <a:off x="4957763" y="0"/>
            <a:ext cx="985837"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000">
              <a:solidFill>
                <a:srgbClr val="FF0000"/>
              </a:solidFill>
              <a:cs typeface="+mn-cs"/>
            </a:endParaRPr>
          </a:p>
          <a:p>
            <a:pPr>
              <a:defRPr/>
            </a:pPr>
            <a:endParaRPr lang="en-US" sz="2000">
              <a:solidFill>
                <a:srgbClr val="FF0000"/>
              </a:solidFill>
              <a:cs typeface="+mn-cs"/>
            </a:endParaRPr>
          </a:p>
          <a:p>
            <a:pPr>
              <a:defRPr/>
            </a:pPr>
            <a:endParaRPr lang="en-US" sz="2000">
              <a:solidFill>
                <a:srgbClr val="FF0000"/>
              </a:solidFill>
              <a:cs typeface="+mn-cs"/>
            </a:endParaRPr>
          </a:p>
          <a:p>
            <a:pPr>
              <a:defRPr/>
            </a:pPr>
            <a:r>
              <a:rPr lang="en-US" sz="2000" b="1" i="1">
                <a:solidFill>
                  <a:schemeClr val="accent2"/>
                </a:solidFill>
                <a:cs typeface="+mn-cs"/>
              </a:rPr>
              <a:t>Dust</a:t>
            </a:r>
            <a:endParaRPr lang="en-US" sz="2000">
              <a:solidFill>
                <a:srgbClr val="FF0000"/>
              </a:solidFill>
              <a:cs typeface="+mn-cs"/>
            </a:endParaRPr>
          </a:p>
          <a:p>
            <a:pPr>
              <a:defRPr/>
            </a:pPr>
            <a:endParaRPr lang="en-US" sz="2000">
              <a:solidFill>
                <a:srgbClr val="FF0000"/>
              </a:solidFill>
              <a:cs typeface="+mn-cs"/>
            </a:endParaRPr>
          </a:p>
          <a:p>
            <a:pPr>
              <a:defRPr/>
            </a:pPr>
            <a:endParaRPr lang="en-US" sz="2000" b="1" i="1">
              <a:solidFill>
                <a:schemeClr val="accent2"/>
              </a:solidFill>
              <a:cs typeface="+mn-cs"/>
            </a:endParaRPr>
          </a:p>
          <a:p>
            <a:pPr>
              <a:defRPr/>
            </a:pPr>
            <a:endParaRPr lang="en-US" sz="2000" b="1" i="1">
              <a:solidFill>
                <a:schemeClr val="accent2"/>
              </a:solidFill>
              <a:cs typeface="+mn-cs"/>
            </a:endParaRPr>
          </a:p>
          <a:p>
            <a:pPr>
              <a:defRPr/>
            </a:pPr>
            <a:endParaRPr lang="en-US" sz="2000" b="1" i="1">
              <a:solidFill>
                <a:schemeClr val="accent2"/>
              </a:solidFill>
              <a:cs typeface="+mn-cs"/>
            </a:endParaRPr>
          </a:p>
          <a:p>
            <a:pPr>
              <a:defRPr/>
            </a:pPr>
            <a:r>
              <a:rPr lang="en-US" sz="2000" b="1" i="1">
                <a:solidFill>
                  <a:schemeClr val="accent2"/>
                </a:solidFill>
                <a:cs typeface="+mn-cs"/>
              </a:rPr>
              <a:t>T(K)</a:t>
            </a:r>
          </a:p>
          <a:p>
            <a:pPr>
              <a:defRPr/>
            </a:pPr>
            <a:endParaRPr lang="en-US" sz="2000" b="1" i="1">
              <a:solidFill>
                <a:schemeClr val="accent2"/>
              </a:solidFill>
              <a:cs typeface="+mn-cs"/>
            </a:endParaRPr>
          </a:p>
          <a:p>
            <a:pPr>
              <a:defRPr/>
            </a:pPr>
            <a:endParaRPr lang="en-US" sz="2000" b="1" i="1">
              <a:solidFill>
                <a:schemeClr val="accent2"/>
              </a:solidFill>
              <a:cs typeface="+mn-cs"/>
            </a:endParaRPr>
          </a:p>
          <a:p>
            <a:pPr>
              <a:defRPr/>
            </a:pPr>
            <a:endParaRPr lang="en-US" sz="2000" b="1" i="1">
              <a:solidFill>
                <a:schemeClr val="accent2"/>
              </a:solidFill>
              <a:cs typeface="+mn-cs"/>
            </a:endParaRPr>
          </a:p>
          <a:p>
            <a:pPr>
              <a:defRPr/>
            </a:pPr>
            <a:endParaRPr lang="en-US" sz="2000" b="1" i="1">
              <a:solidFill>
                <a:schemeClr val="accent2"/>
              </a:solidFill>
              <a:cs typeface="+mn-cs"/>
            </a:endParaRPr>
          </a:p>
          <a:p>
            <a:pPr>
              <a:defRPr/>
            </a:pPr>
            <a:r>
              <a:rPr lang="en-US" sz="2000" b="1" i="1">
                <a:solidFill>
                  <a:schemeClr val="accent2"/>
                </a:solidFill>
                <a:cs typeface="+mn-cs"/>
              </a:rPr>
              <a:t>ICE</a:t>
            </a:r>
          </a:p>
          <a:p>
            <a:pPr>
              <a:defRPr/>
            </a:pPr>
            <a:endParaRPr lang="en-US" sz="2000" b="1" i="1">
              <a:solidFill>
                <a:schemeClr val="accent2"/>
              </a:solidFill>
              <a:cs typeface="+mn-cs"/>
            </a:endParaRPr>
          </a:p>
          <a:p>
            <a:pPr>
              <a:defRPr/>
            </a:pPr>
            <a:endParaRPr lang="en-US" sz="2000" b="1" i="1">
              <a:solidFill>
                <a:schemeClr val="accent2"/>
              </a:solidFill>
              <a:cs typeface="+mn-cs"/>
            </a:endParaRPr>
          </a:p>
          <a:p>
            <a:pPr>
              <a:defRPr/>
            </a:pPr>
            <a:endParaRPr lang="en-US" sz="2000" b="1" i="1">
              <a:solidFill>
                <a:schemeClr val="accent2"/>
              </a:solidFill>
              <a:cs typeface="+mn-cs"/>
            </a:endParaRPr>
          </a:p>
          <a:p>
            <a:pPr>
              <a:defRPr/>
            </a:pPr>
            <a:endParaRPr lang="en-US" sz="2000" b="1" i="1">
              <a:solidFill>
                <a:schemeClr val="accent2"/>
              </a:solidFill>
              <a:cs typeface="+mn-cs"/>
            </a:endParaRPr>
          </a:p>
          <a:p>
            <a:pPr>
              <a:defRPr/>
            </a:pPr>
            <a:r>
              <a:rPr lang="en-US" sz="2000" b="1" i="1">
                <a:solidFill>
                  <a:schemeClr val="accent2"/>
                </a:solidFill>
                <a:cs typeface="+mn-cs"/>
              </a:rPr>
              <a:t>Water</a:t>
            </a:r>
          </a:p>
          <a:p>
            <a:pPr>
              <a:defRPr/>
            </a:pPr>
            <a:r>
              <a:rPr lang="en-US" sz="2000" b="1" i="1">
                <a:solidFill>
                  <a:schemeClr val="accent2"/>
                </a:solidFill>
                <a:cs typeface="+mn-cs"/>
              </a:rPr>
              <a:t>Vapor</a:t>
            </a:r>
          </a:p>
          <a:p>
            <a:pPr>
              <a:defRPr/>
            </a:pPr>
            <a:endParaRPr lang="en-US" sz="2000" b="1" i="1">
              <a:solidFill>
                <a:schemeClr val="accent2"/>
              </a:solidFill>
              <a:cs typeface="+mn-cs"/>
            </a:endParaRPr>
          </a:p>
          <a:p>
            <a:pPr>
              <a:defRPr/>
            </a:pPr>
            <a:endParaRPr lang="en-US">
              <a:solidFill>
                <a:srgbClr val="FF0000"/>
              </a:solidFill>
              <a:cs typeface="+mn-cs"/>
            </a:endParaRPr>
          </a:p>
        </p:txBody>
      </p:sp>
      <p:sp>
        <p:nvSpPr>
          <p:cNvPr id="650247" name="Text Box 7"/>
          <p:cNvSpPr txBox="1">
            <a:spLocks noChangeArrowheads="1"/>
          </p:cNvSpPr>
          <p:nvPr/>
        </p:nvSpPr>
        <p:spPr bwMode="auto">
          <a:xfrm>
            <a:off x="1417638" y="6367463"/>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i="1">
                <a:cs typeface="+mn-cs"/>
              </a:rPr>
              <a:t>Two Mars Years</a:t>
            </a:r>
          </a:p>
        </p:txBody>
      </p:sp>
      <p:sp>
        <p:nvSpPr>
          <p:cNvPr id="650248" name="Line 8"/>
          <p:cNvSpPr>
            <a:spLocks noChangeShapeType="1"/>
          </p:cNvSpPr>
          <p:nvPr/>
        </p:nvSpPr>
        <p:spPr bwMode="auto">
          <a:xfrm flipH="1">
            <a:off x="673100" y="6565900"/>
            <a:ext cx="74453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0249" name="Line 9"/>
          <p:cNvSpPr>
            <a:spLocks noChangeShapeType="1"/>
          </p:cNvSpPr>
          <p:nvPr/>
        </p:nvSpPr>
        <p:spPr bwMode="auto">
          <a:xfrm>
            <a:off x="3322638" y="6565900"/>
            <a:ext cx="11557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650250" name="Rectangle 10"/>
          <p:cNvSpPr>
            <a:spLocks noChangeArrowheads="1"/>
          </p:cNvSpPr>
          <p:nvPr/>
        </p:nvSpPr>
        <p:spPr bwMode="auto">
          <a:xfrm>
            <a:off x="4946650" y="0"/>
            <a:ext cx="819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0251" name="Line 11"/>
          <p:cNvSpPr>
            <a:spLocks noChangeShapeType="1"/>
          </p:cNvSpPr>
          <p:nvPr/>
        </p:nvSpPr>
        <p:spPr bwMode="auto">
          <a:xfrm>
            <a:off x="5943600" y="0"/>
            <a:ext cx="0" cy="6858000"/>
          </a:xfrm>
          <a:prstGeom prst="line">
            <a:avLst/>
          </a:prstGeom>
          <a:noFill/>
          <a:ln w="254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626" y="1192213"/>
            <a:ext cx="9191625" cy="566578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dirty="0"/>
              <a:t>2002</a:t>
            </a:r>
          </a:p>
        </p:txBody>
      </p:sp>
      <p:sp>
        <p:nvSpPr>
          <p:cNvPr id="2" name="Title 1"/>
          <p:cNvSpPr>
            <a:spLocks noGrp="1"/>
          </p:cNvSpPr>
          <p:nvPr>
            <p:ph type="title"/>
          </p:nvPr>
        </p:nvSpPr>
        <p:spPr>
          <a:xfrm>
            <a:off x="196850" y="103188"/>
            <a:ext cx="6291263" cy="709612"/>
          </a:xfrm>
        </p:spPr>
        <p:txBody>
          <a:bodyPr>
            <a:noAutofit/>
          </a:bodyPr>
          <a:lstStyle/>
          <a:p>
            <a:pPr>
              <a:defRPr/>
            </a:pPr>
            <a:r>
              <a:rPr lang="en-US" dirty="0" smtClean="0"/>
              <a:t>2002:  Odyssey</a:t>
            </a:r>
            <a:endParaRPr lang="en-US" dirty="0"/>
          </a:p>
        </p:txBody>
      </p:sp>
      <p:pic>
        <p:nvPicPr>
          <p:cNvPr id="96259" name="Picture 1032" descr="PhoenixOnGlobeWithTex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1876425"/>
            <a:ext cx="6659562"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1036" descr="grs copy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1749425"/>
            <a:ext cx="4289425"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Triangle 9"/>
          <p:cNvSpPr/>
          <p:nvPr/>
        </p:nvSpPr>
        <p:spPr>
          <a:xfrm rot="10800000">
            <a:off x="7697788" y="1811338"/>
            <a:ext cx="1135062" cy="1638300"/>
          </a:xfrm>
          <a:prstGeom prst="rtTriangl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96264" name="Picture 10" descr="Mars_Odyssey_spacecraf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9050"/>
            <a:ext cx="254476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0" y="5715000"/>
            <a:ext cx="52154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200" b="1" i="1">
                <a:solidFill>
                  <a:schemeClr val="tx2"/>
                </a:solidFill>
                <a:latin typeface="+mj-lt"/>
                <a:ea typeface="+mj-ea"/>
                <a:cs typeface="ＭＳ Ｐゴシック" charset="0"/>
              </a:defRPr>
            </a:lvl1pPr>
            <a:lvl2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3200" b="1" i="1">
                <a:solidFill>
                  <a:schemeClr val="tx2"/>
                </a:solidFill>
                <a:latin typeface="Times" charset="0"/>
                <a:ea typeface="ＭＳ Ｐゴシック" charset="0"/>
              </a:defRPr>
            </a:lvl6pPr>
            <a:lvl7pPr marL="914400" algn="ctr" rtl="0" eaLnBrk="0" fontAlgn="base" hangingPunct="0">
              <a:spcBef>
                <a:spcPct val="0"/>
              </a:spcBef>
              <a:spcAft>
                <a:spcPct val="0"/>
              </a:spcAft>
              <a:defRPr sz="3200" b="1" i="1">
                <a:solidFill>
                  <a:schemeClr val="tx2"/>
                </a:solidFill>
                <a:latin typeface="Times" charset="0"/>
                <a:ea typeface="ＭＳ Ｐゴシック" charset="0"/>
              </a:defRPr>
            </a:lvl7pPr>
            <a:lvl8pPr marL="1371600" algn="ctr" rtl="0" eaLnBrk="0" fontAlgn="base" hangingPunct="0">
              <a:spcBef>
                <a:spcPct val="0"/>
              </a:spcBef>
              <a:spcAft>
                <a:spcPct val="0"/>
              </a:spcAft>
              <a:defRPr sz="3200" b="1" i="1">
                <a:solidFill>
                  <a:schemeClr val="tx2"/>
                </a:solidFill>
                <a:latin typeface="Times" charset="0"/>
                <a:ea typeface="ＭＳ Ｐゴシック" charset="0"/>
              </a:defRPr>
            </a:lvl8pPr>
            <a:lvl9pPr marL="1828800" algn="ctr" rtl="0" eaLnBrk="0" fontAlgn="base" hangingPunct="0">
              <a:spcBef>
                <a:spcPct val="0"/>
              </a:spcBef>
              <a:spcAft>
                <a:spcPct val="0"/>
              </a:spcAft>
              <a:defRPr sz="3200" b="1" i="1">
                <a:solidFill>
                  <a:schemeClr val="tx2"/>
                </a:solidFill>
                <a:latin typeface="Times" charset="0"/>
                <a:ea typeface="ＭＳ Ｐゴシック" charset="0"/>
              </a:defRPr>
            </a:lvl9pPr>
          </a:lstStyle>
          <a:p>
            <a:pPr>
              <a:defRPr/>
            </a:pPr>
            <a:r>
              <a:rPr lang="en-US" sz="3600" dirty="0" smtClean="0">
                <a:solidFill>
                  <a:srgbClr val="FFFFFF"/>
                </a:solidFill>
              </a:rPr>
              <a:t>Near-surface water (ice)</a:t>
            </a:r>
            <a:endParaRPr lang="en-US" sz="3600" dirty="0"/>
          </a:p>
        </p:txBody>
      </p:sp>
      <p:sp>
        <p:nvSpPr>
          <p:cNvPr id="12" name="Title 1"/>
          <p:cNvSpPr txBox="1">
            <a:spLocks/>
          </p:cNvSpPr>
          <p:nvPr/>
        </p:nvSpPr>
        <p:spPr bwMode="auto">
          <a:xfrm>
            <a:off x="5367868" y="5715000"/>
            <a:ext cx="355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200" b="1" i="1">
                <a:solidFill>
                  <a:schemeClr val="tx2"/>
                </a:solidFill>
                <a:latin typeface="+mj-lt"/>
                <a:ea typeface="+mj-ea"/>
                <a:cs typeface="ＭＳ Ｐゴシック" charset="0"/>
              </a:defRPr>
            </a:lvl1pPr>
            <a:lvl2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200" b="1" i="1">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3200" b="1" i="1">
                <a:solidFill>
                  <a:schemeClr val="tx2"/>
                </a:solidFill>
                <a:latin typeface="Times" charset="0"/>
                <a:ea typeface="ＭＳ Ｐゴシック" charset="0"/>
              </a:defRPr>
            </a:lvl6pPr>
            <a:lvl7pPr marL="914400" algn="ctr" rtl="0" eaLnBrk="0" fontAlgn="base" hangingPunct="0">
              <a:spcBef>
                <a:spcPct val="0"/>
              </a:spcBef>
              <a:spcAft>
                <a:spcPct val="0"/>
              </a:spcAft>
              <a:defRPr sz="3200" b="1" i="1">
                <a:solidFill>
                  <a:schemeClr val="tx2"/>
                </a:solidFill>
                <a:latin typeface="Times" charset="0"/>
                <a:ea typeface="ＭＳ Ｐゴシック" charset="0"/>
              </a:defRPr>
            </a:lvl7pPr>
            <a:lvl8pPr marL="1371600" algn="ctr" rtl="0" eaLnBrk="0" fontAlgn="base" hangingPunct="0">
              <a:spcBef>
                <a:spcPct val="0"/>
              </a:spcBef>
              <a:spcAft>
                <a:spcPct val="0"/>
              </a:spcAft>
              <a:defRPr sz="3200" b="1" i="1">
                <a:solidFill>
                  <a:schemeClr val="tx2"/>
                </a:solidFill>
                <a:latin typeface="Times" charset="0"/>
                <a:ea typeface="ＭＳ Ｐゴシック" charset="0"/>
              </a:defRPr>
            </a:lvl8pPr>
            <a:lvl9pPr marL="1828800" algn="ctr" rtl="0" eaLnBrk="0" fontAlgn="base" hangingPunct="0">
              <a:spcBef>
                <a:spcPct val="0"/>
              </a:spcBef>
              <a:spcAft>
                <a:spcPct val="0"/>
              </a:spcAft>
              <a:defRPr sz="3200" b="1" i="1">
                <a:solidFill>
                  <a:schemeClr val="tx2"/>
                </a:solidFill>
                <a:latin typeface="Times" charset="0"/>
                <a:ea typeface="ＭＳ Ｐゴシック" charset="0"/>
              </a:defRPr>
            </a:lvl9pPr>
          </a:lstStyle>
          <a:p>
            <a:pPr>
              <a:defRPr/>
            </a:pPr>
            <a:r>
              <a:rPr lang="en-US" sz="3600" dirty="0" smtClean="0">
                <a:solidFill>
                  <a:srgbClr val="FFFFFF"/>
                </a:solidFill>
              </a:rPr>
              <a:t>Water-Ice Caps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PIA107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9" y="2810933"/>
            <a:ext cx="8092759" cy="404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6" descr="dodo_020_02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6713" y="2003425"/>
            <a:ext cx="242728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1788" y="863600"/>
            <a:ext cx="3795712" cy="1851025"/>
          </a:xfrm>
        </p:spPr>
        <p:txBody>
          <a:bodyPr>
            <a:noAutofit/>
          </a:bodyPr>
          <a:lstStyle/>
          <a:p>
            <a:pPr>
              <a:defRPr/>
            </a:pPr>
            <a:r>
              <a:rPr lang="en-US" dirty="0" smtClean="0"/>
              <a:t>2008:</a:t>
            </a:r>
            <a:br>
              <a:rPr lang="en-US" dirty="0" smtClean="0"/>
            </a:br>
            <a:r>
              <a:rPr lang="en-US" dirty="0" smtClean="0"/>
              <a:t>Phoenix confirms water (ice</a:t>
            </a:r>
            <a:r>
              <a:rPr lang="en-US" dirty="0"/>
              <a:t>)</a:t>
            </a:r>
          </a:p>
        </p:txBody>
      </p:sp>
      <p:pic>
        <p:nvPicPr>
          <p:cNvPr id="97284" name="Picture 4" descr="Phoenix_on_launch_pa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3638" y="0"/>
            <a:ext cx="163988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descr="i-mars-phoenix_land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1588"/>
            <a:ext cx="31369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7" descr="500px-Flag_of_Finland.svg.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638" y="0"/>
            <a:ext cx="8969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0898" name="Picture 2" descr="PIA03803.jpg                                                   00001F44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925" y="3703638"/>
            <a:ext cx="4740275"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4339" name="Rectangle 3"/>
          <p:cNvSpPr>
            <a:spLocks noGrp="1" noChangeArrowheads="1"/>
          </p:cNvSpPr>
          <p:nvPr>
            <p:ph type="title"/>
          </p:nvPr>
        </p:nvSpPr>
        <p:spPr>
          <a:xfrm>
            <a:off x="533400" y="228600"/>
            <a:ext cx="8001000" cy="584200"/>
          </a:xfrm>
        </p:spPr>
        <p:txBody>
          <a:bodyPr/>
          <a:lstStyle/>
          <a:p>
            <a:pPr>
              <a:defRPr/>
            </a:pPr>
            <a:r>
              <a:rPr lang="en-US" dirty="0" smtClean="0">
                <a:cs typeface="+mj-cs"/>
              </a:rPr>
              <a:t>Probing the Subsurface</a:t>
            </a:r>
          </a:p>
        </p:txBody>
      </p:sp>
      <p:pic>
        <p:nvPicPr>
          <p:cNvPr id="80900" name="Picture 4" descr="PIA03801.jpg                                                   00001F44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1290638"/>
            <a:ext cx="456565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4341" name="Text Box 5"/>
          <p:cNvSpPr txBox="1">
            <a:spLocks noChangeArrowheads="1"/>
          </p:cNvSpPr>
          <p:nvPr/>
        </p:nvSpPr>
        <p:spPr bwMode="auto">
          <a:xfrm>
            <a:off x="5926138" y="1389063"/>
            <a:ext cx="23971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cs typeface="+mn-cs"/>
              </a:rPr>
              <a:t>Hydrogen (Ice) Map</a:t>
            </a:r>
          </a:p>
          <a:p>
            <a:pPr>
              <a:defRPr/>
            </a:pPr>
            <a:r>
              <a:rPr lang="en-US" sz="2000" b="1" i="1">
                <a:cs typeface="+mn-cs"/>
              </a:rPr>
              <a:t>2001 Mars Odyssey</a:t>
            </a:r>
          </a:p>
          <a:p>
            <a:pPr>
              <a:defRPr/>
            </a:pPr>
            <a:r>
              <a:rPr lang="en-US" sz="2000" b="1" i="1">
                <a:cs typeface="+mn-cs"/>
              </a:rPr>
              <a:t>GRS-Neutron </a:t>
            </a:r>
          </a:p>
          <a:p>
            <a:pPr>
              <a:defRPr/>
            </a:pPr>
            <a:r>
              <a:rPr lang="en-US" sz="2000" b="1" i="1">
                <a:cs typeface="+mn-cs"/>
              </a:rPr>
              <a:t>Spectrometer</a:t>
            </a:r>
          </a:p>
          <a:p>
            <a:pPr>
              <a:defRPr/>
            </a:pPr>
            <a:r>
              <a:rPr lang="en-US" sz="2000" b="1" i="1">
                <a:cs typeface="+mn-cs"/>
              </a:rPr>
              <a:t>&amp; HEND</a:t>
            </a:r>
            <a:endParaRPr lang="en-US">
              <a:cs typeface="+mn-cs"/>
            </a:endParaRPr>
          </a:p>
        </p:txBody>
      </p:sp>
      <p:sp>
        <p:nvSpPr>
          <p:cNvPr id="654342" name="Text Box 6"/>
          <p:cNvSpPr txBox="1">
            <a:spLocks noChangeArrowheads="1"/>
          </p:cNvSpPr>
          <p:nvPr/>
        </p:nvSpPr>
        <p:spPr bwMode="auto">
          <a:xfrm>
            <a:off x="1035050" y="3719513"/>
            <a:ext cx="32289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i="1">
                <a:cs typeface="+mn-cs"/>
              </a:rPr>
              <a:t>NASA / JPL / University of Arizona </a:t>
            </a:r>
          </a:p>
          <a:p>
            <a:pPr>
              <a:defRPr/>
            </a:pPr>
            <a:r>
              <a:rPr lang="en-US" sz="1600" b="1" i="1">
                <a:cs typeface="+mn-cs"/>
              </a:rPr>
              <a:t>Los Alamos National Laboratory</a:t>
            </a:r>
            <a:endParaRPr lang="en-US">
              <a:cs typeface="+mn-cs"/>
            </a:endParaRPr>
          </a:p>
        </p:txBody>
      </p:sp>
      <p:sp>
        <p:nvSpPr>
          <p:cNvPr id="654343" name="Text Box 7"/>
          <p:cNvSpPr txBox="1">
            <a:spLocks noChangeArrowheads="1"/>
          </p:cNvSpPr>
          <p:nvPr/>
        </p:nvSpPr>
        <p:spPr bwMode="auto">
          <a:xfrm>
            <a:off x="1101725" y="4335463"/>
            <a:ext cx="308768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cs typeface="+mn-cs"/>
              </a:rPr>
              <a:t>How Deep is this Layer?</a:t>
            </a:r>
          </a:p>
          <a:p>
            <a:pPr>
              <a:defRPr/>
            </a:pPr>
            <a:r>
              <a:rPr lang="en-US" sz="2000" b="1">
                <a:cs typeface="+mn-cs"/>
              </a:rPr>
              <a:t>Is it in Equilibrium with </a:t>
            </a:r>
          </a:p>
          <a:p>
            <a:pPr>
              <a:defRPr/>
            </a:pPr>
            <a:r>
              <a:rPr lang="en-US" sz="2000" b="1">
                <a:cs typeface="+mn-cs"/>
              </a:rPr>
              <a:t>Today</a:t>
            </a:r>
            <a:r>
              <a:rPr lang="ja-JP" altLang="en-US" sz="2000" b="1">
                <a:latin typeface="Arial"/>
                <a:cs typeface="+mn-cs"/>
              </a:rPr>
              <a:t>’</a:t>
            </a:r>
            <a:r>
              <a:rPr lang="en-US" sz="2000" b="1">
                <a:cs typeface="+mn-cs"/>
              </a:rPr>
              <a:t>s Climate?</a:t>
            </a:r>
          </a:p>
          <a:p>
            <a:pPr>
              <a:defRPr/>
            </a:pPr>
            <a:r>
              <a:rPr lang="en-US" sz="2000" b="1">
                <a:cs typeface="+mn-cs"/>
              </a:rPr>
              <a:t>Is it the Top of the Ancient</a:t>
            </a:r>
          </a:p>
          <a:p>
            <a:pPr>
              <a:defRPr/>
            </a:pPr>
            <a:r>
              <a:rPr lang="en-US" sz="2000" b="1">
                <a:cs typeface="+mn-cs"/>
              </a:rPr>
              <a:t>Water Reservoir?</a:t>
            </a:r>
            <a:endParaRPr lang="en-US">
              <a:cs typeface="+mn-cs"/>
            </a:endParaRPr>
          </a:p>
        </p:txBody>
      </p:sp>
      <p:sp>
        <p:nvSpPr>
          <p:cNvPr id="654344" name="Line 8"/>
          <p:cNvSpPr>
            <a:spLocks noChangeShapeType="1"/>
          </p:cNvSpPr>
          <p:nvPr/>
        </p:nvSpPr>
        <p:spPr bwMode="auto">
          <a:xfrm>
            <a:off x="4152900" y="5029200"/>
            <a:ext cx="9652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654345" name="Line 9"/>
          <p:cNvSpPr>
            <a:spLocks noChangeShapeType="1"/>
          </p:cNvSpPr>
          <p:nvPr/>
        </p:nvSpPr>
        <p:spPr bwMode="auto">
          <a:xfrm>
            <a:off x="7188200" y="2997200"/>
            <a:ext cx="0" cy="7493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4346" name="Line 10"/>
          <p:cNvSpPr>
            <a:spLocks noChangeShapeType="1"/>
          </p:cNvSpPr>
          <p:nvPr/>
        </p:nvSpPr>
        <p:spPr bwMode="auto">
          <a:xfrm flipH="1">
            <a:off x="5384800" y="2362200"/>
            <a:ext cx="508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35856" y="-1135856"/>
            <a:ext cx="687228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304800" y="457200"/>
            <a:ext cx="8610600" cy="4089400"/>
            <a:chOff x="192" y="288"/>
            <a:chExt cx="5424" cy="2576"/>
          </a:xfrm>
        </p:grpSpPr>
        <p:sp>
          <p:nvSpPr>
            <p:cNvPr id="18440" name="Rectangle 3"/>
            <p:cNvSpPr>
              <a:spLocks noChangeArrowheads="1"/>
            </p:cNvSpPr>
            <p:nvPr/>
          </p:nvSpPr>
          <p:spPr bwMode="auto">
            <a:xfrm>
              <a:off x="285" y="288"/>
              <a:ext cx="1539" cy="567"/>
            </a:xfrm>
            <a:prstGeom prst="rect">
              <a:avLst/>
            </a:prstGeom>
            <a:solidFill>
              <a:srgbClr val="FFFFCC"/>
            </a:solidFill>
            <a:ln w="9525">
              <a:solidFill>
                <a:schemeClr val="tx1"/>
              </a:solidFill>
              <a:miter lim="800000"/>
              <a:headEnd/>
              <a:tailEnd/>
            </a:ln>
          </p:spPr>
          <p:txBody>
            <a:bodyPr wrap="none" anchor="ctr"/>
            <a:lstStyle/>
            <a:p>
              <a:r>
                <a:rPr lang="en-US" sz="1200" b="1" i="1"/>
                <a:t>Telecom</a:t>
              </a:r>
              <a:r>
                <a:rPr lang="en-US" sz="1200" b="1"/>
                <a:t>:</a:t>
              </a:r>
            </a:p>
            <a:p>
              <a:r>
                <a:rPr lang="en-US" sz="1200" b="1"/>
                <a:t>X, Ka-Band &amp; UHF</a:t>
              </a:r>
            </a:p>
            <a:p>
              <a:r>
                <a:rPr lang="en-US" sz="1200" b="1"/>
                <a:t>100 W X-Band TWTAs</a:t>
              </a:r>
            </a:p>
            <a:p>
              <a:r>
                <a:rPr lang="en-US" sz="1200" b="1"/>
                <a:t>3-m diameter High Gain Antenna</a:t>
              </a:r>
            </a:p>
          </p:txBody>
        </p:sp>
        <p:sp>
          <p:nvSpPr>
            <p:cNvPr id="18441" name="Rectangle 4"/>
            <p:cNvSpPr>
              <a:spLocks noChangeArrowheads="1"/>
            </p:cNvSpPr>
            <p:nvPr/>
          </p:nvSpPr>
          <p:spPr bwMode="auto">
            <a:xfrm>
              <a:off x="192" y="1392"/>
              <a:ext cx="1334" cy="425"/>
            </a:xfrm>
            <a:prstGeom prst="rect">
              <a:avLst/>
            </a:prstGeom>
            <a:solidFill>
              <a:srgbClr val="FFFFCC"/>
            </a:solidFill>
            <a:ln w="9525">
              <a:solidFill>
                <a:schemeClr val="tx1"/>
              </a:solidFill>
              <a:miter lim="800000"/>
              <a:headEnd/>
              <a:tailEnd/>
            </a:ln>
          </p:spPr>
          <p:txBody>
            <a:bodyPr wrap="none" anchor="ctr"/>
            <a:lstStyle/>
            <a:p>
              <a:r>
                <a:rPr lang="en-US" sz="1200" b="1" i="1"/>
                <a:t>Power</a:t>
              </a:r>
              <a:r>
                <a:rPr lang="en-US" sz="1200" b="1"/>
                <a:t>:</a:t>
              </a:r>
            </a:p>
            <a:p>
              <a:r>
                <a:rPr lang="en-US" sz="1200" b="1"/>
                <a:t>Dual 50 A-Hr NH</a:t>
              </a:r>
              <a:r>
                <a:rPr lang="en-US" sz="1200" b="1" baseline="-25000"/>
                <a:t>2</a:t>
              </a:r>
              <a:r>
                <a:rPr lang="en-US" sz="1200" b="1"/>
                <a:t> Batteries</a:t>
              </a:r>
            </a:p>
            <a:p>
              <a:r>
                <a:rPr lang="en-US" sz="1200" b="1"/>
                <a:t>20 m</a:t>
              </a:r>
              <a:r>
                <a:rPr lang="en-US" sz="1200" b="1" baseline="30000"/>
                <a:t>2</a:t>
              </a:r>
              <a:r>
                <a:rPr lang="en-US" sz="1200" b="1"/>
                <a:t> of GaAs 3J Solar Cells</a:t>
              </a:r>
              <a:endParaRPr lang="en-US" sz="1200" b="1" baseline="30000"/>
            </a:p>
          </p:txBody>
        </p:sp>
        <p:sp>
          <p:nvSpPr>
            <p:cNvPr id="18442" name="Rectangle 5"/>
            <p:cNvSpPr>
              <a:spLocks noChangeArrowheads="1"/>
            </p:cNvSpPr>
            <p:nvPr/>
          </p:nvSpPr>
          <p:spPr bwMode="auto">
            <a:xfrm>
              <a:off x="384" y="2304"/>
              <a:ext cx="1440" cy="486"/>
            </a:xfrm>
            <a:prstGeom prst="rect">
              <a:avLst/>
            </a:prstGeom>
            <a:solidFill>
              <a:srgbClr val="FFFFCC"/>
            </a:solidFill>
            <a:ln w="9525">
              <a:solidFill>
                <a:schemeClr val="tx1"/>
              </a:solidFill>
              <a:miter lim="800000"/>
              <a:headEnd/>
              <a:tailEnd/>
            </a:ln>
          </p:spPr>
          <p:txBody>
            <a:bodyPr wrap="none" anchor="ctr"/>
            <a:lstStyle/>
            <a:p>
              <a:r>
                <a:rPr lang="en-US" sz="1200" b="1" i="1"/>
                <a:t>Propulsion</a:t>
              </a:r>
              <a:r>
                <a:rPr lang="en-US" sz="1200" b="1"/>
                <a:t>:</a:t>
              </a:r>
            </a:p>
            <a:p>
              <a:r>
                <a:rPr lang="en-US" sz="1200" b="1"/>
                <a:t>Single-Tank Mono Prop Design</a:t>
              </a:r>
            </a:p>
            <a:p>
              <a:r>
                <a:rPr lang="en-US" sz="1200" b="1"/>
                <a:t>10 Yrs Consumables</a:t>
              </a:r>
            </a:p>
            <a:p>
              <a:r>
                <a:rPr lang="en-US" sz="1200" b="1"/>
                <a:t>~265 kg remaining (2012)</a:t>
              </a:r>
            </a:p>
          </p:txBody>
        </p:sp>
        <p:sp>
          <p:nvSpPr>
            <p:cNvPr id="18443" name="Rectangle 11"/>
            <p:cNvSpPr>
              <a:spLocks noChangeArrowheads="1"/>
            </p:cNvSpPr>
            <p:nvPr/>
          </p:nvSpPr>
          <p:spPr bwMode="auto">
            <a:xfrm>
              <a:off x="4416" y="2256"/>
              <a:ext cx="1200" cy="608"/>
            </a:xfrm>
            <a:prstGeom prst="rect">
              <a:avLst/>
            </a:prstGeom>
            <a:solidFill>
              <a:srgbClr val="FFFFCC"/>
            </a:solidFill>
            <a:ln w="9525">
              <a:solidFill>
                <a:schemeClr val="tx1"/>
              </a:solidFill>
              <a:miter lim="800000"/>
              <a:headEnd/>
              <a:tailEnd/>
            </a:ln>
          </p:spPr>
          <p:txBody>
            <a:bodyPr wrap="none" anchor="ctr"/>
            <a:lstStyle/>
            <a:p>
              <a:endParaRPr lang="en-US" sz="1200" b="1"/>
            </a:p>
            <a:p>
              <a:r>
                <a:rPr lang="en-US" sz="1200" b="1" i="1"/>
                <a:t>Command/Data Handling</a:t>
              </a:r>
              <a:r>
                <a:rPr lang="en-US" sz="1200" b="1"/>
                <a:t>:</a:t>
              </a:r>
            </a:p>
            <a:p>
              <a:r>
                <a:rPr lang="en-US" sz="1200" b="1"/>
                <a:t>RAD750 FPC</a:t>
              </a:r>
            </a:p>
            <a:p>
              <a:r>
                <a:rPr lang="en-US" sz="1200" b="1"/>
                <a:t>160 Gbit SSR</a:t>
              </a:r>
            </a:p>
            <a:p>
              <a:r>
                <a:rPr lang="en-US" sz="1200" b="1"/>
                <a:t>100 Mbps Science I/F</a:t>
              </a:r>
            </a:p>
            <a:p>
              <a:endParaRPr lang="en-US" sz="1200" b="1"/>
            </a:p>
          </p:txBody>
        </p:sp>
      </p:grpSp>
      <p:sp>
        <p:nvSpPr>
          <p:cNvPr id="89100" name="Rectangle 12"/>
          <p:cNvSpPr>
            <a:spLocks noChangeArrowheads="1"/>
          </p:cNvSpPr>
          <p:nvPr/>
        </p:nvSpPr>
        <p:spPr bwMode="auto">
          <a:xfrm>
            <a:off x="6248400" y="457200"/>
            <a:ext cx="2479675" cy="989013"/>
          </a:xfrm>
          <a:prstGeom prst="rect">
            <a:avLst/>
          </a:prstGeom>
          <a:solidFill>
            <a:srgbClr val="FFCCCC"/>
          </a:solidFill>
          <a:ln w="9525">
            <a:solidFill>
              <a:schemeClr val="tx1"/>
            </a:solidFill>
            <a:miter lim="800000"/>
            <a:headEnd/>
            <a:tailEnd/>
          </a:ln>
        </p:spPr>
        <p:txBody>
          <a:bodyPr wrap="none" anchor="ctr"/>
          <a:lstStyle/>
          <a:p>
            <a:endParaRPr lang="en-US" sz="1200" b="1"/>
          </a:p>
          <a:p>
            <a:endParaRPr lang="en-US" sz="1200" b="1"/>
          </a:p>
          <a:p>
            <a:endParaRPr lang="en-US" sz="1200" b="1"/>
          </a:p>
          <a:p>
            <a:r>
              <a:rPr lang="en-US" sz="1200" b="1"/>
              <a:t>2180 kg Launch Mass (Atlas V)</a:t>
            </a:r>
          </a:p>
          <a:p>
            <a:r>
              <a:rPr lang="en-US" sz="1200" b="1"/>
              <a:t>2000W Array at Aphelion</a:t>
            </a:r>
          </a:p>
          <a:p>
            <a:r>
              <a:rPr lang="en-US" sz="1200" b="1"/>
              <a:t>500 kbps @max Mars-Earth Range</a:t>
            </a:r>
          </a:p>
          <a:p>
            <a:r>
              <a:rPr lang="en-US" sz="1200" b="1"/>
              <a:t>1551 m/s Delta-V</a:t>
            </a:r>
          </a:p>
          <a:p>
            <a:endParaRPr lang="en-US" sz="1200" b="1"/>
          </a:p>
          <a:p>
            <a:r>
              <a:rPr lang="en-US" sz="1200" b="1"/>
              <a:t> </a:t>
            </a:r>
          </a:p>
          <a:p>
            <a:endParaRPr lang="en-US" sz="1200" b="1"/>
          </a:p>
        </p:txBody>
      </p:sp>
      <p:grpSp>
        <p:nvGrpSpPr>
          <p:cNvPr id="3" name="Group 15"/>
          <p:cNvGrpSpPr>
            <a:grpSpLocks/>
          </p:cNvGrpSpPr>
          <p:nvPr/>
        </p:nvGrpSpPr>
        <p:grpSpPr bwMode="auto">
          <a:xfrm>
            <a:off x="3429000" y="2590800"/>
            <a:ext cx="5334000" cy="3568700"/>
            <a:chOff x="2160" y="1632"/>
            <a:chExt cx="3360" cy="2248"/>
          </a:xfrm>
        </p:grpSpPr>
        <p:sp>
          <p:nvSpPr>
            <p:cNvPr id="18437" name="Rectangle 7"/>
            <p:cNvSpPr>
              <a:spLocks noChangeArrowheads="1"/>
            </p:cNvSpPr>
            <p:nvPr/>
          </p:nvSpPr>
          <p:spPr bwMode="auto">
            <a:xfrm>
              <a:off x="2160" y="3408"/>
              <a:ext cx="1767" cy="472"/>
            </a:xfrm>
            <a:prstGeom prst="rect">
              <a:avLst/>
            </a:prstGeom>
            <a:solidFill>
              <a:srgbClr val="FFFFCC"/>
            </a:solidFill>
            <a:ln w="9525">
              <a:solidFill>
                <a:schemeClr val="tx1"/>
              </a:solidFill>
              <a:miter lim="800000"/>
              <a:headEnd/>
              <a:tailEnd/>
            </a:ln>
          </p:spPr>
          <p:txBody>
            <a:bodyPr wrap="none" anchor="ctr"/>
            <a:lstStyle/>
            <a:p>
              <a:endParaRPr lang="en-US" sz="1200" b="1"/>
            </a:p>
            <a:p>
              <a:endParaRPr lang="en-US" sz="1200" b="1"/>
            </a:p>
            <a:p>
              <a:endParaRPr lang="en-US" sz="1200" b="1"/>
            </a:p>
            <a:p>
              <a:r>
                <a:rPr lang="en-US" sz="1200" b="1" i="1"/>
                <a:t>Targeting</a:t>
              </a:r>
              <a:r>
                <a:rPr lang="en-US" sz="1200" b="1"/>
                <a:t>:</a:t>
              </a:r>
            </a:p>
            <a:p>
              <a:r>
                <a:rPr lang="en-US" sz="1200" b="1"/>
                <a:t>Ephemeris-Based Targeting</a:t>
              </a:r>
            </a:p>
            <a:p>
              <a:r>
                <a:rPr lang="en-US" sz="1200" b="1"/>
                <a:t>Time-Tagged Sequence Fully Supported</a:t>
              </a:r>
            </a:p>
            <a:p>
              <a:endParaRPr lang="en-US" sz="1200" b="1"/>
            </a:p>
            <a:p>
              <a:r>
                <a:rPr lang="en-US" sz="1200" b="1"/>
                <a:t> </a:t>
              </a:r>
            </a:p>
            <a:p>
              <a:endParaRPr lang="en-US" sz="1200" b="1"/>
            </a:p>
          </p:txBody>
        </p:sp>
        <p:sp>
          <p:nvSpPr>
            <p:cNvPr id="18438" name="Rectangle 10"/>
            <p:cNvSpPr>
              <a:spLocks noChangeArrowheads="1"/>
            </p:cNvSpPr>
            <p:nvPr/>
          </p:nvSpPr>
          <p:spPr bwMode="auto">
            <a:xfrm>
              <a:off x="2448" y="2400"/>
              <a:ext cx="1223" cy="858"/>
            </a:xfrm>
            <a:prstGeom prst="rect">
              <a:avLst/>
            </a:prstGeom>
            <a:solidFill>
              <a:srgbClr val="FFFFCC"/>
            </a:solidFill>
            <a:ln w="9525">
              <a:solidFill>
                <a:schemeClr val="tx1"/>
              </a:solidFill>
              <a:miter lim="800000"/>
              <a:headEnd/>
              <a:tailEnd/>
            </a:ln>
          </p:spPr>
          <p:txBody>
            <a:bodyPr wrap="none" anchor="ctr"/>
            <a:lstStyle/>
            <a:p>
              <a:r>
                <a:rPr lang="en-US" sz="1200" b="1" i="1"/>
                <a:t>Payload</a:t>
              </a:r>
              <a:r>
                <a:rPr lang="en-US" sz="1200" b="1"/>
                <a:t>:</a:t>
              </a:r>
            </a:p>
            <a:p>
              <a:r>
                <a:rPr lang="en-US" sz="1200" b="1"/>
                <a:t>6 Science Payloads</a:t>
              </a:r>
            </a:p>
            <a:p>
              <a:r>
                <a:rPr lang="en-US" sz="1200" b="1"/>
                <a:t>2 Eng Payload</a:t>
              </a:r>
            </a:p>
            <a:p>
              <a:r>
                <a:rPr lang="en-US" sz="1200" b="1"/>
                <a:t>Electra Eng SS</a:t>
              </a:r>
            </a:p>
            <a:p>
              <a:r>
                <a:rPr lang="en-US" sz="1200" b="1"/>
                <a:t>Simultaneous Operations</a:t>
              </a:r>
            </a:p>
            <a:p>
              <a:r>
                <a:rPr lang="en-US" sz="1200" b="1"/>
                <a:t>Nested Targeting</a:t>
              </a:r>
            </a:p>
          </p:txBody>
        </p:sp>
        <p:sp>
          <p:nvSpPr>
            <p:cNvPr id="18439" name="Rectangle 13"/>
            <p:cNvSpPr>
              <a:spLocks noChangeArrowheads="1"/>
            </p:cNvSpPr>
            <p:nvPr/>
          </p:nvSpPr>
          <p:spPr bwMode="auto">
            <a:xfrm>
              <a:off x="4512" y="1632"/>
              <a:ext cx="1008" cy="192"/>
            </a:xfrm>
            <a:prstGeom prst="rect">
              <a:avLst/>
            </a:prstGeom>
            <a:solidFill>
              <a:srgbClr val="FFFFCC"/>
            </a:solidFill>
            <a:ln w="9525">
              <a:solidFill>
                <a:schemeClr val="tx1"/>
              </a:solidFill>
              <a:miter lim="800000"/>
              <a:headEnd/>
              <a:tailEnd/>
            </a:ln>
          </p:spPr>
          <p:txBody>
            <a:bodyPr wrap="none" anchor="ctr"/>
            <a:lstStyle/>
            <a:p>
              <a:r>
                <a:rPr lang="en-US" sz="1200" b="1" i="1"/>
                <a:t>10 m radar antenna</a:t>
              </a:r>
              <a:endParaRPr lang="en-US" sz="1200" b="1"/>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100"/>
                                        </p:tgtEl>
                                        <p:attrNameLst>
                                          <p:attrName>style.visibility</p:attrName>
                                        </p:attrNameLst>
                                      </p:cBhvr>
                                      <p:to>
                                        <p:strVal val="visible"/>
                                      </p:to>
                                    </p:set>
                                    <p:animEffect transition="in" filter="fade">
                                      <p:cBhvr>
                                        <p:cTn id="7" dur="500"/>
                                        <p:tgtEl>
                                          <p:spTgt spid="89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0"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Line 2"/>
          <p:cNvSpPr>
            <a:spLocks noChangeShapeType="1"/>
          </p:cNvSpPr>
          <p:nvPr/>
        </p:nvSpPr>
        <p:spPr bwMode="auto">
          <a:xfrm flipV="1">
            <a:off x="1270000" y="3403600"/>
            <a:ext cx="431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 name="Line 3"/>
          <p:cNvSpPr>
            <a:spLocks noChangeShapeType="1"/>
          </p:cNvSpPr>
          <p:nvPr/>
        </p:nvSpPr>
        <p:spPr bwMode="auto">
          <a:xfrm>
            <a:off x="2895600" y="2286000"/>
            <a:ext cx="260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 name="Oval 4"/>
          <p:cNvSpPr>
            <a:spLocks noChangeArrowheads="1"/>
          </p:cNvSpPr>
          <p:nvPr/>
        </p:nvSpPr>
        <p:spPr bwMode="auto">
          <a:xfrm>
            <a:off x="3184525" y="2493963"/>
            <a:ext cx="2203450" cy="384175"/>
          </a:xfrm>
          <a:prstGeom prst="ellipse">
            <a:avLst/>
          </a:prstGeom>
          <a:solidFill>
            <a:schemeClr val="folHlink"/>
          </a:solidFill>
          <a:ln w="9525">
            <a:solidFill>
              <a:schemeClr val="tx1"/>
            </a:solidFill>
            <a:round/>
            <a:headEnd/>
            <a:tailEnd/>
          </a:ln>
        </p:spPr>
        <p:txBody>
          <a:bodyPr wrap="none" anchor="ctr"/>
          <a:lstStyle/>
          <a:p>
            <a:r>
              <a:rPr lang="en-US" sz="1600" b="1" i="1"/>
              <a:t>MEX</a:t>
            </a:r>
            <a:r>
              <a:rPr lang="en-US" sz="1600" b="1"/>
              <a:t>-OMEGA</a:t>
            </a:r>
          </a:p>
        </p:txBody>
      </p:sp>
      <p:sp>
        <p:nvSpPr>
          <p:cNvPr id="12292" name="Rectangle 6"/>
          <p:cNvSpPr>
            <a:spLocks noChangeArrowheads="1"/>
          </p:cNvSpPr>
          <p:nvPr/>
        </p:nvSpPr>
        <p:spPr bwMode="auto">
          <a:xfrm>
            <a:off x="1270000" y="1841500"/>
            <a:ext cx="5930900"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93" name="Text Box 7"/>
          <p:cNvSpPr txBox="1">
            <a:spLocks noChangeArrowheads="1"/>
          </p:cNvSpPr>
          <p:nvPr/>
        </p:nvSpPr>
        <p:spPr bwMode="auto">
          <a:xfrm>
            <a:off x="381000" y="1258888"/>
            <a:ext cx="9398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a:t>Surface </a:t>
            </a:r>
          </a:p>
          <a:p>
            <a:r>
              <a:rPr lang="en-US" sz="1800" i="1"/>
              <a:t>Spatial</a:t>
            </a:r>
          </a:p>
          <a:p>
            <a:r>
              <a:rPr lang="en-US" sz="1800" i="1" u="sng"/>
              <a:t>Scale</a:t>
            </a:r>
            <a:endParaRPr lang="en-US" sz="1800" i="1"/>
          </a:p>
          <a:p>
            <a:r>
              <a:rPr lang="en-US" sz="1800"/>
              <a:t>1 km</a:t>
            </a:r>
          </a:p>
          <a:p>
            <a:endParaRPr lang="en-US" sz="1800"/>
          </a:p>
          <a:p>
            <a:r>
              <a:rPr lang="en-US" sz="1800"/>
              <a:t>300 m</a:t>
            </a:r>
          </a:p>
          <a:p>
            <a:endParaRPr lang="en-US" sz="1800"/>
          </a:p>
          <a:p>
            <a:r>
              <a:rPr lang="en-US" sz="1800"/>
              <a:t>100 m</a:t>
            </a:r>
          </a:p>
          <a:p>
            <a:endParaRPr lang="en-US" sz="1800"/>
          </a:p>
          <a:p>
            <a:r>
              <a:rPr lang="en-US" sz="1800"/>
              <a:t>30 m</a:t>
            </a:r>
          </a:p>
          <a:p>
            <a:endParaRPr lang="en-US" sz="1800"/>
          </a:p>
          <a:p>
            <a:r>
              <a:rPr lang="en-US" sz="1800"/>
              <a:t>10 m</a:t>
            </a:r>
          </a:p>
          <a:p>
            <a:endParaRPr lang="en-US" sz="1800"/>
          </a:p>
          <a:p>
            <a:r>
              <a:rPr lang="en-US" sz="1800"/>
              <a:t>3 m</a:t>
            </a:r>
          </a:p>
          <a:p>
            <a:endParaRPr lang="en-US" sz="1800"/>
          </a:p>
          <a:p>
            <a:r>
              <a:rPr lang="en-US" sz="1800"/>
              <a:t>1m</a:t>
            </a:r>
          </a:p>
          <a:p>
            <a:endParaRPr lang="en-US" sz="1800"/>
          </a:p>
          <a:p>
            <a:r>
              <a:rPr lang="en-US" sz="1800"/>
              <a:t>0.3 m</a:t>
            </a:r>
            <a:endParaRPr lang="en-US" sz="2000"/>
          </a:p>
        </p:txBody>
      </p:sp>
      <p:sp>
        <p:nvSpPr>
          <p:cNvPr id="12294" name="Text Box 8"/>
          <p:cNvSpPr txBox="1">
            <a:spLocks noChangeArrowheads="1"/>
          </p:cNvSpPr>
          <p:nvPr/>
        </p:nvSpPr>
        <p:spPr bwMode="auto">
          <a:xfrm>
            <a:off x="1139825" y="1411288"/>
            <a:ext cx="630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Visible              Visible - Near Infrared                Thermal   </a:t>
            </a:r>
          </a:p>
        </p:txBody>
      </p:sp>
      <p:sp>
        <p:nvSpPr>
          <p:cNvPr id="12295" name="Text Box 9"/>
          <p:cNvSpPr txBox="1">
            <a:spLocks noChangeArrowheads="1"/>
          </p:cNvSpPr>
          <p:nvPr/>
        </p:nvSpPr>
        <p:spPr bwMode="auto">
          <a:xfrm>
            <a:off x="3273425" y="1071563"/>
            <a:ext cx="142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i="1"/>
              <a:t>Wavelength</a:t>
            </a:r>
            <a:endParaRPr lang="en-US" sz="2000" b="1"/>
          </a:p>
        </p:txBody>
      </p:sp>
      <p:sp>
        <p:nvSpPr>
          <p:cNvPr id="12296" name="Line 10"/>
          <p:cNvSpPr>
            <a:spLocks noChangeShapeType="1"/>
          </p:cNvSpPr>
          <p:nvPr/>
        </p:nvSpPr>
        <p:spPr bwMode="auto">
          <a:xfrm>
            <a:off x="4013200" y="4521200"/>
            <a:ext cx="317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7" name="Line 11"/>
          <p:cNvSpPr>
            <a:spLocks noChangeShapeType="1"/>
          </p:cNvSpPr>
          <p:nvPr/>
        </p:nvSpPr>
        <p:spPr bwMode="auto">
          <a:xfrm>
            <a:off x="3289300" y="5638800"/>
            <a:ext cx="3898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8" name="Oval 12"/>
          <p:cNvSpPr>
            <a:spLocks noChangeArrowheads="1"/>
          </p:cNvSpPr>
          <p:nvPr/>
        </p:nvSpPr>
        <p:spPr bwMode="auto">
          <a:xfrm>
            <a:off x="1473200" y="4991100"/>
            <a:ext cx="1054100" cy="660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2299" name="Text Box 13"/>
          <p:cNvSpPr txBox="1">
            <a:spLocks noChangeArrowheads="1"/>
          </p:cNvSpPr>
          <p:nvPr/>
        </p:nvSpPr>
        <p:spPr bwMode="auto">
          <a:xfrm>
            <a:off x="7162800" y="1676400"/>
            <a:ext cx="181927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u="sng"/>
              <a:t>Phenomena</a:t>
            </a:r>
          </a:p>
          <a:p>
            <a:r>
              <a:rPr lang="en-US" sz="1800"/>
              <a:t> Sea beds?</a:t>
            </a:r>
          </a:p>
          <a:p>
            <a:pPr>
              <a:spcAft>
                <a:spcPts val="600"/>
              </a:spcAft>
            </a:pPr>
            <a:r>
              <a:rPr lang="en-US" sz="1800"/>
              <a:t>Channels</a:t>
            </a:r>
          </a:p>
          <a:p>
            <a:r>
              <a:rPr lang="en-US" sz="1800"/>
              <a:t>Polar Layering</a:t>
            </a:r>
          </a:p>
          <a:p>
            <a:r>
              <a:rPr lang="en-US" sz="1800"/>
              <a:t>Paleolakes?</a:t>
            </a:r>
          </a:p>
          <a:p>
            <a:pPr>
              <a:spcAft>
                <a:spcPts val="600"/>
              </a:spcAft>
            </a:pPr>
            <a:r>
              <a:rPr lang="en-US" sz="1800"/>
              <a:t>Salt Flats?</a:t>
            </a:r>
          </a:p>
          <a:p>
            <a:r>
              <a:rPr lang="en-US" sz="1800"/>
              <a:t>Layering</a:t>
            </a:r>
          </a:p>
          <a:p>
            <a:r>
              <a:rPr lang="en-US" sz="1800"/>
              <a:t>Vents/Springs?</a:t>
            </a:r>
          </a:p>
          <a:p>
            <a:pPr>
              <a:spcAft>
                <a:spcPts val="600"/>
              </a:spcAft>
            </a:pPr>
            <a:r>
              <a:rPr lang="en-US" sz="1800"/>
              <a:t>Mineral Deposits</a:t>
            </a:r>
          </a:p>
          <a:p>
            <a:r>
              <a:rPr lang="en-US" sz="1800"/>
              <a:t>Gullies</a:t>
            </a:r>
          </a:p>
          <a:p>
            <a:r>
              <a:rPr lang="en-US" sz="1800"/>
              <a:t>Debris Fans</a:t>
            </a:r>
          </a:p>
          <a:p>
            <a:r>
              <a:rPr lang="en-US" sz="1800"/>
              <a:t>Fine Layering</a:t>
            </a:r>
          </a:p>
          <a:p>
            <a:r>
              <a:rPr lang="en-US" sz="1800"/>
              <a:t>Rocks</a:t>
            </a:r>
          </a:p>
          <a:p>
            <a:endParaRPr lang="en-US" sz="1000"/>
          </a:p>
          <a:p>
            <a:r>
              <a:rPr lang="en-US" sz="1800"/>
              <a:t>Patterned Ground</a:t>
            </a:r>
          </a:p>
          <a:p>
            <a:r>
              <a:rPr lang="en-US" sz="1800"/>
              <a:t>Fractures</a:t>
            </a:r>
            <a:endParaRPr lang="en-US" sz="1800" i="1"/>
          </a:p>
        </p:txBody>
      </p:sp>
      <p:sp>
        <p:nvSpPr>
          <p:cNvPr id="12300" name="Line 14"/>
          <p:cNvSpPr>
            <a:spLocks noChangeShapeType="1"/>
          </p:cNvSpPr>
          <p:nvPr/>
        </p:nvSpPr>
        <p:spPr bwMode="auto">
          <a:xfrm>
            <a:off x="4889500" y="1282700"/>
            <a:ext cx="774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301" name="AutoShape 15"/>
          <p:cNvSpPr>
            <a:spLocks noChangeArrowheads="1"/>
          </p:cNvSpPr>
          <p:nvPr/>
        </p:nvSpPr>
        <p:spPr bwMode="auto">
          <a:xfrm>
            <a:off x="2146300" y="3810000"/>
            <a:ext cx="1435100" cy="533400"/>
          </a:xfrm>
          <a:prstGeom prst="roundRect">
            <a:avLst>
              <a:gd name="adj" fmla="val 16667"/>
            </a:avLst>
          </a:prstGeom>
          <a:solidFill>
            <a:srgbClr val="33CCCC"/>
          </a:solidFill>
          <a:ln w="9525">
            <a:solidFill>
              <a:schemeClr val="tx1"/>
            </a:solidFill>
            <a:round/>
            <a:headEnd/>
            <a:tailEnd/>
          </a:ln>
        </p:spPr>
        <p:txBody>
          <a:bodyPr wrap="none" anchor="ctr"/>
          <a:lstStyle/>
          <a:p>
            <a:r>
              <a:rPr lang="en-US" sz="1600" b="1" i="1"/>
              <a:t>ODY  </a:t>
            </a:r>
            <a:r>
              <a:rPr lang="en-US" sz="1600" b="1"/>
              <a:t>THEMIS</a:t>
            </a:r>
          </a:p>
          <a:p>
            <a:r>
              <a:rPr lang="en-US" sz="1600" b="1"/>
              <a:t>VIS</a:t>
            </a:r>
            <a:endParaRPr lang="en-US"/>
          </a:p>
        </p:txBody>
      </p:sp>
      <p:sp>
        <p:nvSpPr>
          <p:cNvPr id="12302" name="AutoShape 16"/>
          <p:cNvSpPr>
            <a:spLocks noChangeArrowheads="1"/>
          </p:cNvSpPr>
          <p:nvPr/>
        </p:nvSpPr>
        <p:spPr bwMode="auto">
          <a:xfrm>
            <a:off x="1346200" y="4102100"/>
            <a:ext cx="1333500" cy="533400"/>
          </a:xfrm>
          <a:prstGeom prst="roundRect">
            <a:avLst>
              <a:gd name="adj" fmla="val 16667"/>
            </a:avLst>
          </a:prstGeom>
          <a:solidFill>
            <a:schemeClr val="folHlink"/>
          </a:solidFill>
          <a:ln w="9525">
            <a:solidFill>
              <a:schemeClr val="tx1"/>
            </a:solidFill>
            <a:round/>
            <a:headEnd/>
            <a:tailEnd/>
          </a:ln>
        </p:spPr>
        <p:txBody>
          <a:bodyPr wrap="none" anchor="ctr"/>
          <a:lstStyle/>
          <a:p>
            <a:r>
              <a:rPr lang="en-US" sz="1800" i="1"/>
              <a:t>MEX</a:t>
            </a:r>
            <a:r>
              <a:rPr lang="en-US" sz="1800"/>
              <a:t> HRSC</a:t>
            </a:r>
          </a:p>
        </p:txBody>
      </p:sp>
      <p:sp>
        <p:nvSpPr>
          <p:cNvPr id="12303" name="Rectangle 17"/>
          <p:cNvSpPr>
            <a:spLocks noChangeArrowheads="1"/>
          </p:cNvSpPr>
          <p:nvPr/>
        </p:nvSpPr>
        <p:spPr bwMode="auto">
          <a:xfrm>
            <a:off x="5613400" y="3086100"/>
            <a:ext cx="1536700" cy="609600"/>
          </a:xfrm>
          <a:prstGeom prst="rect">
            <a:avLst/>
          </a:prstGeom>
          <a:solidFill>
            <a:srgbClr val="33CCCC"/>
          </a:solidFill>
          <a:ln w="9525">
            <a:solidFill>
              <a:schemeClr val="tx1"/>
            </a:solidFill>
            <a:miter lim="800000"/>
            <a:headEnd/>
            <a:tailEnd/>
          </a:ln>
        </p:spPr>
        <p:txBody>
          <a:bodyPr wrap="none" anchor="ctr"/>
          <a:lstStyle/>
          <a:p>
            <a:r>
              <a:rPr lang="en-US" sz="1800" b="1" i="1"/>
              <a:t>ODY</a:t>
            </a:r>
            <a:r>
              <a:rPr lang="en-US" sz="1800" b="1"/>
              <a:t>-THEMIS</a:t>
            </a:r>
            <a:endParaRPr lang="en-US" sz="1600" b="1"/>
          </a:p>
        </p:txBody>
      </p:sp>
      <p:sp>
        <p:nvSpPr>
          <p:cNvPr id="12304" name="Rectangle 18"/>
          <p:cNvSpPr>
            <a:spLocks noChangeArrowheads="1"/>
          </p:cNvSpPr>
          <p:nvPr/>
        </p:nvSpPr>
        <p:spPr bwMode="auto">
          <a:xfrm>
            <a:off x="5638800" y="1917700"/>
            <a:ext cx="1511300" cy="609600"/>
          </a:xfrm>
          <a:prstGeom prst="rect">
            <a:avLst/>
          </a:prstGeom>
          <a:solidFill>
            <a:srgbClr val="FFB026"/>
          </a:solidFill>
          <a:ln w="9525">
            <a:solidFill>
              <a:schemeClr val="tx1"/>
            </a:solidFill>
            <a:miter lim="800000"/>
            <a:headEnd/>
            <a:tailEnd/>
          </a:ln>
        </p:spPr>
        <p:txBody>
          <a:bodyPr wrap="none" anchor="ctr"/>
          <a:lstStyle/>
          <a:p>
            <a:r>
              <a:rPr lang="en-US" sz="1800" b="1" i="1"/>
              <a:t>MGS</a:t>
            </a:r>
            <a:r>
              <a:rPr lang="en-US" sz="1800" b="1"/>
              <a:t>-TES</a:t>
            </a:r>
          </a:p>
        </p:txBody>
      </p:sp>
      <p:sp>
        <p:nvSpPr>
          <p:cNvPr id="12305" name="AutoShape 19"/>
          <p:cNvSpPr>
            <a:spLocks noChangeArrowheads="1"/>
          </p:cNvSpPr>
          <p:nvPr/>
        </p:nvSpPr>
        <p:spPr bwMode="auto">
          <a:xfrm>
            <a:off x="1358900" y="4610100"/>
            <a:ext cx="1308100" cy="838200"/>
          </a:xfrm>
          <a:prstGeom prst="roundRect">
            <a:avLst>
              <a:gd name="adj" fmla="val 16667"/>
            </a:avLst>
          </a:prstGeom>
          <a:solidFill>
            <a:srgbClr val="FFB026"/>
          </a:solidFill>
          <a:ln w="9525">
            <a:solidFill>
              <a:schemeClr val="tx1"/>
            </a:solidFill>
            <a:round/>
            <a:headEnd/>
            <a:tailEnd/>
          </a:ln>
        </p:spPr>
        <p:txBody>
          <a:bodyPr wrap="none" anchor="ctr"/>
          <a:lstStyle/>
          <a:p>
            <a:r>
              <a:rPr lang="en-US" sz="1800" i="1"/>
              <a:t>MGS</a:t>
            </a:r>
            <a:endParaRPr lang="en-US" sz="1800"/>
          </a:p>
          <a:p>
            <a:r>
              <a:rPr lang="en-US" sz="1800"/>
              <a:t>MOC-NA</a:t>
            </a:r>
          </a:p>
        </p:txBody>
      </p:sp>
      <p:sp>
        <p:nvSpPr>
          <p:cNvPr id="12306" name="AutoShape 20"/>
          <p:cNvSpPr>
            <a:spLocks noChangeArrowheads="1"/>
          </p:cNvSpPr>
          <p:nvPr/>
        </p:nvSpPr>
        <p:spPr bwMode="auto">
          <a:xfrm>
            <a:off x="1295400" y="2133600"/>
            <a:ext cx="1676400" cy="393700"/>
          </a:xfrm>
          <a:prstGeom prst="roundRect">
            <a:avLst>
              <a:gd name="adj" fmla="val 16667"/>
            </a:avLst>
          </a:prstGeom>
          <a:solidFill>
            <a:srgbClr val="FFB026"/>
          </a:solidFill>
          <a:ln w="9525">
            <a:solidFill>
              <a:schemeClr val="tx1"/>
            </a:solidFill>
            <a:round/>
            <a:headEnd/>
            <a:tailEnd/>
          </a:ln>
        </p:spPr>
        <p:txBody>
          <a:bodyPr wrap="none" anchor="ctr"/>
          <a:lstStyle/>
          <a:p>
            <a:r>
              <a:rPr lang="en-US" sz="1800" i="1"/>
              <a:t>MGS</a:t>
            </a:r>
            <a:r>
              <a:rPr lang="en-US" sz="1800"/>
              <a:t> MOC-WA</a:t>
            </a:r>
          </a:p>
        </p:txBody>
      </p:sp>
      <p:sp>
        <p:nvSpPr>
          <p:cNvPr id="12307" name="AutoShape 21"/>
          <p:cNvSpPr>
            <a:spLocks noChangeArrowheads="1"/>
          </p:cNvSpPr>
          <p:nvPr/>
        </p:nvSpPr>
        <p:spPr bwMode="auto">
          <a:xfrm>
            <a:off x="2489200" y="4902200"/>
            <a:ext cx="1346200" cy="495300"/>
          </a:xfrm>
          <a:prstGeom prst="roundRect">
            <a:avLst>
              <a:gd name="adj" fmla="val 16667"/>
            </a:avLst>
          </a:prstGeom>
          <a:solidFill>
            <a:schemeClr val="folHlink"/>
          </a:solidFill>
          <a:ln w="9525">
            <a:solidFill>
              <a:schemeClr val="tx1"/>
            </a:solidFill>
            <a:round/>
            <a:headEnd/>
            <a:tailEnd/>
          </a:ln>
        </p:spPr>
        <p:txBody>
          <a:bodyPr wrap="none" anchor="ctr"/>
          <a:lstStyle/>
          <a:p>
            <a:r>
              <a:rPr lang="en-US" sz="1800" i="1"/>
              <a:t>MEX</a:t>
            </a:r>
            <a:r>
              <a:rPr lang="en-US" sz="1800"/>
              <a:t> </a:t>
            </a:r>
          </a:p>
          <a:p>
            <a:r>
              <a:rPr lang="en-US" sz="1800"/>
              <a:t>HSSC</a:t>
            </a:r>
          </a:p>
        </p:txBody>
      </p:sp>
      <p:sp>
        <p:nvSpPr>
          <p:cNvPr id="12308" name="AutoShape 22"/>
          <p:cNvSpPr>
            <a:spLocks noChangeArrowheads="1"/>
          </p:cNvSpPr>
          <p:nvPr/>
        </p:nvSpPr>
        <p:spPr bwMode="auto">
          <a:xfrm>
            <a:off x="1371600" y="5372100"/>
            <a:ext cx="1282700" cy="495300"/>
          </a:xfrm>
          <a:prstGeom prst="roundRect">
            <a:avLst>
              <a:gd name="adj" fmla="val 16667"/>
            </a:avLst>
          </a:prstGeom>
          <a:solidFill>
            <a:srgbClr val="EE8B28">
              <a:alpha val="56078"/>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2309" name="Oval 24"/>
          <p:cNvSpPr>
            <a:spLocks noChangeArrowheads="1"/>
          </p:cNvSpPr>
          <p:nvPr/>
        </p:nvSpPr>
        <p:spPr bwMode="auto">
          <a:xfrm>
            <a:off x="7391400" y="152400"/>
            <a:ext cx="1295400" cy="431800"/>
          </a:xfrm>
          <a:prstGeom prst="ellipse">
            <a:avLst/>
          </a:prstGeom>
          <a:solidFill>
            <a:srgbClr val="FFA517"/>
          </a:solidFill>
          <a:ln w="9525">
            <a:solidFill>
              <a:schemeClr val="tx1"/>
            </a:solidFill>
            <a:round/>
            <a:headEnd/>
            <a:tailEnd/>
          </a:ln>
        </p:spPr>
        <p:txBody>
          <a:bodyPr wrap="none" anchor="ctr">
            <a:spAutoFit/>
          </a:bodyPr>
          <a:lstStyle/>
          <a:p>
            <a:endParaRPr lang="en-US"/>
          </a:p>
        </p:txBody>
      </p:sp>
      <p:sp>
        <p:nvSpPr>
          <p:cNvPr id="12310" name="Oval 24"/>
          <p:cNvSpPr>
            <a:spLocks noChangeArrowheads="1"/>
          </p:cNvSpPr>
          <p:nvPr/>
        </p:nvSpPr>
        <p:spPr bwMode="auto">
          <a:xfrm>
            <a:off x="7391400" y="533400"/>
            <a:ext cx="1295400" cy="431800"/>
          </a:xfrm>
          <a:prstGeom prst="ellipse">
            <a:avLst/>
          </a:prstGeom>
          <a:solidFill>
            <a:srgbClr val="1D97A0"/>
          </a:solidFill>
          <a:ln w="9525">
            <a:solidFill>
              <a:schemeClr val="tx1"/>
            </a:solidFill>
            <a:round/>
            <a:headEnd/>
            <a:tailEnd/>
          </a:ln>
        </p:spPr>
        <p:txBody>
          <a:bodyPr wrap="none" anchor="ctr">
            <a:spAutoFit/>
          </a:bodyPr>
          <a:lstStyle/>
          <a:p>
            <a:endParaRPr lang="en-US"/>
          </a:p>
        </p:txBody>
      </p:sp>
      <p:sp>
        <p:nvSpPr>
          <p:cNvPr id="12311" name="Oval 24"/>
          <p:cNvSpPr>
            <a:spLocks noChangeArrowheads="1"/>
          </p:cNvSpPr>
          <p:nvPr/>
        </p:nvSpPr>
        <p:spPr bwMode="auto">
          <a:xfrm>
            <a:off x="7391400" y="914400"/>
            <a:ext cx="1295400" cy="431800"/>
          </a:xfrm>
          <a:prstGeom prst="ellipse">
            <a:avLst/>
          </a:prstGeom>
          <a:solidFill>
            <a:srgbClr val="53B404"/>
          </a:solidFill>
          <a:ln w="9525">
            <a:solidFill>
              <a:schemeClr val="tx1"/>
            </a:solidFill>
            <a:round/>
            <a:headEnd/>
            <a:tailEnd/>
          </a:ln>
        </p:spPr>
        <p:txBody>
          <a:bodyPr wrap="none" anchor="ctr">
            <a:spAutoFit/>
          </a:bodyPr>
          <a:lstStyle/>
          <a:p>
            <a:endParaRPr lang="en-US"/>
          </a:p>
        </p:txBody>
      </p:sp>
      <p:sp>
        <p:nvSpPr>
          <p:cNvPr id="12312" name="Text Box 25"/>
          <p:cNvSpPr txBox="1">
            <a:spLocks noChangeArrowheads="1"/>
          </p:cNvSpPr>
          <p:nvPr/>
        </p:nvSpPr>
        <p:spPr bwMode="auto">
          <a:xfrm>
            <a:off x="7693025" y="914400"/>
            <a:ext cx="73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solidFill>
                  <a:schemeClr val="bg1"/>
                </a:solidFill>
              </a:rPr>
              <a:t>MEX</a:t>
            </a:r>
            <a:endParaRPr lang="en-US" sz="2000"/>
          </a:p>
        </p:txBody>
      </p:sp>
      <p:sp>
        <p:nvSpPr>
          <p:cNvPr id="12313" name="Text Box 25"/>
          <p:cNvSpPr txBox="1">
            <a:spLocks noChangeArrowheads="1"/>
          </p:cNvSpPr>
          <p:nvPr/>
        </p:nvSpPr>
        <p:spPr bwMode="auto">
          <a:xfrm>
            <a:off x="7693025" y="533400"/>
            <a:ext cx="73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solidFill>
                  <a:schemeClr val="bg1"/>
                </a:solidFill>
              </a:rPr>
              <a:t>ODY</a:t>
            </a:r>
            <a:endParaRPr lang="en-US" sz="2000"/>
          </a:p>
        </p:txBody>
      </p:sp>
      <p:sp>
        <p:nvSpPr>
          <p:cNvPr id="12314" name="Text Box 25"/>
          <p:cNvSpPr txBox="1">
            <a:spLocks noChangeArrowheads="1"/>
          </p:cNvSpPr>
          <p:nvPr/>
        </p:nvSpPr>
        <p:spPr bwMode="auto">
          <a:xfrm>
            <a:off x="7699375" y="152400"/>
            <a:ext cx="728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solidFill>
                  <a:schemeClr val="bg1"/>
                </a:solidFill>
              </a:rPr>
              <a:t>MGS</a:t>
            </a:r>
            <a:endParaRPr lang="en-US" sz="2000"/>
          </a:p>
        </p:txBody>
      </p:sp>
      <p:sp>
        <p:nvSpPr>
          <p:cNvPr id="12315" name="Text Box 32"/>
          <p:cNvSpPr txBox="1">
            <a:spLocks noChangeArrowheads="1"/>
          </p:cNvSpPr>
          <p:nvPr/>
        </p:nvSpPr>
        <p:spPr bwMode="auto">
          <a:xfrm>
            <a:off x="1371600" y="5410200"/>
            <a:ext cx="693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t>1-D CPROTO</a:t>
            </a:r>
          </a:p>
        </p:txBody>
      </p:sp>
      <p:sp>
        <p:nvSpPr>
          <p:cNvPr id="24605" name="Title 44"/>
          <p:cNvSpPr>
            <a:spLocks noGrp="1"/>
          </p:cNvSpPr>
          <p:nvPr>
            <p:ph type="title"/>
          </p:nvPr>
        </p:nvSpPr>
        <p:spPr>
          <a:xfrm>
            <a:off x="1828800" y="0"/>
            <a:ext cx="4419600" cy="965200"/>
          </a:xfrm>
        </p:spPr>
        <p:txBody>
          <a:bodyPr/>
          <a:lstStyle/>
          <a:p>
            <a:pPr eaLnBrk="1" hangingPunct="1">
              <a:defRPr/>
            </a:pPr>
            <a:r>
              <a:rPr lang="en-US" dirty="0">
                <a:latin typeface="Times New Roman" charset="0"/>
                <a:ea typeface="ＭＳ Ｐゴシック" charset="0"/>
              </a:rPr>
              <a:t>Gains </a:t>
            </a:r>
            <a:r>
              <a:rPr lang="en-US" dirty="0" smtClean="0">
                <a:latin typeface="Times New Roman" charset="0"/>
                <a:ea typeface="ＭＳ Ｐゴシック" charset="0"/>
              </a:rPr>
              <a:t>in Resolution</a:t>
            </a:r>
            <a:endParaRPr lang="en-US" dirty="0">
              <a:latin typeface="Times New Roman" charset="0"/>
              <a:ea typeface="ＭＳ Ｐゴシック" charset="0"/>
            </a:endParaRPr>
          </a:p>
        </p:txBody>
      </p:sp>
      <p:grpSp>
        <p:nvGrpSpPr>
          <p:cNvPr id="12317" name="Group 57"/>
          <p:cNvGrpSpPr>
            <a:grpSpLocks/>
          </p:cNvGrpSpPr>
          <p:nvPr/>
        </p:nvGrpSpPr>
        <p:grpSpPr bwMode="auto">
          <a:xfrm>
            <a:off x="1371600" y="1295400"/>
            <a:ext cx="7315200" cy="5129213"/>
            <a:chOff x="1371600" y="1295400"/>
            <a:chExt cx="7315200" cy="5129213"/>
          </a:xfrm>
        </p:grpSpPr>
        <p:grpSp>
          <p:nvGrpSpPr>
            <p:cNvPr id="12319" name="Group 50"/>
            <p:cNvGrpSpPr>
              <a:grpSpLocks/>
            </p:cNvGrpSpPr>
            <p:nvPr/>
          </p:nvGrpSpPr>
          <p:grpSpPr bwMode="auto">
            <a:xfrm>
              <a:off x="1371600" y="1295400"/>
              <a:ext cx="7315200" cy="5129213"/>
              <a:chOff x="1371600" y="1295400"/>
              <a:chExt cx="7315200" cy="5129213"/>
            </a:xfrm>
          </p:grpSpPr>
          <p:grpSp>
            <p:nvGrpSpPr>
              <p:cNvPr id="12325" name="Group 51"/>
              <p:cNvGrpSpPr>
                <a:grpSpLocks/>
              </p:cNvGrpSpPr>
              <p:nvPr/>
            </p:nvGrpSpPr>
            <p:grpSpPr bwMode="auto">
              <a:xfrm>
                <a:off x="1371600" y="1295400"/>
                <a:ext cx="7315200" cy="4864100"/>
                <a:chOff x="1371600" y="1295400"/>
                <a:chExt cx="7315200" cy="4864100"/>
              </a:xfrm>
            </p:grpSpPr>
            <p:sp>
              <p:nvSpPr>
                <p:cNvPr id="12338" name="Oval 24"/>
                <p:cNvSpPr>
                  <a:spLocks noChangeArrowheads="1"/>
                </p:cNvSpPr>
                <p:nvPr/>
              </p:nvSpPr>
              <p:spPr bwMode="auto">
                <a:xfrm>
                  <a:off x="7391400" y="1295400"/>
                  <a:ext cx="1295400" cy="431800"/>
                </a:xfrm>
                <a:prstGeom prst="ellipse">
                  <a:avLst/>
                </a:prstGeom>
                <a:solidFill>
                  <a:schemeClr val="accent2"/>
                </a:solidFill>
                <a:ln w="9525">
                  <a:solidFill>
                    <a:schemeClr val="tx1"/>
                  </a:solidFill>
                  <a:round/>
                  <a:headEnd/>
                  <a:tailEnd/>
                </a:ln>
              </p:spPr>
              <p:txBody>
                <a:bodyPr wrap="none" anchor="ctr">
                  <a:spAutoFit/>
                </a:bodyPr>
                <a:lstStyle/>
                <a:p>
                  <a:endParaRPr lang="en-US"/>
                </a:p>
              </p:txBody>
            </p:sp>
            <p:sp>
              <p:nvSpPr>
                <p:cNvPr id="12339" name="Text Box 25"/>
                <p:cNvSpPr txBox="1">
                  <a:spLocks noChangeArrowheads="1"/>
                </p:cNvSpPr>
                <p:nvPr/>
              </p:nvSpPr>
              <p:spPr bwMode="auto">
                <a:xfrm>
                  <a:off x="7696200" y="1295400"/>
                  <a:ext cx="735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solidFill>
                        <a:schemeClr val="bg1"/>
                      </a:solidFill>
                    </a:rPr>
                    <a:t>MRO</a:t>
                  </a:r>
                  <a:endParaRPr lang="en-US" sz="2000"/>
                </a:p>
              </p:txBody>
            </p:sp>
            <p:grpSp>
              <p:nvGrpSpPr>
                <p:cNvPr id="12340" name="Group 26"/>
                <p:cNvGrpSpPr>
                  <a:grpSpLocks/>
                </p:cNvGrpSpPr>
                <p:nvPr/>
              </p:nvGrpSpPr>
              <p:grpSpPr bwMode="auto">
                <a:xfrm>
                  <a:off x="1371600" y="1905000"/>
                  <a:ext cx="4189413" cy="4254500"/>
                  <a:chOff x="864" y="1200"/>
                  <a:chExt cx="2639" cy="2680"/>
                </a:xfrm>
              </p:grpSpPr>
              <p:sp>
                <p:nvSpPr>
                  <p:cNvPr id="12341" name="Oval 27"/>
                  <p:cNvSpPr>
                    <a:spLocks noChangeArrowheads="1"/>
                  </p:cNvSpPr>
                  <p:nvPr/>
                </p:nvSpPr>
                <p:spPr bwMode="auto">
                  <a:xfrm>
                    <a:off x="2025" y="1862"/>
                    <a:ext cx="1478" cy="309"/>
                  </a:xfrm>
                  <a:prstGeom prst="ellipse">
                    <a:avLst/>
                  </a:prstGeom>
                  <a:solidFill>
                    <a:schemeClr val="accent2"/>
                  </a:solidFill>
                  <a:ln w="9525">
                    <a:solidFill>
                      <a:schemeClr val="tx1"/>
                    </a:solidFill>
                    <a:round/>
                    <a:headEnd/>
                    <a:tailEnd/>
                  </a:ln>
                </p:spPr>
                <p:txBody>
                  <a:bodyPr anchor="ctr">
                    <a:spAutoFit/>
                  </a:bodyPr>
                  <a:lstStyle/>
                  <a:p>
                    <a:r>
                      <a:rPr lang="en-US" sz="1800" b="1">
                        <a:solidFill>
                          <a:schemeClr val="bg1"/>
                        </a:solidFill>
                      </a:rPr>
                      <a:t>CRISM-</a:t>
                    </a:r>
                    <a:r>
                      <a:rPr lang="en-US" sz="1800" b="1" i="1">
                        <a:solidFill>
                          <a:schemeClr val="bg1"/>
                        </a:solidFill>
                      </a:rPr>
                      <a:t>Survey</a:t>
                    </a:r>
                  </a:p>
                </p:txBody>
              </p:sp>
              <p:sp>
                <p:nvSpPr>
                  <p:cNvPr id="12342" name="AutoShape 28"/>
                  <p:cNvSpPr>
                    <a:spLocks noChangeArrowheads="1"/>
                  </p:cNvSpPr>
                  <p:nvPr/>
                </p:nvSpPr>
                <p:spPr bwMode="auto">
                  <a:xfrm>
                    <a:off x="1584" y="2832"/>
                    <a:ext cx="824" cy="272"/>
                  </a:xfrm>
                  <a:prstGeom prst="roundRect">
                    <a:avLst>
                      <a:gd name="adj" fmla="val 16667"/>
                    </a:avLst>
                  </a:prstGeom>
                  <a:solidFill>
                    <a:schemeClr val="accent2"/>
                  </a:solidFill>
                  <a:ln w="9525">
                    <a:solidFill>
                      <a:schemeClr val="tx1"/>
                    </a:solidFill>
                    <a:round/>
                    <a:headEnd/>
                    <a:tailEnd/>
                  </a:ln>
                </p:spPr>
                <p:txBody>
                  <a:bodyPr wrap="none" anchor="ctr"/>
                  <a:lstStyle/>
                  <a:p>
                    <a:r>
                      <a:rPr lang="en-US" sz="1800" b="1">
                        <a:solidFill>
                          <a:schemeClr val="bg1"/>
                        </a:solidFill>
                      </a:rPr>
                      <a:t>CTX</a:t>
                    </a:r>
                    <a:endParaRPr lang="en-US" sz="2800"/>
                  </a:p>
                </p:txBody>
              </p:sp>
              <p:sp>
                <p:nvSpPr>
                  <p:cNvPr id="12343" name="AutoShape 29"/>
                  <p:cNvSpPr>
                    <a:spLocks noChangeArrowheads="1"/>
                  </p:cNvSpPr>
                  <p:nvPr/>
                </p:nvSpPr>
                <p:spPr bwMode="auto">
                  <a:xfrm>
                    <a:off x="864" y="1200"/>
                    <a:ext cx="904" cy="304"/>
                  </a:xfrm>
                  <a:prstGeom prst="roundRect">
                    <a:avLst>
                      <a:gd name="adj" fmla="val 16667"/>
                    </a:avLst>
                  </a:prstGeom>
                  <a:solidFill>
                    <a:schemeClr val="accent2"/>
                  </a:solidFill>
                  <a:ln w="9525">
                    <a:solidFill>
                      <a:schemeClr val="tx1"/>
                    </a:solidFill>
                    <a:round/>
                    <a:headEnd/>
                    <a:tailEnd/>
                  </a:ln>
                </p:spPr>
                <p:txBody>
                  <a:bodyPr wrap="none" anchor="ctr"/>
                  <a:lstStyle/>
                  <a:p>
                    <a:r>
                      <a:rPr lang="en-US" sz="1800" b="1">
                        <a:solidFill>
                          <a:schemeClr val="bg1"/>
                        </a:solidFill>
                      </a:rPr>
                      <a:t>MARCI</a:t>
                    </a:r>
                    <a:endParaRPr lang="en-US"/>
                  </a:p>
                </p:txBody>
              </p:sp>
              <p:sp>
                <p:nvSpPr>
                  <p:cNvPr id="12344" name="Oval 30"/>
                  <p:cNvSpPr>
                    <a:spLocks noChangeArrowheads="1"/>
                  </p:cNvSpPr>
                  <p:nvPr/>
                </p:nvSpPr>
                <p:spPr bwMode="auto">
                  <a:xfrm>
                    <a:off x="2169" y="2419"/>
                    <a:ext cx="1262" cy="282"/>
                  </a:xfrm>
                  <a:prstGeom prst="ellipse">
                    <a:avLst/>
                  </a:prstGeom>
                  <a:solidFill>
                    <a:schemeClr val="accent2"/>
                  </a:solidFill>
                  <a:ln w="9525">
                    <a:solidFill>
                      <a:schemeClr val="tx1"/>
                    </a:solidFill>
                    <a:round/>
                    <a:headEnd/>
                    <a:tailEnd/>
                  </a:ln>
                </p:spPr>
                <p:txBody>
                  <a:bodyPr wrap="none" anchor="ctr"/>
                  <a:lstStyle/>
                  <a:p>
                    <a:r>
                      <a:rPr lang="en-US" sz="1800" b="1">
                        <a:solidFill>
                          <a:schemeClr val="bg1"/>
                        </a:solidFill>
                      </a:rPr>
                      <a:t>CRISM</a:t>
                    </a:r>
                    <a:endParaRPr lang="en-US"/>
                  </a:p>
                </p:txBody>
              </p:sp>
              <p:sp>
                <p:nvSpPr>
                  <p:cNvPr id="12345" name="AutoShape 31"/>
                  <p:cNvSpPr>
                    <a:spLocks noChangeArrowheads="1"/>
                  </p:cNvSpPr>
                  <p:nvPr/>
                </p:nvSpPr>
                <p:spPr bwMode="auto">
                  <a:xfrm>
                    <a:off x="1232" y="3400"/>
                    <a:ext cx="904" cy="480"/>
                  </a:xfrm>
                  <a:prstGeom prst="roundRect">
                    <a:avLst>
                      <a:gd name="adj" fmla="val 16667"/>
                    </a:avLst>
                  </a:prstGeom>
                  <a:solidFill>
                    <a:schemeClr val="accent2"/>
                  </a:solidFill>
                  <a:ln w="9525">
                    <a:solidFill>
                      <a:schemeClr val="tx1"/>
                    </a:solidFill>
                    <a:round/>
                    <a:headEnd/>
                    <a:tailEnd/>
                  </a:ln>
                </p:spPr>
                <p:txBody>
                  <a:bodyPr wrap="none" anchor="ctr"/>
                  <a:lstStyle/>
                  <a:p>
                    <a:r>
                      <a:rPr lang="en-US" sz="1800" b="1">
                        <a:solidFill>
                          <a:schemeClr val="bg1"/>
                        </a:solidFill>
                      </a:rPr>
                      <a:t>HiRISE</a:t>
                    </a:r>
                    <a:endParaRPr lang="en-US" sz="2800"/>
                  </a:p>
                </p:txBody>
              </p:sp>
            </p:grpSp>
          </p:grpSp>
          <p:grpSp>
            <p:nvGrpSpPr>
              <p:cNvPr id="12326" name="Group 33"/>
              <p:cNvGrpSpPr>
                <a:grpSpLocks/>
              </p:cNvGrpSpPr>
              <p:nvPr/>
            </p:nvGrpSpPr>
            <p:grpSpPr bwMode="auto">
              <a:xfrm>
                <a:off x="3378200" y="3733800"/>
                <a:ext cx="3860800" cy="2690813"/>
                <a:chOff x="2128" y="2352"/>
                <a:chExt cx="2432" cy="1695"/>
              </a:xfrm>
            </p:grpSpPr>
            <p:grpSp>
              <p:nvGrpSpPr>
                <p:cNvPr id="12327" name="Group 34"/>
                <p:cNvGrpSpPr>
                  <a:grpSpLocks/>
                </p:cNvGrpSpPr>
                <p:nvPr/>
              </p:nvGrpSpPr>
              <p:grpSpPr bwMode="auto">
                <a:xfrm>
                  <a:off x="2136" y="3527"/>
                  <a:ext cx="1747" cy="520"/>
                  <a:chOff x="2136" y="3527"/>
                  <a:chExt cx="1747" cy="520"/>
                </a:xfrm>
              </p:grpSpPr>
              <p:sp>
                <p:nvSpPr>
                  <p:cNvPr id="12336" name="Text Box 35"/>
                  <p:cNvSpPr txBox="1">
                    <a:spLocks noChangeArrowheads="1"/>
                  </p:cNvSpPr>
                  <p:nvPr/>
                </p:nvSpPr>
                <p:spPr bwMode="auto">
                  <a:xfrm>
                    <a:off x="2732" y="3527"/>
                    <a:ext cx="115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i="1">
                        <a:solidFill>
                          <a:srgbClr val="CC2626"/>
                        </a:solidFill>
                      </a:rPr>
                      <a:t>Required for</a:t>
                    </a:r>
                  </a:p>
                  <a:p>
                    <a:r>
                      <a:rPr lang="en-US" sz="1600" b="1" i="1">
                        <a:solidFill>
                          <a:srgbClr val="CC2626"/>
                        </a:solidFill>
                      </a:rPr>
                      <a:t>Site Certification &amp;</a:t>
                    </a:r>
                  </a:p>
                  <a:p>
                    <a:r>
                      <a:rPr lang="en-US" sz="1600" b="1" i="1">
                        <a:solidFill>
                          <a:srgbClr val="CC2626"/>
                        </a:solidFill>
                      </a:rPr>
                      <a:t>Morphologic Detail</a:t>
                    </a:r>
                    <a:endParaRPr lang="en-US"/>
                  </a:p>
                </p:txBody>
              </p:sp>
              <p:sp>
                <p:nvSpPr>
                  <p:cNvPr id="12337" name="Line 36"/>
                  <p:cNvSpPr>
                    <a:spLocks noChangeShapeType="1"/>
                  </p:cNvSpPr>
                  <p:nvPr/>
                </p:nvSpPr>
                <p:spPr bwMode="auto">
                  <a:xfrm flipH="1">
                    <a:off x="2136" y="3760"/>
                    <a:ext cx="59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2328" name="Group 37"/>
                <p:cNvGrpSpPr>
                  <a:grpSpLocks/>
                </p:cNvGrpSpPr>
                <p:nvPr/>
              </p:nvGrpSpPr>
              <p:grpSpPr bwMode="auto">
                <a:xfrm>
                  <a:off x="3176" y="2352"/>
                  <a:ext cx="1384" cy="368"/>
                  <a:chOff x="2176" y="3560"/>
                  <a:chExt cx="1384" cy="368"/>
                </a:xfrm>
              </p:grpSpPr>
              <p:sp>
                <p:nvSpPr>
                  <p:cNvPr id="12334" name="Text Box 38"/>
                  <p:cNvSpPr txBox="1">
                    <a:spLocks noChangeArrowheads="1"/>
                  </p:cNvSpPr>
                  <p:nvPr/>
                </p:nvSpPr>
                <p:spPr bwMode="auto">
                  <a:xfrm>
                    <a:off x="2408" y="3560"/>
                    <a:ext cx="115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i="1">
                        <a:solidFill>
                          <a:srgbClr val="CC2626"/>
                        </a:solidFill>
                      </a:rPr>
                      <a:t>Thousands of small </a:t>
                    </a:r>
                  </a:p>
                  <a:p>
                    <a:r>
                      <a:rPr lang="en-US" sz="1600" b="1" i="1">
                        <a:solidFill>
                          <a:srgbClr val="CC2626"/>
                        </a:solidFill>
                      </a:rPr>
                      <a:t>area exposures</a:t>
                    </a:r>
                    <a:endParaRPr lang="en-US"/>
                  </a:p>
                </p:txBody>
              </p:sp>
              <p:sp>
                <p:nvSpPr>
                  <p:cNvPr id="12335" name="Line 39"/>
                  <p:cNvSpPr>
                    <a:spLocks noChangeShapeType="1"/>
                  </p:cNvSpPr>
                  <p:nvPr/>
                </p:nvSpPr>
                <p:spPr bwMode="auto">
                  <a:xfrm flipH="1">
                    <a:off x="2176" y="3776"/>
                    <a:ext cx="422"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2329" name="Group 40"/>
                <p:cNvGrpSpPr>
                  <a:grpSpLocks/>
                </p:cNvGrpSpPr>
                <p:nvPr/>
              </p:nvGrpSpPr>
              <p:grpSpPr bwMode="auto">
                <a:xfrm>
                  <a:off x="2128" y="2736"/>
                  <a:ext cx="2168" cy="864"/>
                  <a:chOff x="2128" y="2736"/>
                  <a:chExt cx="2168" cy="864"/>
                </a:xfrm>
              </p:grpSpPr>
              <p:sp>
                <p:nvSpPr>
                  <p:cNvPr id="12330" name="Text Box 41"/>
                  <p:cNvSpPr txBox="1">
                    <a:spLocks noChangeArrowheads="1"/>
                  </p:cNvSpPr>
                  <p:nvPr/>
                </p:nvSpPr>
                <p:spPr bwMode="auto">
                  <a:xfrm>
                    <a:off x="2768" y="2911"/>
                    <a:ext cx="152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i="1">
                        <a:solidFill>
                          <a:srgbClr val="CC2626"/>
                        </a:solidFill>
                      </a:rPr>
                      <a:t>Stratigraphic relationships</a:t>
                    </a:r>
                  </a:p>
                  <a:p>
                    <a:r>
                      <a:rPr lang="en-US" sz="1600" b="1" i="1">
                        <a:solidFill>
                          <a:srgbClr val="CC2626"/>
                        </a:solidFill>
                      </a:rPr>
                      <a:t>of layers with </a:t>
                    </a:r>
                  </a:p>
                  <a:p>
                    <a:r>
                      <a:rPr lang="en-US" sz="1600" b="1" i="1">
                        <a:solidFill>
                          <a:srgbClr val="CC2626"/>
                        </a:solidFill>
                      </a:rPr>
                      <a:t>aqueous minerals</a:t>
                    </a:r>
                    <a:endParaRPr lang="en-US"/>
                  </a:p>
                </p:txBody>
              </p:sp>
              <p:sp>
                <p:nvSpPr>
                  <p:cNvPr id="12331" name="Line 42"/>
                  <p:cNvSpPr>
                    <a:spLocks noChangeShapeType="1"/>
                  </p:cNvSpPr>
                  <p:nvPr/>
                </p:nvSpPr>
                <p:spPr bwMode="auto">
                  <a:xfrm flipH="1" flipV="1">
                    <a:off x="2448" y="2976"/>
                    <a:ext cx="342" cy="4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332" name="Line 43"/>
                  <p:cNvSpPr>
                    <a:spLocks noChangeShapeType="1"/>
                  </p:cNvSpPr>
                  <p:nvPr/>
                </p:nvSpPr>
                <p:spPr bwMode="auto">
                  <a:xfrm flipH="1">
                    <a:off x="2128" y="3064"/>
                    <a:ext cx="670" cy="53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333" name="Line 44"/>
                  <p:cNvSpPr>
                    <a:spLocks noChangeShapeType="1"/>
                  </p:cNvSpPr>
                  <p:nvPr/>
                </p:nvSpPr>
                <p:spPr bwMode="auto">
                  <a:xfrm flipH="1" flipV="1">
                    <a:off x="2672" y="2736"/>
                    <a:ext cx="110" cy="24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grpSp>
        <p:sp>
          <p:nvSpPr>
            <p:cNvPr id="12320" name="TextBox 51"/>
            <p:cNvSpPr txBox="1">
              <a:spLocks noChangeArrowheads="1"/>
            </p:cNvSpPr>
            <p:nvPr/>
          </p:nvSpPr>
          <p:spPr bwMode="auto">
            <a:xfrm>
              <a:off x="3505200" y="3124200"/>
              <a:ext cx="419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000" dirty="0" smtClean="0">
                  <a:solidFill>
                    <a:schemeClr val="bg1"/>
                  </a:solidFill>
                  <a:latin typeface="Times New Roman" charset="0"/>
                  <a:cs typeface="Times New Roman" charset="0"/>
                </a:rPr>
                <a:t>80</a:t>
              </a:r>
              <a:r>
                <a:rPr lang="en-US" sz="1000" dirty="0" smtClean="0">
                  <a:solidFill>
                    <a:schemeClr val="bg1"/>
                  </a:solidFill>
                  <a:latin typeface="Times New Roman" charset="0"/>
                  <a:cs typeface="Times New Roman" charset="0"/>
                </a:rPr>
                <a:t>%</a:t>
              </a:r>
              <a:endParaRPr lang="en-US" sz="1000" dirty="0">
                <a:solidFill>
                  <a:schemeClr val="bg1"/>
                </a:solidFill>
                <a:latin typeface="Times New Roman" charset="0"/>
                <a:cs typeface="Times New Roman" charset="0"/>
              </a:endParaRPr>
            </a:p>
          </p:txBody>
        </p:sp>
        <p:sp>
          <p:nvSpPr>
            <p:cNvPr id="12321" name="TextBox 52"/>
            <p:cNvSpPr txBox="1">
              <a:spLocks noChangeArrowheads="1"/>
            </p:cNvSpPr>
            <p:nvPr/>
          </p:nvSpPr>
          <p:spPr bwMode="auto">
            <a:xfrm>
              <a:off x="3581400" y="3962400"/>
              <a:ext cx="355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000" dirty="0">
                  <a:solidFill>
                    <a:schemeClr val="bg1"/>
                  </a:solidFill>
                  <a:latin typeface="Times New Roman" charset="0"/>
                  <a:cs typeface="Times New Roman" charset="0"/>
                </a:rPr>
                <a:t>3</a:t>
              </a:r>
              <a:r>
                <a:rPr lang="en-US" sz="1000" dirty="0" smtClean="0">
                  <a:solidFill>
                    <a:schemeClr val="bg1"/>
                  </a:solidFill>
                  <a:latin typeface="Times New Roman" charset="0"/>
                  <a:cs typeface="Times New Roman" charset="0"/>
                </a:rPr>
                <a:t>%</a:t>
              </a:r>
              <a:endParaRPr lang="en-US" sz="1000" dirty="0">
                <a:solidFill>
                  <a:schemeClr val="bg1"/>
                </a:solidFill>
                <a:latin typeface="Times New Roman" charset="0"/>
                <a:cs typeface="Times New Roman" charset="0"/>
              </a:endParaRPr>
            </a:p>
          </p:txBody>
        </p:sp>
        <p:sp>
          <p:nvSpPr>
            <p:cNvPr id="12322" name="TextBox 53"/>
            <p:cNvSpPr txBox="1">
              <a:spLocks noChangeArrowheads="1"/>
            </p:cNvSpPr>
            <p:nvPr/>
          </p:nvSpPr>
          <p:spPr bwMode="auto">
            <a:xfrm>
              <a:off x="2438400" y="4495800"/>
              <a:ext cx="419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000" dirty="0" smtClean="0">
                  <a:solidFill>
                    <a:schemeClr val="bg1"/>
                  </a:solidFill>
                  <a:latin typeface="Times New Roman" charset="0"/>
                  <a:cs typeface="Times New Roman" charset="0"/>
                </a:rPr>
                <a:t>83</a:t>
              </a:r>
              <a:r>
                <a:rPr lang="en-US" sz="1000" dirty="0" smtClean="0">
                  <a:solidFill>
                    <a:schemeClr val="bg1"/>
                  </a:solidFill>
                  <a:latin typeface="Times New Roman" charset="0"/>
                  <a:cs typeface="Times New Roman" charset="0"/>
                </a:rPr>
                <a:t>%</a:t>
              </a:r>
              <a:endParaRPr lang="en-US" sz="1000" dirty="0">
                <a:solidFill>
                  <a:schemeClr val="bg1"/>
                </a:solidFill>
                <a:latin typeface="Times New Roman" charset="0"/>
                <a:cs typeface="Times New Roman" charset="0"/>
              </a:endParaRPr>
            </a:p>
          </p:txBody>
        </p:sp>
        <p:sp>
          <p:nvSpPr>
            <p:cNvPr id="12323" name="TextBox 54"/>
            <p:cNvSpPr txBox="1">
              <a:spLocks noChangeArrowheads="1"/>
            </p:cNvSpPr>
            <p:nvPr/>
          </p:nvSpPr>
          <p:spPr bwMode="auto">
            <a:xfrm>
              <a:off x="2438400" y="5410200"/>
              <a:ext cx="4517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000" dirty="0" smtClean="0">
                  <a:solidFill>
                    <a:schemeClr val="bg1"/>
                  </a:solidFill>
                  <a:latin typeface="Times New Roman" charset="0"/>
                  <a:cs typeface="Times New Roman" charset="0"/>
                </a:rPr>
                <a:t>1.6%</a:t>
              </a:r>
              <a:endParaRPr lang="en-US" sz="1000" dirty="0">
                <a:solidFill>
                  <a:schemeClr val="bg1"/>
                </a:solidFill>
                <a:latin typeface="Times New Roman" charset="0"/>
                <a:cs typeface="Times New Roman" charset="0"/>
              </a:endParaRPr>
            </a:p>
          </p:txBody>
        </p:sp>
        <p:sp>
          <p:nvSpPr>
            <p:cNvPr id="12324" name="TextBox 55"/>
            <p:cNvSpPr txBox="1">
              <a:spLocks noChangeArrowheads="1"/>
            </p:cNvSpPr>
            <p:nvPr/>
          </p:nvSpPr>
          <p:spPr bwMode="auto">
            <a:xfrm>
              <a:off x="1447800" y="1828800"/>
              <a:ext cx="13740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000">
                  <a:solidFill>
                    <a:schemeClr val="bg1"/>
                  </a:solidFill>
                  <a:latin typeface="Times New Roman" charset="0"/>
                  <a:cs typeface="Times New Roman" charset="0"/>
                </a:rPr>
                <a:t>Daily Global Coverage</a:t>
              </a:r>
            </a:p>
          </p:txBody>
        </p:sp>
      </p:grpSp>
      <p:sp>
        <p:nvSpPr>
          <p:cNvPr id="12318" name="TextBox 56"/>
          <p:cNvSpPr txBox="1">
            <a:spLocks noChangeArrowheads="1"/>
          </p:cNvSpPr>
          <p:nvPr/>
        </p:nvSpPr>
        <p:spPr bwMode="auto">
          <a:xfrm>
            <a:off x="6172200" y="3048000"/>
            <a:ext cx="552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000">
                <a:solidFill>
                  <a:schemeClr val="bg1"/>
                </a:solidFill>
                <a:latin typeface="Times New Roman" charset="0"/>
                <a:cs typeface="Times New Roman" charset="0"/>
              </a:rPr>
              <a:t>~100%</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p:txBody>
          <a:bodyPr/>
          <a:lstStyle/>
          <a:p>
            <a:pPr>
              <a:defRPr/>
            </a:pPr>
            <a:r>
              <a:rPr lang="en-US" smtClean="0">
                <a:solidFill>
                  <a:schemeClr val="accent2"/>
                </a:solidFill>
                <a:cs typeface="+mj-cs"/>
              </a:rPr>
              <a:t>HiRISE Flight Telescope</a:t>
            </a:r>
            <a:endParaRPr lang="en-US" smtClean="0">
              <a:cs typeface="+mj-cs"/>
            </a:endParaRPr>
          </a:p>
        </p:txBody>
      </p:sp>
      <p:pic>
        <p:nvPicPr>
          <p:cNvPr id="655363" name="Picture 3" descr="04-1093d.JPG                                                   00038759Macintosh HD                   BCCE91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2763" y="1201738"/>
            <a:ext cx="6016625" cy="5289550"/>
          </a:xfrm>
        </p:spPr>
      </p:pic>
      <p:sp>
        <p:nvSpPr>
          <p:cNvPr id="655364" name="Text Box 4"/>
          <p:cNvSpPr txBox="1">
            <a:spLocks noChangeArrowheads="1"/>
          </p:cNvSpPr>
          <p:nvPr/>
        </p:nvSpPr>
        <p:spPr bwMode="auto">
          <a:xfrm>
            <a:off x="1130300" y="6034088"/>
            <a:ext cx="5033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i="1">
                <a:solidFill>
                  <a:schemeClr val="bg1"/>
                </a:solidFill>
                <a:cs typeface="+mn-cs"/>
              </a:rPr>
              <a:t>Ball Aerospace - University of Arizona</a:t>
            </a:r>
            <a:endParaRPr lang="en-US">
              <a:cs typeface="+mn-cs"/>
            </a:endParaRPr>
          </a:p>
        </p:txBody>
      </p:sp>
      <p:sp>
        <p:nvSpPr>
          <p:cNvPr id="655365" name="Text Box 5"/>
          <p:cNvSpPr txBox="1">
            <a:spLocks noChangeArrowheads="1"/>
          </p:cNvSpPr>
          <p:nvPr/>
        </p:nvSpPr>
        <p:spPr bwMode="auto">
          <a:xfrm>
            <a:off x="6862763" y="2844800"/>
            <a:ext cx="1695450" cy="15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defRPr/>
            </a:pPr>
            <a:r>
              <a:rPr lang="en-US" sz="2800" b="1">
                <a:solidFill>
                  <a:schemeClr val="accent2"/>
                </a:solidFill>
                <a:cs typeface="+mn-cs"/>
              </a:rPr>
              <a:t>Primary</a:t>
            </a:r>
          </a:p>
          <a:p>
            <a:pPr>
              <a:spcBef>
                <a:spcPct val="20000"/>
              </a:spcBef>
              <a:defRPr/>
            </a:pPr>
            <a:r>
              <a:rPr lang="en-US" sz="2800" b="1">
                <a:solidFill>
                  <a:schemeClr val="accent2"/>
                </a:solidFill>
                <a:cs typeface="+mn-cs"/>
              </a:rPr>
              <a:t>Mirror</a:t>
            </a:r>
          </a:p>
          <a:p>
            <a:pPr>
              <a:spcBef>
                <a:spcPct val="20000"/>
              </a:spcBef>
              <a:defRPr/>
            </a:pPr>
            <a:r>
              <a:rPr lang="en-US" sz="2800" b="1">
                <a:solidFill>
                  <a:schemeClr val="accent2"/>
                </a:solidFill>
                <a:cs typeface="+mn-cs"/>
              </a:rPr>
              <a:t>~ 50 cm</a:t>
            </a:r>
            <a:endParaRPr lang="en-US" b="1">
              <a:solidFill>
                <a:schemeClr val="accent2"/>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LandersFromMROrev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1650"/>
          </a:xfrm>
        </p:spPr>
      </p:pic>
      <p:sp>
        <p:nvSpPr>
          <p:cNvPr id="29698" name="Text Box 3"/>
          <p:cNvSpPr txBox="1">
            <a:spLocks noChangeArrowheads="1"/>
          </p:cNvSpPr>
          <p:nvPr/>
        </p:nvSpPr>
        <p:spPr bwMode="auto">
          <a:xfrm>
            <a:off x="192088" y="3949700"/>
            <a:ext cx="2317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b="1" i="1">
                <a:latin typeface="Arial" charset="0"/>
              </a:rPr>
              <a:t>LPL / U. Arizona / JPL / NASA</a:t>
            </a:r>
            <a:endParaRPr lang="en-US" sz="1600" b="1" i="1">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22300" y="203200"/>
            <a:ext cx="7772400" cy="533400"/>
          </a:xfrm>
        </p:spPr>
        <p:txBody>
          <a:bodyPr/>
          <a:lstStyle/>
          <a:p>
            <a:pPr>
              <a:lnSpc>
                <a:spcPct val="90000"/>
              </a:lnSpc>
              <a:defRPr/>
            </a:pPr>
            <a:r>
              <a:rPr lang="en-US" sz="2800" dirty="0" smtClean="0"/>
              <a:t>Comparative </a:t>
            </a:r>
            <a:r>
              <a:rPr lang="en-US" sz="2800" dirty="0"/>
              <a:t>Study </a:t>
            </a:r>
            <a:r>
              <a:rPr lang="en-US" sz="2800" dirty="0" smtClean="0"/>
              <a:t>of Earth &amp; Mars</a:t>
            </a:r>
            <a:endParaRPr lang="en-US" sz="2800" dirty="0"/>
          </a:p>
        </p:txBody>
      </p:sp>
      <p:sp>
        <p:nvSpPr>
          <p:cNvPr id="3075" name="Rectangle 3"/>
          <p:cNvSpPr>
            <a:spLocks noGrp="1" noChangeArrowheads="1"/>
          </p:cNvSpPr>
          <p:nvPr>
            <p:ph type="body" idx="1"/>
          </p:nvPr>
        </p:nvSpPr>
        <p:spPr>
          <a:xfrm>
            <a:off x="457200" y="1155700"/>
            <a:ext cx="8077200" cy="5130800"/>
          </a:xfrm>
        </p:spPr>
        <p:txBody>
          <a:bodyPr/>
          <a:lstStyle/>
          <a:p>
            <a:pPr>
              <a:lnSpc>
                <a:spcPct val="90000"/>
              </a:lnSpc>
              <a:spcAft>
                <a:spcPts val="600"/>
              </a:spcAft>
              <a:defRPr/>
            </a:pPr>
            <a:r>
              <a:rPr lang="en-US" sz="2400" dirty="0" smtClean="0"/>
              <a:t>In many ways Mars is enough like Earth (seasons, length of day, solid surface heated by sunlight) that our models and theories should apply</a:t>
            </a:r>
          </a:p>
          <a:p>
            <a:pPr>
              <a:lnSpc>
                <a:spcPct val="90000"/>
              </a:lnSpc>
              <a:spcAft>
                <a:spcPts val="600"/>
              </a:spcAft>
              <a:defRPr/>
            </a:pPr>
            <a:r>
              <a:rPr lang="en-US" sz="2400" dirty="0" smtClean="0"/>
              <a:t>Yet Mars is different enough today (e.g., no surface liquid water, thin atmosphere) that it provides a profound test of our ideas about planetary </a:t>
            </a:r>
            <a:r>
              <a:rPr lang="en-US" sz="2400" dirty="0" smtClean="0"/>
              <a:t>processes</a:t>
            </a:r>
            <a:endParaRPr lang="en-US" sz="2400" dirty="0" smtClean="0"/>
          </a:p>
          <a:p>
            <a:pPr>
              <a:lnSpc>
                <a:spcPct val="90000"/>
              </a:lnSpc>
              <a:spcAft>
                <a:spcPts val="600"/>
              </a:spcAft>
              <a:defRPr/>
            </a:pPr>
            <a:r>
              <a:rPr lang="en-US" sz="2400" dirty="0" smtClean="0"/>
              <a:t>The climate of Mars has changed profoundly over time.  It may have been wet—and warmer—just at the time that life developed on Earth</a:t>
            </a:r>
          </a:p>
          <a:p>
            <a:pPr>
              <a:lnSpc>
                <a:spcPct val="90000"/>
              </a:lnSpc>
              <a:spcAft>
                <a:spcPts val="600"/>
              </a:spcAft>
              <a:defRPr/>
            </a:pPr>
            <a:r>
              <a:rPr lang="en-US" sz="2400" dirty="0" smtClean="0"/>
              <a:t>The record of that change is preserved in its surface morphology and composition.  That same rock history on Earth is essentially gone.</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B9A"/>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07066" y="3268995"/>
            <a:ext cx="3471333" cy="3589005"/>
          </a:xfrm>
          <a:prstGeom prst="rect">
            <a:avLst/>
          </a:prstGeom>
        </p:spPr>
      </p:pic>
      <p:pic>
        <p:nvPicPr>
          <p:cNvPr id="3" name="Picture 2"/>
          <p:cNvPicPr>
            <a:picLocks noChangeAspect="1"/>
          </p:cNvPicPr>
          <p:nvPr/>
        </p:nvPicPr>
        <p:blipFill>
          <a:blip r:embed="rId4"/>
          <a:stretch>
            <a:fillRect/>
          </a:stretch>
        </p:blipFill>
        <p:spPr>
          <a:xfrm>
            <a:off x="6034371" y="3352800"/>
            <a:ext cx="3109629" cy="3505200"/>
          </a:xfrm>
          <a:prstGeom prst="rect">
            <a:avLst/>
          </a:prstGeom>
        </p:spPr>
      </p:pic>
      <p:pic>
        <p:nvPicPr>
          <p:cNvPr id="2" name="Picture 1"/>
          <p:cNvPicPr>
            <a:picLocks noChangeAspect="1"/>
          </p:cNvPicPr>
          <p:nvPr/>
        </p:nvPicPr>
        <p:blipFill>
          <a:blip r:embed="rId5"/>
          <a:stretch>
            <a:fillRect/>
          </a:stretch>
        </p:blipFill>
        <p:spPr>
          <a:xfrm>
            <a:off x="4809066" y="1066800"/>
            <a:ext cx="2683933" cy="3483598"/>
          </a:xfrm>
          <a:prstGeom prst="rect">
            <a:avLst/>
          </a:prstGeom>
        </p:spPr>
      </p:pic>
      <p:pic>
        <p:nvPicPr>
          <p:cNvPr id="5" name="Picture 4"/>
          <p:cNvPicPr>
            <a:picLocks noChangeAspect="1"/>
          </p:cNvPicPr>
          <p:nvPr/>
        </p:nvPicPr>
        <p:blipFill>
          <a:blip r:embed="rId6"/>
          <a:stretch>
            <a:fillRect/>
          </a:stretch>
        </p:blipFill>
        <p:spPr>
          <a:xfrm>
            <a:off x="533399" y="1130300"/>
            <a:ext cx="2192867" cy="2589852"/>
          </a:xfrm>
          <a:prstGeom prst="rect">
            <a:avLst/>
          </a:prstGeom>
        </p:spPr>
      </p:pic>
      <p:sp>
        <p:nvSpPr>
          <p:cNvPr id="7" name="TextBox 6"/>
          <p:cNvSpPr txBox="1"/>
          <p:nvPr/>
        </p:nvSpPr>
        <p:spPr>
          <a:xfrm>
            <a:off x="2865314" y="2150533"/>
            <a:ext cx="1193506" cy="830997"/>
          </a:xfrm>
          <a:prstGeom prst="rect">
            <a:avLst/>
          </a:prstGeom>
          <a:noFill/>
        </p:spPr>
        <p:txBody>
          <a:bodyPr wrap="none" rtlCol="0">
            <a:spAutoFit/>
          </a:bodyPr>
          <a:lstStyle/>
          <a:p>
            <a:r>
              <a:rPr lang="en-US" dirty="0" smtClean="0"/>
              <a:t>Phoenix</a:t>
            </a:r>
          </a:p>
          <a:p>
            <a:r>
              <a:rPr lang="en-US" dirty="0" smtClean="0"/>
              <a:t>2008</a:t>
            </a:r>
            <a:endParaRPr lang="en-US" dirty="0"/>
          </a:p>
        </p:txBody>
      </p:sp>
      <p:sp>
        <p:nvSpPr>
          <p:cNvPr id="10" name="TextBox 9"/>
          <p:cNvSpPr txBox="1"/>
          <p:nvPr/>
        </p:nvSpPr>
        <p:spPr>
          <a:xfrm>
            <a:off x="7790466" y="2336800"/>
            <a:ext cx="825867" cy="830997"/>
          </a:xfrm>
          <a:prstGeom prst="rect">
            <a:avLst/>
          </a:prstGeom>
          <a:noFill/>
        </p:spPr>
        <p:txBody>
          <a:bodyPr wrap="none" rtlCol="0">
            <a:spAutoFit/>
          </a:bodyPr>
          <a:lstStyle/>
          <a:p>
            <a:r>
              <a:rPr lang="en-US" dirty="0" smtClean="0"/>
              <a:t>MSL</a:t>
            </a:r>
          </a:p>
          <a:p>
            <a:r>
              <a:rPr lang="en-US" dirty="0" smtClean="0"/>
              <a:t>2013</a:t>
            </a:r>
            <a:endParaRPr lang="en-US" dirty="0"/>
          </a:p>
        </p:txBody>
      </p:sp>
      <p:sp>
        <p:nvSpPr>
          <p:cNvPr id="29698" name="Text Box 3"/>
          <p:cNvSpPr txBox="1">
            <a:spLocks noChangeArrowheads="1"/>
          </p:cNvSpPr>
          <p:nvPr/>
        </p:nvSpPr>
        <p:spPr bwMode="auto">
          <a:xfrm>
            <a:off x="4306888" y="4643965"/>
            <a:ext cx="2317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b="1" i="1" dirty="0">
                <a:latin typeface="Arial" charset="0"/>
              </a:rPr>
              <a:t>LPL / U. Arizona / JPL / NASA</a:t>
            </a:r>
            <a:endParaRPr lang="en-US" sz="1600" b="1" i="1" dirty="0">
              <a:solidFill>
                <a:schemeClr val="bg1"/>
              </a:solidFill>
              <a:latin typeface="Arial" charset="0"/>
            </a:endParaRPr>
          </a:p>
        </p:txBody>
      </p:sp>
      <p:sp>
        <p:nvSpPr>
          <p:cNvPr id="8" name="TextBox 7"/>
          <p:cNvSpPr txBox="1"/>
          <p:nvPr/>
        </p:nvSpPr>
        <p:spPr>
          <a:xfrm>
            <a:off x="2056658" y="220133"/>
            <a:ext cx="4504158" cy="584776"/>
          </a:xfrm>
          <a:prstGeom prst="rect">
            <a:avLst/>
          </a:prstGeom>
          <a:noFill/>
        </p:spPr>
        <p:txBody>
          <a:bodyPr wrap="none" rtlCol="0">
            <a:spAutoFit/>
          </a:bodyPr>
          <a:lstStyle/>
          <a:p>
            <a:r>
              <a:rPr lang="en-US" sz="3200" b="1" dirty="0" smtClean="0"/>
              <a:t>Recent Arrivals on Mars</a:t>
            </a:r>
            <a:endParaRPr lang="en-US" sz="3200" b="1" dirty="0"/>
          </a:p>
        </p:txBody>
      </p:sp>
    </p:spTree>
    <p:extLst>
      <p:ext uri="{BB962C8B-B14F-4D97-AF65-F5344CB8AC3E}">
        <p14:creationId xmlns:p14="http://schemas.microsoft.com/office/powerpoint/2010/main" val="24281076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5" descr="covermed"/>
          <p:cNvPicPr>
            <a:picLocks noChangeAspect="1" noChangeArrowheads="1"/>
          </p:cNvPicPr>
          <p:nvPr/>
        </p:nvPicPr>
        <p:blipFill>
          <a:blip r:embed="rId3"/>
          <a:srcRect/>
          <a:stretch>
            <a:fillRect/>
          </a:stretch>
        </p:blipFill>
        <p:spPr bwMode="auto">
          <a:xfrm>
            <a:off x="6929438" y="3232150"/>
            <a:ext cx="1744662" cy="2292350"/>
          </a:xfrm>
          <a:prstGeom prst="rect">
            <a:avLst/>
          </a:prstGeom>
          <a:solidFill>
            <a:schemeClr val="bg1">
              <a:lumMod val="85000"/>
            </a:schemeClr>
          </a:solidFill>
          <a:ln w="9525">
            <a:noFill/>
            <a:miter lim="800000"/>
            <a:headEnd/>
            <a:tailEnd/>
          </a:ln>
        </p:spPr>
      </p:pic>
      <p:pic>
        <p:nvPicPr>
          <p:cNvPr id="21506" name="Picture 3" descr="ESP_016184_1410_IRB.NOMAP-rav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096963"/>
            <a:ext cx="210820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idx="4294967295"/>
          </p:nvPr>
        </p:nvSpPr>
        <p:spPr>
          <a:xfrm>
            <a:off x="533400" y="9525"/>
            <a:ext cx="8001000" cy="762000"/>
          </a:xfrm>
        </p:spPr>
        <p:txBody>
          <a:bodyPr/>
          <a:lstStyle/>
          <a:p>
            <a:pPr>
              <a:defRPr/>
            </a:pPr>
            <a:r>
              <a:rPr lang="en-US">
                <a:latin typeface="Times" charset="0"/>
                <a:ea typeface="MS PGothic" charset="0"/>
              </a:rPr>
              <a:t>MRO Science Highlights</a:t>
            </a:r>
          </a:p>
        </p:txBody>
      </p:sp>
      <p:pic>
        <p:nvPicPr>
          <p:cNvPr id="21508" name="Picture 4" descr="Fig.3.2.1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9013" y="5219700"/>
            <a:ext cx="161448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descr="ESP_013695_1270_IRB.NOMAP-fresh-crater-gulli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0" y="1125538"/>
            <a:ext cx="22352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ESP_016423_2640_sub_small_avalanch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2963" y="4737100"/>
            <a:ext cx="192563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 descr="crat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5114925"/>
            <a:ext cx="28575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Content Placeholder 3" descr="CRISM_water_CO.pdf"/>
          <p:cNvPicPr>
            <a:picLocks noChangeAspect="1"/>
          </p:cNvPicPr>
          <p:nvPr/>
        </p:nvPicPr>
        <p:blipFill>
          <a:blip r:embed="rId9">
            <a:extLst>
              <a:ext uri="{28A0092B-C50C-407E-A947-70E740481C1C}">
                <a14:useLocalDpi xmlns:a14="http://schemas.microsoft.com/office/drawing/2010/main" val="0"/>
              </a:ext>
            </a:extLst>
          </a:blip>
          <a:srcRect l="8534" t="46709" r="8232" b="7478"/>
          <a:stretch>
            <a:fillRect/>
          </a:stretch>
        </p:blipFill>
        <p:spPr bwMode="auto">
          <a:xfrm>
            <a:off x="4216400" y="3219450"/>
            <a:ext cx="25590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bwMode="auto">
          <a:xfrm>
            <a:off x="6731000" y="2679700"/>
            <a:ext cx="609600" cy="4572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a:spAutoFit/>
          </a:bodyPr>
          <a:lstStyle/>
          <a:p>
            <a:pPr>
              <a:defRPr/>
            </a:pPr>
            <a:endParaRPr lang="en-US"/>
          </a:p>
        </p:txBody>
      </p:sp>
      <p:cxnSp>
        <p:nvCxnSpPr>
          <p:cNvPr id="21514" name="Curved Connector 26"/>
          <p:cNvCxnSpPr>
            <a:cxnSpLocks noChangeShapeType="1"/>
          </p:cNvCxnSpPr>
          <p:nvPr/>
        </p:nvCxnSpPr>
        <p:spPr bwMode="auto">
          <a:xfrm rot="10800000">
            <a:off x="6629400" y="5511800"/>
            <a:ext cx="723900" cy="139700"/>
          </a:xfrm>
          <a:prstGeom prst="curvedConnector3">
            <a:avLst>
              <a:gd name="adj1" fmla="val 50000"/>
            </a:avLst>
          </a:prstGeom>
          <a:noFill/>
          <a:ln w="25400">
            <a:solidFill>
              <a:srgbClr val="800000"/>
            </a:solidFill>
            <a:round/>
            <a:headEnd type="arrow" w="med" len="med"/>
            <a:tailEnd type="arrow" w="med" len="med"/>
          </a:ln>
          <a:extLst>
            <a:ext uri="{909E8E84-426E-40dd-AFC4-6F175D3DCCD1}">
              <a14:hiddenFill xmlns:a14="http://schemas.microsoft.com/office/drawing/2010/main">
                <a:noFill/>
              </a14:hiddenFill>
            </a:ext>
          </a:extLst>
        </p:spPr>
      </p:cxnSp>
      <p:pic>
        <p:nvPicPr>
          <p:cNvPr id="21515" name="Picture 4"/>
          <p:cNvPicPr>
            <a:picLocks noChangeAspect="1"/>
          </p:cNvPicPr>
          <p:nvPr/>
        </p:nvPicPr>
        <p:blipFill>
          <a:blip r:embed="rId10">
            <a:extLst>
              <a:ext uri="{28A0092B-C50C-407E-A947-70E740481C1C}">
                <a14:useLocalDpi xmlns:a14="http://schemas.microsoft.com/office/drawing/2010/main" val="0"/>
              </a:ext>
            </a:extLst>
          </a:blip>
          <a:srcRect t="13548"/>
          <a:stretch>
            <a:fillRect/>
          </a:stretch>
        </p:blipFill>
        <p:spPr bwMode="auto">
          <a:xfrm>
            <a:off x="5410200" y="1130300"/>
            <a:ext cx="13335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83425" y="2770188"/>
            <a:ext cx="14255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50063" y="1130300"/>
            <a:ext cx="20780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518" name="Straight Arrow Connector 13"/>
          <p:cNvCxnSpPr>
            <a:cxnSpLocks noChangeShapeType="1"/>
          </p:cNvCxnSpPr>
          <p:nvPr/>
        </p:nvCxnSpPr>
        <p:spPr bwMode="auto">
          <a:xfrm rot="5400000">
            <a:off x="7893050" y="2571750"/>
            <a:ext cx="342900" cy="203200"/>
          </a:xfrm>
          <a:prstGeom prst="straightConnector1">
            <a:avLst/>
          </a:prstGeom>
          <a:noFill/>
          <a:ln w="38100">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21519" name="Straight Arrow Connector 14"/>
          <p:cNvCxnSpPr>
            <a:cxnSpLocks noChangeShapeType="1"/>
          </p:cNvCxnSpPr>
          <p:nvPr/>
        </p:nvCxnSpPr>
        <p:spPr bwMode="auto">
          <a:xfrm rot="10800000" flipV="1">
            <a:off x="6138863" y="2316163"/>
            <a:ext cx="1781175" cy="14287"/>
          </a:xfrm>
          <a:prstGeom prst="straightConnector1">
            <a:avLst/>
          </a:prstGeom>
          <a:noFill/>
          <a:ln w="38100">
            <a:solidFill>
              <a:srgbClr val="800000"/>
            </a:solidFill>
            <a:round/>
            <a:headEnd/>
            <a:tailEnd type="arrow" w="med" len="med"/>
          </a:ln>
          <a:extLst>
            <a:ext uri="{909E8E84-426E-40dd-AFC4-6F175D3DCCD1}">
              <a14:hiddenFill xmlns:a14="http://schemas.microsoft.com/office/drawing/2010/main">
                <a:noFill/>
              </a14:hiddenFill>
            </a:ext>
          </a:extLst>
        </p:spPr>
      </p:cxnSp>
      <p:sp>
        <p:nvSpPr>
          <p:cNvPr id="28" name="Rectangle 27"/>
          <p:cNvSpPr/>
          <p:nvPr/>
        </p:nvSpPr>
        <p:spPr bwMode="auto">
          <a:xfrm>
            <a:off x="8496300" y="3175000"/>
            <a:ext cx="203200" cy="4572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a:spAutoFit/>
          </a:bodyPr>
          <a:lstStyle/>
          <a:p>
            <a:pPr>
              <a:defRPr/>
            </a:pPr>
            <a:endParaRPr lang="en-US"/>
          </a:p>
        </p:txBody>
      </p:sp>
      <p:pic>
        <p:nvPicPr>
          <p:cNvPr id="21521" name="Picture 5" descr="AMandP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5525" y="3086100"/>
            <a:ext cx="1995488" cy="163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22" name="Picture 12" descr="2008_05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06700" y="4902200"/>
            <a:ext cx="11985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TextBox 39"/>
          <p:cNvSpPr txBox="1">
            <a:spLocks noChangeArrowheads="1"/>
          </p:cNvSpPr>
          <p:nvPr/>
        </p:nvSpPr>
        <p:spPr bwMode="auto">
          <a:xfrm>
            <a:off x="644525" y="1193800"/>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HiRISE</a:t>
            </a:r>
          </a:p>
        </p:txBody>
      </p:sp>
      <p:sp>
        <p:nvSpPr>
          <p:cNvPr id="21524" name="TextBox 40"/>
          <p:cNvSpPr txBox="1">
            <a:spLocks noChangeArrowheads="1"/>
          </p:cNvSpPr>
          <p:nvPr/>
        </p:nvSpPr>
        <p:spPr bwMode="auto">
          <a:xfrm>
            <a:off x="2117725" y="6172200"/>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HiRISE</a:t>
            </a:r>
          </a:p>
        </p:txBody>
      </p:sp>
      <p:sp>
        <p:nvSpPr>
          <p:cNvPr id="21525" name="TextBox 41"/>
          <p:cNvSpPr txBox="1">
            <a:spLocks noChangeArrowheads="1"/>
          </p:cNvSpPr>
          <p:nvPr/>
        </p:nvSpPr>
        <p:spPr bwMode="auto">
          <a:xfrm>
            <a:off x="3127375" y="5791200"/>
            <a:ext cx="55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MARCI</a:t>
            </a:r>
          </a:p>
        </p:txBody>
      </p:sp>
      <p:sp>
        <p:nvSpPr>
          <p:cNvPr id="21526" name="TextBox 42"/>
          <p:cNvSpPr txBox="1">
            <a:spLocks noChangeArrowheads="1"/>
          </p:cNvSpPr>
          <p:nvPr/>
        </p:nvSpPr>
        <p:spPr bwMode="auto">
          <a:xfrm>
            <a:off x="6162675" y="3492500"/>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ea typeface="MS PGothic" charset="0"/>
                <a:cs typeface="MS PGothic" charset="0"/>
              </a:rPr>
              <a:t>CRISM</a:t>
            </a:r>
          </a:p>
        </p:txBody>
      </p:sp>
      <p:sp>
        <p:nvSpPr>
          <p:cNvPr id="21527" name="TextBox 43"/>
          <p:cNvSpPr txBox="1">
            <a:spLocks noChangeArrowheads="1"/>
          </p:cNvSpPr>
          <p:nvPr/>
        </p:nvSpPr>
        <p:spPr bwMode="auto">
          <a:xfrm>
            <a:off x="5964238" y="2641600"/>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CRISM</a:t>
            </a:r>
          </a:p>
        </p:txBody>
      </p:sp>
      <p:sp>
        <p:nvSpPr>
          <p:cNvPr id="21528" name="TextBox 44"/>
          <p:cNvSpPr txBox="1">
            <a:spLocks noChangeArrowheads="1"/>
          </p:cNvSpPr>
          <p:nvPr/>
        </p:nvSpPr>
        <p:spPr bwMode="auto">
          <a:xfrm>
            <a:off x="8216900" y="1282700"/>
            <a:ext cx="412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CTX</a:t>
            </a:r>
          </a:p>
        </p:txBody>
      </p:sp>
      <p:sp>
        <p:nvSpPr>
          <p:cNvPr id="21529" name="TextBox 45"/>
          <p:cNvSpPr txBox="1">
            <a:spLocks noChangeArrowheads="1"/>
          </p:cNvSpPr>
          <p:nvPr/>
        </p:nvSpPr>
        <p:spPr bwMode="auto">
          <a:xfrm>
            <a:off x="5311775" y="6159500"/>
            <a:ext cx="412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CTX</a:t>
            </a:r>
          </a:p>
        </p:txBody>
      </p:sp>
      <p:sp>
        <p:nvSpPr>
          <p:cNvPr id="21530" name="TextBox 46"/>
          <p:cNvSpPr txBox="1">
            <a:spLocks noChangeArrowheads="1"/>
          </p:cNvSpPr>
          <p:nvPr/>
        </p:nvSpPr>
        <p:spPr bwMode="auto">
          <a:xfrm>
            <a:off x="8302625" y="6550025"/>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HiRISE</a:t>
            </a:r>
          </a:p>
        </p:txBody>
      </p:sp>
      <p:sp>
        <p:nvSpPr>
          <p:cNvPr id="21531" name="TextBox 47"/>
          <p:cNvSpPr txBox="1">
            <a:spLocks noChangeArrowheads="1"/>
          </p:cNvSpPr>
          <p:nvPr/>
        </p:nvSpPr>
        <p:spPr bwMode="auto">
          <a:xfrm>
            <a:off x="4403725" y="2660650"/>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HiRISE</a:t>
            </a:r>
          </a:p>
        </p:txBody>
      </p:sp>
      <p:sp>
        <p:nvSpPr>
          <p:cNvPr id="21532" name="TextBox 48"/>
          <p:cNvSpPr txBox="1">
            <a:spLocks noChangeArrowheads="1"/>
          </p:cNvSpPr>
          <p:nvPr/>
        </p:nvSpPr>
        <p:spPr bwMode="auto">
          <a:xfrm>
            <a:off x="4314825" y="6181725"/>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HiRISE</a:t>
            </a:r>
          </a:p>
        </p:txBody>
      </p:sp>
      <p:sp>
        <p:nvSpPr>
          <p:cNvPr id="21533" name="TextBox 49"/>
          <p:cNvSpPr txBox="1">
            <a:spLocks noChangeArrowheads="1"/>
          </p:cNvSpPr>
          <p:nvPr/>
        </p:nvSpPr>
        <p:spPr bwMode="auto">
          <a:xfrm>
            <a:off x="6167438" y="6184900"/>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CRISM</a:t>
            </a:r>
          </a:p>
        </p:txBody>
      </p:sp>
      <p:sp>
        <p:nvSpPr>
          <p:cNvPr id="21534" name="TextBox 50"/>
          <p:cNvSpPr txBox="1">
            <a:spLocks noChangeArrowheads="1"/>
          </p:cNvSpPr>
          <p:nvPr/>
        </p:nvSpPr>
        <p:spPr bwMode="auto">
          <a:xfrm>
            <a:off x="7850188" y="4749800"/>
            <a:ext cx="6540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ea typeface="MS PGothic" charset="0"/>
                <a:cs typeface="MS PGothic" charset="0"/>
              </a:rPr>
              <a:t>SHARAD</a:t>
            </a:r>
          </a:p>
        </p:txBody>
      </p:sp>
      <p:sp>
        <p:nvSpPr>
          <p:cNvPr id="21535" name="TextBox 51"/>
          <p:cNvSpPr txBox="1">
            <a:spLocks noChangeArrowheads="1"/>
          </p:cNvSpPr>
          <p:nvPr/>
        </p:nvSpPr>
        <p:spPr bwMode="auto">
          <a:xfrm>
            <a:off x="4927600" y="3479800"/>
            <a:ext cx="6667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800" i="1">
                <a:ea typeface="MS PGothic" charset="0"/>
                <a:cs typeface="MS PGothic" charset="0"/>
              </a:rPr>
              <a:t>No Sunlight</a:t>
            </a:r>
          </a:p>
        </p:txBody>
      </p:sp>
      <p:sp>
        <p:nvSpPr>
          <p:cNvPr id="21536" name="TextBox 52"/>
          <p:cNvSpPr txBox="1">
            <a:spLocks noChangeArrowheads="1"/>
          </p:cNvSpPr>
          <p:nvPr/>
        </p:nvSpPr>
        <p:spPr bwMode="auto">
          <a:xfrm>
            <a:off x="5575300" y="4483100"/>
            <a:ext cx="6667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800" i="1">
                <a:ea typeface="MS PGothic" charset="0"/>
                <a:cs typeface="MS PGothic" charset="0"/>
              </a:rPr>
              <a:t>No Sunlight</a:t>
            </a:r>
          </a:p>
        </p:txBody>
      </p:sp>
      <p:sp>
        <p:nvSpPr>
          <p:cNvPr id="21537" name="TextBox 53"/>
          <p:cNvSpPr txBox="1">
            <a:spLocks noChangeArrowheads="1"/>
          </p:cNvSpPr>
          <p:nvPr/>
        </p:nvSpPr>
        <p:spPr bwMode="auto">
          <a:xfrm>
            <a:off x="3095625" y="3035300"/>
            <a:ext cx="425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ea typeface="MS PGothic" charset="0"/>
                <a:cs typeface="MS PGothic" charset="0"/>
              </a:rPr>
              <a:t>MCS</a:t>
            </a:r>
          </a:p>
        </p:txBody>
      </p:sp>
      <p:sp>
        <p:nvSpPr>
          <p:cNvPr id="21538" name="TextBox 54"/>
          <p:cNvSpPr txBox="1">
            <a:spLocks noChangeArrowheads="1"/>
          </p:cNvSpPr>
          <p:nvPr/>
        </p:nvSpPr>
        <p:spPr bwMode="auto">
          <a:xfrm>
            <a:off x="3086100" y="3771900"/>
            <a:ext cx="482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ea typeface="MS PGothic" charset="0"/>
                <a:cs typeface="MS PGothic" charset="0"/>
              </a:rPr>
              <a:t>Model</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eimos[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 y="4340225"/>
            <a:ext cx="4419600" cy="2265363"/>
          </a:xfrm>
        </p:spPr>
      </p:pic>
      <p:pic>
        <p:nvPicPr>
          <p:cNvPr id="45058" name="Picture 3" descr="Phobos_Stick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5720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CRISM_m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188" y="838200"/>
            <a:ext cx="45354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9"/>
          <p:cNvSpPr txBox="1">
            <a:spLocks noChangeArrowheads="1"/>
          </p:cNvSpPr>
          <p:nvPr/>
        </p:nvSpPr>
        <p:spPr bwMode="auto">
          <a:xfrm>
            <a:off x="3505200" y="1066800"/>
            <a:ext cx="804863" cy="336550"/>
          </a:xfrm>
          <a:prstGeom prst="rect">
            <a:avLst/>
          </a:prstGeom>
          <a:solidFill>
            <a:srgbClr val="CC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i="1">
                <a:solidFill>
                  <a:schemeClr val="accent2"/>
                </a:solidFill>
                <a:latin typeface="Times New Roman" charset="0"/>
              </a:rPr>
              <a:t>Phobos</a:t>
            </a:r>
            <a:endParaRPr lang="en-US" sz="1600" b="1">
              <a:solidFill>
                <a:schemeClr val="bg1"/>
              </a:solidFill>
              <a:latin typeface="Times New Roman" charset="0"/>
            </a:endParaRPr>
          </a:p>
        </p:txBody>
      </p:sp>
      <p:sp>
        <p:nvSpPr>
          <p:cNvPr id="45061" name="Text Box 10"/>
          <p:cNvSpPr txBox="1">
            <a:spLocks noChangeArrowheads="1"/>
          </p:cNvSpPr>
          <p:nvPr/>
        </p:nvSpPr>
        <p:spPr bwMode="auto">
          <a:xfrm>
            <a:off x="1904471" y="237066"/>
            <a:ext cx="546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3200" b="1" i="1" dirty="0">
                <a:latin typeface="Times New Roman" charset="0"/>
              </a:rPr>
              <a:t>MRO views the Moons of Mars</a:t>
            </a:r>
            <a:endParaRPr lang="en-US" sz="2800" dirty="0">
              <a:latin typeface="Times New Roman" charset="0"/>
            </a:endParaRPr>
          </a:p>
        </p:txBody>
      </p:sp>
      <p:sp>
        <p:nvSpPr>
          <p:cNvPr id="45062" name="Text Box 12"/>
          <p:cNvSpPr txBox="1">
            <a:spLocks noChangeArrowheads="1"/>
          </p:cNvSpPr>
          <p:nvPr/>
        </p:nvSpPr>
        <p:spPr bwMode="auto">
          <a:xfrm>
            <a:off x="4648200" y="4724400"/>
            <a:ext cx="815975" cy="336550"/>
          </a:xfrm>
          <a:prstGeom prst="rect">
            <a:avLst/>
          </a:prstGeom>
          <a:solidFill>
            <a:srgbClr val="CC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i="1">
                <a:solidFill>
                  <a:schemeClr val="accent2"/>
                </a:solidFill>
                <a:latin typeface="Times New Roman" charset="0"/>
              </a:rPr>
              <a:t>Deimos</a:t>
            </a:r>
            <a:endParaRPr lang="en-US" sz="1600">
              <a:solidFill>
                <a:schemeClr val="bg1"/>
              </a:solidFill>
              <a:latin typeface="Times New Roman" charset="0"/>
            </a:endParaRPr>
          </a:p>
        </p:txBody>
      </p:sp>
      <p:sp>
        <p:nvSpPr>
          <p:cNvPr id="45063" name="Text Box 13"/>
          <p:cNvSpPr txBox="1">
            <a:spLocks noChangeArrowheads="1"/>
          </p:cNvSpPr>
          <p:nvPr/>
        </p:nvSpPr>
        <p:spPr bwMode="auto">
          <a:xfrm>
            <a:off x="4495800" y="1066800"/>
            <a:ext cx="804863" cy="336550"/>
          </a:xfrm>
          <a:prstGeom prst="rect">
            <a:avLst/>
          </a:prstGeom>
          <a:solidFill>
            <a:srgbClr val="CC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i="1">
                <a:solidFill>
                  <a:schemeClr val="accent2"/>
                </a:solidFill>
                <a:latin typeface="Times New Roman" charset="0"/>
              </a:rPr>
              <a:t>Phobos</a:t>
            </a:r>
            <a:endParaRPr lang="en-US" sz="1600" b="1">
              <a:solidFill>
                <a:schemeClr val="bg1"/>
              </a:solidFill>
              <a:latin typeface="Times New Roman" charset="0"/>
            </a:endParaRPr>
          </a:p>
        </p:txBody>
      </p:sp>
      <p:sp>
        <p:nvSpPr>
          <p:cNvPr id="45064" name="Rectangle 14"/>
          <p:cNvSpPr>
            <a:spLocks noChangeArrowheads="1"/>
          </p:cNvSpPr>
          <p:nvPr/>
        </p:nvSpPr>
        <p:spPr bwMode="auto">
          <a:xfrm>
            <a:off x="4572000" y="5486400"/>
            <a:ext cx="4114800" cy="838200"/>
          </a:xfrm>
          <a:prstGeom prst="rect">
            <a:avLst/>
          </a:prstGeom>
          <a:solidFill>
            <a:schemeClr val="tx1"/>
          </a:solidFill>
          <a:ln w="19050">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027" descr="23daycrater_comparison_3rd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457200"/>
            <a:ext cx="8923337"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1028"/>
          <p:cNvSpPr>
            <a:spLocks noChangeArrowheads="1"/>
          </p:cNvSpPr>
          <p:nvPr/>
        </p:nvSpPr>
        <p:spPr bwMode="auto">
          <a:xfrm>
            <a:off x="587375" y="6216650"/>
            <a:ext cx="19129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latin typeface="Arial" charset="0"/>
              </a:rPr>
              <a:t>CTX</a:t>
            </a:r>
          </a:p>
          <a:p>
            <a:r>
              <a:rPr lang="en-US" sz="1600" b="1">
                <a:latin typeface="Arial" charset="0"/>
              </a:rPr>
              <a:t>7 September 2008</a:t>
            </a:r>
            <a:endParaRPr lang="en-US">
              <a:latin typeface="Arial" charset="0"/>
            </a:endParaRPr>
          </a:p>
        </p:txBody>
      </p:sp>
      <p:sp>
        <p:nvSpPr>
          <p:cNvPr id="49155" name="Rectangle 1029"/>
          <p:cNvSpPr>
            <a:spLocks noChangeArrowheads="1"/>
          </p:cNvSpPr>
          <p:nvPr/>
        </p:nvSpPr>
        <p:spPr bwMode="auto">
          <a:xfrm>
            <a:off x="3406775" y="6216650"/>
            <a:ext cx="2025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latin typeface="Arial" charset="0"/>
              </a:rPr>
              <a:t>CTX</a:t>
            </a:r>
          </a:p>
          <a:p>
            <a:r>
              <a:rPr lang="en-US" sz="1600" b="1">
                <a:latin typeface="Arial" charset="0"/>
              </a:rPr>
              <a:t>30 September 2008</a:t>
            </a:r>
            <a:endParaRPr lang="en-US">
              <a:latin typeface="Arial" charset="0"/>
            </a:endParaRPr>
          </a:p>
        </p:txBody>
      </p:sp>
      <p:sp>
        <p:nvSpPr>
          <p:cNvPr id="49156" name="Rectangle 1030"/>
          <p:cNvSpPr>
            <a:spLocks noChangeArrowheads="1"/>
          </p:cNvSpPr>
          <p:nvPr/>
        </p:nvSpPr>
        <p:spPr bwMode="auto">
          <a:xfrm>
            <a:off x="6503988" y="6216650"/>
            <a:ext cx="1855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latin typeface="Arial" charset="0"/>
              </a:rPr>
              <a:t>HiRISE</a:t>
            </a:r>
          </a:p>
          <a:p>
            <a:r>
              <a:rPr lang="en-US" sz="1600" b="1">
                <a:latin typeface="Arial" charset="0"/>
              </a:rPr>
              <a:t>2 November 2008</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a:xfrm>
            <a:off x="1930400" y="237066"/>
            <a:ext cx="5867400" cy="533400"/>
          </a:xfrm>
          <a:solidFill>
            <a:srgbClr val="FFFFFF"/>
          </a:solidFill>
          <a:ln>
            <a:noFill/>
            <a:miter lim="800000"/>
            <a:headEnd/>
            <a:tailEnd/>
          </a:ln>
        </p:spPr>
        <p:txBody>
          <a:bodyPr/>
          <a:lstStyle/>
          <a:p>
            <a:pPr>
              <a:defRPr/>
            </a:pPr>
            <a:r>
              <a:rPr lang="en-US">
                <a:latin typeface="Times" charset="0"/>
                <a:ea typeface="ＭＳ Ｐゴシック" charset="0"/>
              </a:rPr>
              <a:t>New Impact Craters</a:t>
            </a:r>
          </a:p>
        </p:txBody>
      </p:sp>
      <p:pic>
        <p:nvPicPr>
          <p:cNvPr id="40962" name="Picture 3" descr="ctx_craters_color2_K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62050"/>
            <a:ext cx="89154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Oval 6"/>
          <p:cNvSpPr>
            <a:spLocks noChangeArrowheads="1"/>
          </p:cNvSpPr>
          <p:nvPr/>
        </p:nvSpPr>
        <p:spPr bwMode="auto">
          <a:xfrm>
            <a:off x="1905000" y="4191000"/>
            <a:ext cx="76200" cy="76200"/>
          </a:xfrm>
          <a:prstGeom prst="ellipse">
            <a:avLst/>
          </a:prstGeom>
          <a:solidFill>
            <a:srgbClr val="FFFF00"/>
          </a:solidFill>
          <a:ln w="19050">
            <a:solidFill>
              <a:schemeClr val="tx1"/>
            </a:solidFill>
            <a:round/>
            <a:headEnd/>
            <a:tailEnd/>
          </a:ln>
        </p:spPr>
        <p:txBody>
          <a:bodyPr wrap="none" anchor="ctr"/>
          <a:lstStyle/>
          <a:p>
            <a:endParaRPr lang="en-US"/>
          </a:p>
        </p:txBody>
      </p:sp>
      <p:sp>
        <p:nvSpPr>
          <p:cNvPr id="40964" name="Oval 8"/>
          <p:cNvSpPr>
            <a:spLocks noChangeArrowheads="1"/>
          </p:cNvSpPr>
          <p:nvPr/>
        </p:nvSpPr>
        <p:spPr bwMode="auto">
          <a:xfrm>
            <a:off x="7239000" y="4191000"/>
            <a:ext cx="76200" cy="76200"/>
          </a:xfrm>
          <a:prstGeom prst="ellipse">
            <a:avLst/>
          </a:prstGeom>
          <a:solidFill>
            <a:srgbClr val="FFFF00"/>
          </a:solidFill>
          <a:ln w="19050">
            <a:solidFill>
              <a:schemeClr val="tx1"/>
            </a:solidFill>
            <a:round/>
            <a:headEnd/>
            <a:tailEnd/>
          </a:ln>
        </p:spPr>
        <p:txBody>
          <a:bodyPr wrap="none" anchor="ctr"/>
          <a:lstStyle/>
          <a:p>
            <a:endParaRPr lang="en-US"/>
          </a:p>
        </p:txBody>
      </p:sp>
      <p:sp>
        <p:nvSpPr>
          <p:cNvPr id="40965" name="Oval 9"/>
          <p:cNvSpPr>
            <a:spLocks noChangeArrowheads="1"/>
          </p:cNvSpPr>
          <p:nvPr/>
        </p:nvSpPr>
        <p:spPr bwMode="auto">
          <a:xfrm>
            <a:off x="6934200" y="4038600"/>
            <a:ext cx="76200" cy="76200"/>
          </a:xfrm>
          <a:prstGeom prst="ellipse">
            <a:avLst/>
          </a:prstGeom>
          <a:solidFill>
            <a:srgbClr val="FFFF00"/>
          </a:solidFill>
          <a:ln w="19050">
            <a:solidFill>
              <a:schemeClr val="tx1"/>
            </a:solidFill>
            <a:round/>
            <a:headEnd/>
            <a:tailEnd/>
          </a:ln>
        </p:spPr>
        <p:txBody>
          <a:bodyPr wrap="none" anchor="ctr"/>
          <a:lstStyle/>
          <a:p>
            <a:endParaRPr lang="en-US"/>
          </a:p>
        </p:txBody>
      </p:sp>
      <p:sp>
        <p:nvSpPr>
          <p:cNvPr id="40966" name="Oval 10"/>
          <p:cNvSpPr>
            <a:spLocks noChangeArrowheads="1"/>
          </p:cNvSpPr>
          <p:nvPr/>
        </p:nvSpPr>
        <p:spPr bwMode="auto">
          <a:xfrm>
            <a:off x="6781800" y="3962400"/>
            <a:ext cx="76200" cy="76200"/>
          </a:xfrm>
          <a:prstGeom prst="ellipse">
            <a:avLst/>
          </a:prstGeom>
          <a:solidFill>
            <a:srgbClr val="FFFF00"/>
          </a:solidFill>
          <a:ln w="19050">
            <a:solidFill>
              <a:schemeClr val="tx1"/>
            </a:solidFill>
            <a:round/>
            <a:headEnd/>
            <a:tailEnd/>
          </a:ln>
        </p:spPr>
        <p:txBody>
          <a:bodyPr wrap="none" anchor="ctr"/>
          <a:lstStyle/>
          <a:p>
            <a:endParaRPr lang="en-US"/>
          </a:p>
        </p:txBody>
      </p:sp>
      <p:sp>
        <p:nvSpPr>
          <p:cNvPr id="40967" name="Oval 11"/>
          <p:cNvSpPr>
            <a:spLocks noChangeArrowheads="1"/>
          </p:cNvSpPr>
          <p:nvPr/>
        </p:nvSpPr>
        <p:spPr bwMode="auto">
          <a:xfrm>
            <a:off x="6324600" y="4114800"/>
            <a:ext cx="76200" cy="76200"/>
          </a:xfrm>
          <a:prstGeom prst="ellipse">
            <a:avLst/>
          </a:prstGeom>
          <a:solidFill>
            <a:srgbClr val="FFFF00"/>
          </a:solidFill>
          <a:ln w="19050">
            <a:solidFill>
              <a:schemeClr val="tx1"/>
            </a:solidFill>
            <a:round/>
            <a:headEnd/>
            <a:tailEnd/>
          </a:ln>
        </p:spPr>
        <p:txBody>
          <a:bodyPr wrap="none" anchor="ctr"/>
          <a:lstStyle/>
          <a:p>
            <a:endParaRPr lang="en-US"/>
          </a:p>
        </p:txBody>
      </p:sp>
      <p:sp>
        <p:nvSpPr>
          <p:cNvPr id="40968" name="Oval 12"/>
          <p:cNvSpPr>
            <a:spLocks noChangeArrowheads="1"/>
          </p:cNvSpPr>
          <p:nvPr/>
        </p:nvSpPr>
        <p:spPr bwMode="auto">
          <a:xfrm>
            <a:off x="1524000" y="4114800"/>
            <a:ext cx="76200" cy="76200"/>
          </a:xfrm>
          <a:prstGeom prst="ellipse">
            <a:avLst/>
          </a:prstGeom>
          <a:solidFill>
            <a:srgbClr val="FFFF00"/>
          </a:solidFill>
          <a:ln w="19050">
            <a:solidFill>
              <a:schemeClr val="tx1"/>
            </a:solidFill>
            <a:round/>
            <a:headEnd/>
            <a:tailEnd/>
          </a:ln>
        </p:spPr>
        <p:txBody>
          <a:bodyPr wrap="none" anchor="ctr"/>
          <a:lstStyle/>
          <a:p>
            <a:endParaRPr lang="en-US"/>
          </a:p>
        </p:txBody>
      </p:sp>
      <p:sp>
        <p:nvSpPr>
          <p:cNvPr id="40969" name="Oval 13"/>
          <p:cNvSpPr>
            <a:spLocks noChangeArrowheads="1"/>
          </p:cNvSpPr>
          <p:nvPr/>
        </p:nvSpPr>
        <p:spPr bwMode="auto">
          <a:xfrm>
            <a:off x="1524000" y="4038600"/>
            <a:ext cx="76200" cy="76200"/>
          </a:xfrm>
          <a:prstGeom prst="ellipse">
            <a:avLst/>
          </a:prstGeom>
          <a:solidFill>
            <a:srgbClr val="FFFF00"/>
          </a:solidFill>
          <a:ln w="19050">
            <a:solidFill>
              <a:schemeClr val="tx1"/>
            </a:solidFill>
            <a:round/>
            <a:headEnd/>
            <a:tailEnd/>
          </a:ln>
        </p:spPr>
        <p:txBody>
          <a:bodyPr wrap="none" anchor="ctr"/>
          <a:lstStyle/>
          <a:p>
            <a:endParaRPr lang="en-US"/>
          </a:p>
        </p:txBody>
      </p:sp>
      <p:grpSp>
        <p:nvGrpSpPr>
          <p:cNvPr id="40970" name="Group 17"/>
          <p:cNvGrpSpPr>
            <a:grpSpLocks/>
          </p:cNvGrpSpPr>
          <p:nvPr/>
        </p:nvGrpSpPr>
        <p:grpSpPr bwMode="auto">
          <a:xfrm>
            <a:off x="4495800" y="5105400"/>
            <a:ext cx="2016125" cy="304800"/>
            <a:chOff x="2832" y="3216"/>
            <a:chExt cx="1270" cy="192"/>
          </a:xfrm>
        </p:grpSpPr>
        <p:sp>
          <p:nvSpPr>
            <p:cNvPr id="40971" name="Text Box 16"/>
            <p:cNvSpPr txBox="1">
              <a:spLocks noChangeArrowheads="1"/>
            </p:cNvSpPr>
            <p:nvPr/>
          </p:nvSpPr>
          <p:spPr bwMode="auto">
            <a:xfrm>
              <a:off x="2832" y="3216"/>
              <a:ext cx="1270" cy="192"/>
            </a:xfrm>
            <a:prstGeom prst="rect">
              <a:avLst/>
            </a:prstGeom>
            <a:solidFill>
              <a:schemeClr val="tx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solidFill>
                    <a:schemeClr val="bg1"/>
                  </a:solidFill>
                  <a:latin typeface="Times New Roman" charset="0"/>
                </a:rPr>
                <a:t>         New Gully Features</a:t>
              </a:r>
              <a:endParaRPr lang="en-US" sz="1600">
                <a:latin typeface="Times New Roman" charset="0"/>
              </a:endParaRPr>
            </a:p>
          </p:txBody>
        </p:sp>
        <p:sp>
          <p:nvSpPr>
            <p:cNvPr id="40972" name="Oval 15"/>
            <p:cNvSpPr>
              <a:spLocks noChangeArrowheads="1"/>
            </p:cNvSpPr>
            <p:nvPr/>
          </p:nvSpPr>
          <p:spPr bwMode="auto">
            <a:xfrm>
              <a:off x="2880" y="3264"/>
              <a:ext cx="96" cy="96"/>
            </a:xfrm>
            <a:prstGeom prst="ellipse">
              <a:avLst/>
            </a:prstGeom>
            <a:solidFill>
              <a:srgbClr val="FFFF00"/>
            </a:solidFill>
            <a:ln w="19050">
              <a:solidFill>
                <a:schemeClr val="tx1"/>
              </a:solidFill>
              <a:round/>
              <a:headEnd/>
              <a:tailEnd/>
            </a:ln>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idx="4294967295"/>
          </p:nvPr>
        </p:nvSpPr>
        <p:spPr>
          <a:xfrm>
            <a:off x="533400" y="9525"/>
            <a:ext cx="80010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latin typeface="Times" charset="0"/>
                <a:ea typeface="ＭＳ Ｐゴシック" charset="0"/>
              </a:rPr>
              <a:t>New Impact Exposes Ice</a:t>
            </a:r>
            <a:endParaRPr lang="en-US" dirty="0">
              <a:latin typeface="Times" charset="0"/>
              <a:ea typeface="ＭＳ Ｐゴシック" charset="0"/>
            </a:endParaRPr>
          </a:p>
        </p:txBody>
      </p:sp>
      <p:pic>
        <p:nvPicPr>
          <p:cNvPr id="43010" name="Picture 4" descr="Fig.3.2.1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3311" y="1100667"/>
            <a:ext cx="5673677" cy="575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39"/>
          <p:cNvSpPr txBox="1">
            <a:spLocks noChangeArrowheads="1"/>
          </p:cNvSpPr>
          <p:nvPr/>
        </p:nvSpPr>
        <p:spPr bwMode="auto">
          <a:xfrm>
            <a:off x="644525" y="1193800"/>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rPr>
              <a:t>HiRISE</a:t>
            </a:r>
          </a:p>
        </p:txBody>
      </p:sp>
      <p:sp>
        <p:nvSpPr>
          <p:cNvPr id="43012" name="TextBox 40"/>
          <p:cNvSpPr txBox="1">
            <a:spLocks noChangeArrowheads="1"/>
          </p:cNvSpPr>
          <p:nvPr/>
        </p:nvSpPr>
        <p:spPr bwMode="auto">
          <a:xfrm>
            <a:off x="2117725" y="6172200"/>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rPr>
              <a:t>HiRISE</a:t>
            </a:r>
          </a:p>
        </p:txBody>
      </p:sp>
      <p:sp>
        <p:nvSpPr>
          <p:cNvPr id="43013" name="TextBox 44"/>
          <p:cNvSpPr txBox="1">
            <a:spLocks noChangeArrowheads="1"/>
          </p:cNvSpPr>
          <p:nvPr/>
        </p:nvSpPr>
        <p:spPr bwMode="auto">
          <a:xfrm>
            <a:off x="8216900" y="1282700"/>
            <a:ext cx="412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rPr>
              <a:t>CTX</a:t>
            </a:r>
          </a:p>
        </p:txBody>
      </p:sp>
      <p:sp>
        <p:nvSpPr>
          <p:cNvPr id="43014" name="TextBox 46"/>
          <p:cNvSpPr txBox="1">
            <a:spLocks noChangeArrowheads="1"/>
          </p:cNvSpPr>
          <p:nvPr/>
        </p:nvSpPr>
        <p:spPr bwMode="auto">
          <a:xfrm>
            <a:off x="8302625" y="6550025"/>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rPr>
              <a:t>HiRISE</a:t>
            </a:r>
          </a:p>
        </p:txBody>
      </p:sp>
      <p:sp>
        <p:nvSpPr>
          <p:cNvPr id="43015" name="TextBox 48"/>
          <p:cNvSpPr txBox="1">
            <a:spLocks noChangeArrowheads="1"/>
          </p:cNvSpPr>
          <p:nvPr/>
        </p:nvSpPr>
        <p:spPr bwMode="auto">
          <a:xfrm>
            <a:off x="4314825" y="6181725"/>
            <a:ext cx="546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rPr>
              <a:t>HiRISE</a:t>
            </a:r>
          </a:p>
        </p:txBody>
      </p:sp>
      <p:sp>
        <p:nvSpPr>
          <p:cNvPr id="43016" name="TextBox 50"/>
          <p:cNvSpPr txBox="1">
            <a:spLocks noChangeArrowheads="1"/>
          </p:cNvSpPr>
          <p:nvPr/>
        </p:nvSpPr>
        <p:spPr bwMode="auto">
          <a:xfrm>
            <a:off x="7850188" y="4749800"/>
            <a:ext cx="6540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900">
                <a:solidFill>
                  <a:schemeClr val="bg1"/>
                </a:solidFill>
              </a:rPr>
              <a:t>SHARAD</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mera_storm_nov08"/>
          <p:cNvPicPr>
            <a:picLocks noChangeAspect="1" noChangeArrowheads="1"/>
          </p:cNvPicPr>
          <p:nvPr/>
        </p:nvPicPr>
        <p:blipFill>
          <a:blip r:embed="rId3">
            <a:extLst>
              <a:ext uri="{28A0092B-C50C-407E-A947-70E740481C1C}">
                <a14:useLocalDpi xmlns:a14="http://schemas.microsoft.com/office/drawing/2010/main" val="0"/>
              </a:ext>
            </a:extLst>
          </a:blip>
          <a:srcRect r="50055"/>
          <a:stretch>
            <a:fillRect/>
          </a:stretch>
        </p:blipFill>
        <p:spPr bwMode="auto">
          <a:xfrm>
            <a:off x="0" y="1379538"/>
            <a:ext cx="4567238"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mera_storm_nov08"/>
          <p:cNvPicPr>
            <a:picLocks noChangeAspect="1" noChangeArrowheads="1"/>
          </p:cNvPicPr>
          <p:nvPr/>
        </p:nvPicPr>
        <p:blipFill>
          <a:blip r:embed="rId3">
            <a:extLst>
              <a:ext uri="{28A0092B-C50C-407E-A947-70E740481C1C}">
                <a14:useLocalDpi xmlns:a14="http://schemas.microsoft.com/office/drawing/2010/main" val="0"/>
              </a:ext>
            </a:extLst>
          </a:blip>
          <a:srcRect l="50055"/>
          <a:stretch>
            <a:fillRect/>
          </a:stretch>
        </p:blipFill>
        <p:spPr bwMode="auto">
          <a:xfrm>
            <a:off x="4576763" y="1377950"/>
            <a:ext cx="4567237"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a:lstStyle/>
          <a:p>
            <a:pPr>
              <a:defRPr/>
            </a:pPr>
            <a:r>
              <a:rPr lang="en-US" smtClean="0">
                <a:cs typeface="+mj-cs"/>
              </a:rPr>
              <a:t> Spirit Makes Tracks</a:t>
            </a:r>
          </a:p>
        </p:txBody>
      </p:sp>
      <p:pic>
        <p:nvPicPr>
          <p:cNvPr id="71683" name="Picture 3" descr="PIA05450_HiTracks.jpg                                          0004A287Macintosh HD                   BCCE9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363663"/>
            <a:ext cx="83947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Heatshield.jpg                                                 0004A287Macintosh HD                   BCCE9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3001963"/>
            <a:ext cx="85312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186267" y="2963333"/>
            <a:ext cx="8551333" cy="2607734"/>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6" name="Rectangle 5"/>
          <p:cNvSpPr/>
          <p:nvPr/>
        </p:nvSpPr>
        <p:spPr bwMode="auto">
          <a:xfrm>
            <a:off x="203201" y="1371600"/>
            <a:ext cx="8382000" cy="11176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335864535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pPr>
              <a:defRPr/>
            </a:pPr>
            <a:r>
              <a:rPr lang="en-US" smtClean="0">
                <a:cs typeface="+mj-cs"/>
              </a:rPr>
              <a:t>Columbia Hills in Gusev Crater</a:t>
            </a:r>
          </a:p>
        </p:txBody>
      </p:sp>
      <p:pic>
        <p:nvPicPr>
          <p:cNvPr id="646147" name="Picture 3" descr="GusevCrater.jpg                                                0003875DMacintosh HD                   BCCE91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44600" y="1090613"/>
            <a:ext cx="7340600" cy="2795587"/>
          </a:xfrm>
        </p:spPr>
      </p:pic>
      <p:pic>
        <p:nvPicPr>
          <p:cNvPr id="72708" name="Picture 4" descr="PIA05874CloumbiaH.jpg                                          0004A287Macintosh HD                   BCCE9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4376738"/>
            <a:ext cx="40798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49" name="Text Box 5"/>
          <p:cNvSpPr txBox="1">
            <a:spLocks noChangeArrowheads="1"/>
          </p:cNvSpPr>
          <p:nvPr/>
        </p:nvSpPr>
        <p:spPr bwMode="auto">
          <a:xfrm>
            <a:off x="4383088" y="6029325"/>
            <a:ext cx="3543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(Virtual) View from Above</a:t>
            </a:r>
          </a:p>
        </p:txBody>
      </p:sp>
      <p:pic>
        <p:nvPicPr>
          <p:cNvPr id="72710" name="Picture 6" descr="merA_traverse_sol107-380.jpg                                   0004A287Macintosh HD                   BCCE9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128963"/>
            <a:ext cx="4433888"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Slide14.jpg                                                    000E7FF6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20482" name="Picture 11" descr="mars2"/>
          <p:cNvPicPr>
            <a:picLocks noChangeAspect="1" noChangeArrowheads="1"/>
          </p:cNvPicPr>
          <p:nvPr/>
        </p:nvPicPr>
        <p:blipFill>
          <a:blip r:embed="rId2">
            <a:extLst>
              <a:ext uri="{28A0092B-C50C-407E-A947-70E740481C1C}">
                <a14:useLocalDpi xmlns:a14="http://schemas.microsoft.com/office/drawing/2010/main" val="0"/>
              </a:ext>
            </a:extLst>
          </a:blip>
          <a:srcRect l="49631"/>
          <a:stretch>
            <a:fillRect/>
          </a:stretch>
        </p:blipFill>
        <p:spPr bwMode="auto">
          <a:xfrm>
            <a:off x="-457200" y="457200"/>
            <a:ext cx="29940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2" descr="earth-portrait"/>
          <p:cNvPicPr>
            <a:picLocks noChangeAspect="1" noChangeArrowheads="1"/>
          </p:cNvPicPr>
          <p:nvPr/>
        </p:nvPicPr>
        <p:blipFill>
          <a:blip r:embed="rId3">
            <a:extLst>
              <a:ext uri="{28A0092B-C50C-407E-A947-70E740481C1C}">
                <a14:useLocalDpi xmlns:a14="http://schemas.microsoft.com/office/drawing/2010/main" val="0"/>
              </a:ext>
            </a:extLst>
          </a:blip>
          <a:srcRect l="23334" r="48334"/>
          <a:stretch>
            <a:fillRect/>
          </a:stretch>
        </p:blipFill>
        <p:spPr bwMode="auto">
          <a:xfrm>
            <a:off x="6492875" y="1588"/>
            <a:ext cx="31083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p:cNvSpPr txBox="1">
            <a:spLocks noChangeArrowheads="1"/>
          </p:cNvSpPr>
          <p:nvPr/>
        </p:nvSpPr>
        <p:spPr bwMode="auto">
          <a:xfrm>
            <a:off x="1714500" y="1447800"/>
            <a:ext cx="5715000" cy="64135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600"/>
              <a:t>Climate Change</a:t>
            </a:r>
          </a:p>
        </p:txBody>
      </p:sp>
      <p:sp>
        <p:nvSpPr>
          <p:cNvPr id="3086" name="Text Box 14"/>
          <p:cNvSpPr txBox="1">
            <a:spLocks noChangeArrowheads="1"/>
          </p:cNvSpPr>
          <p:nvPr/>
        </p:nvSpPr>
        <p:spPr bwMode="auto">
          <a:xfrm>
            <a:off x="1714500" y="3084513"/>
            <a:ext cx="5715000" cy="641350"/>
          </a:xfrm>
          <a:prstGeom prst="rect">
            <a:avLst/>
          </a:prstGeom>
          <a:gradFill rotWithShape="1">
            <a:gsLst>
              <a:gs pos="0">
                <a:srgbClr val="CCFFCC">
                  <a:gamma/>
                  <a:shade val="46275"/>
                  <a:invGamma/>
                </a:srgbClr>
              </a:gs>
              <a:gs pos="50000">
                <a:srgbClr val="CCFFCC"/>
              </a:gs>
              <a:gs pos="100000">
                <a:srgbClr val="CCFFCC">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600"/>
              <a:t>The Rise of Life</a:t>
            </a:r>
          </a:p>
        </p:txBody>
      </p:sp>
      <p:sp>
        <p:nvSpPr>
          <p:cNvPr id="3087" name="Text Box 15"/>
          <p:cNvSpPr txBox="1">
            <a:spLocks noChangeArrowheads="1"/>
          </p:cNvSpPr>
          <p:nvPr/>
        </p:nvSpPr>
        <p:spPr bwMode="auto">
          <a:xfrm>
            <a:off x="1714500" y="4721225"/>
            <a:ext cx="5715000" cy="641350"/>
          </a:xfrm>
          <a:prstGeom prst="rect">
            <a:avLst/>
          </a:prstGeom>
          <a:gradFill rotWithShape="1">
            <a:gsLst>
              <a:gs pos="0">
                <a:srgbClr val="FF9900">
                  <a:gamma/>
                  <a:shade val="46275"/>
                  <a:invGamma/>
                </a:srgbClr>
              </a:gs>
              <a:gs pos="50000">
                <a:srgbClr val="FF9900"/>
              </a:gs>
              <a:gs pos="100000">
                <a:srgbClr val="FF9900">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600"/>
              <a:t>Geological Evolution</a:t>
            </a:r>
          </a:p>
        </p:txBody>
      </p:sp>
      <p:sp>
        <p:nvSpPr>
          <p:cNvPr id="3082" name="Text Box 10"/>
          <p:cNvSpPr txBox="1">
            <a:spLocks noChangeArrowheads="1"/>
          </p:cNvSpPr>
          <p:nvPr/>
        </p:nvSpPr>
        <p:spPr bwMode="auto">
          <a:xfrm>
            <a:off x="1887538" y="228600"/>
            <a:ext cx="53705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400" b="1" i="1">
                <a:solidFill>
                  <a:schemeClr val="bg1"/>
                </a:solidFill>
              </a:rPr>
              <a:t>Linking Our Worlds</a:t>
            </a:r>
          </a:p>
        </p:txBody>
      </p:sp>
      <p:sp>
        <p:nvSpPr>
          <p:cNvPr id="3088" name="Rectangle 16"/>
          <p:cNvSpPr>
            <a:spLocks noChangeArrowheads="1"/>
          </p:cNvSpPr>
          <p:nvPr/>
        </p:nvSpPr>
        <p:spPr bwMode="auto">
          <a:xfrm>
            <a:off x="5943600" y="6019800"/>
            <a:ext cx="18288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5486400" y="5562600"/>
            <a:ext cx="18288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8194" name="Eagle Crater - Opportunity.mov" descr="Macintosh HD:Users:rzurek:Documents:VK lecture:Eagle Crater - Opportunity.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0"/>
            <a:ext cx="9398000" cy="731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4819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48194"/>
                                        </p:tgtEl>
                                      </p:cBhvr>
                                    </p:cmd>
                                  </p:childTnLst>
                                </p:cTn>
                              </p:par>
                            </p:childTnLst>
                          </p:cTn>
                        </p:par>
                      </p:childTnLst>
                    </p:cTn>
                  </p:par>
                </p:childTnLst>
              </p:cTn>
              <p:nextCondLst>
                <p:cond evt="onClick" delay="0">
                  <p:tgtEl>
                    <p:spTgt spid="648194"/>
                  </p:tgtEl>
                </p:cond>
              </p:nextCondLst>
            </p:seq>
            <p:video>
              <p:cMediaNode vol="80000">
                <p:cTn id="7" fill="hold" display="0">
                  <p:stCondLst>
                    <p:cond delay="indefinite"/>
                  </p:stCondLst>
                </p:cTn>
                <p:tgtEl>
                  <p:spTgt spid="64819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75778" name="Picture 2" descr="Eagle_BBerries.jpg                                             0004A287Macintosh HD                   BCCE9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1133475"/>
            <a:ext cx="5173663"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Rectangle 3"/>
          <p:cNvSpPr>
            <a:spLocks noChangeArrowheads="1"/>
          </p:cNvSpPr>
          <p:nvPr/>
        </p:nvSpPr>
        <p:spPr bwMode="auto">
          <a:xfrm>
            <a:off x="2124075" y="173038"/>
            <a:ext cx="47132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i="1">
                <a:cs typeface="+mn-cs"/>
              </a:rPr>
              <a:t>Opportunity:  Eagle Crater</a:t>
            </a:r>
            <a:endParaRPr lang="en-US">
              <a:cs typeface="+mn-cs"/>
            </a:endParaRPr>
          </a:p>
        </p:txBody>
      </p:sp>
      <p:pic>
        <p:nvPicPr>
          <p:cNvPr id="75780" name="Picture 4" descr="Blueberries.jpg                                                0004A287Macintosh HD                   BCCE9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63" y="3741738"/>
            <a:ext cx="344328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3" name="Text Box 5"/>
          <p:cNvSpPr txBox="1">
            <a:spLocks noChangeArrowheads="1"/>
          </p:cNvSpPr>
          <p:nvPr/>
        </p:nvSpPr>
        <p:spPr bwMode="auto">
          <a:xfrm>
            <a:off x="6256338" y="1838325"/>
            <a:ext cx="1857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Martian</a:t>
            </a:r>
          </a:p>
          <a:p>
            <a:pPr>
              <a:defRPr/>
            </a:pPr>
            <a:r>
              <a:rPr lang="ja-JP" altLang="en-US">
                <a:latin typeface="Arial"/>
                <a:cs typeface="+mn-cs"/>
              </a:rPr>
              <a:t>“</a:t>
            </a:r>
            <a:r>
              <a:rPr lang="en-US">
                <a:cs typeface="+mn-cs"/>
              </a:rPr>
              <a:t>Blueberries</a:t>
            </a:r>
            <a:r>
              <a:rPr lang="ja-JP" altLang="en-US">
                <a:latin typeface="Arial"/>
                <a:cs typeface="+mn-cs"/>
              </a:rPr>
              <a:t>”</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77826" name="Picture 16" descr="RatHoles.jpg                                                   0004A287Macintosh HD                   BCCE9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713" y="1141413"/>
            <a:ext cx="26193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ChangeArrowheads="1"/>
          </p:cNvSpPr>
          <p:nvPr/>
        </p:nvSpPr>
        <p:spPr bwMode="auto">
          <a:xfrm>
            <a:off x="1671638" y="173038"/>
            <a:ext cx="5616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i="1">
                <a:cs typeface="+mn-cs"/>
              </a:rPr>
              <a:t>Opportunity:  Endurance Crater</a:t>
            </a:r>
            <a:endParaRPr lang="en-US">
              <a:cs typeface="+mn-cs"/>
            </a:endParaRPr>
          </a:p>
        </p:txBody>
      </p:sp>
      <p:pic>
        <p:nvPicPr>
          <p:cNvPr id="77828" name="Picture 6" descr="CraterWallHoles.jpg                                            0004A287Macintosh HD                   BCCE9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1201738"/>
            <a:ext cx="340677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3" name="Picture 7" descr="EnduranceDunes.jpg                                             0003875DMacintosh HD                   BCCE9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3657600"/>
            <a:ext cx="4953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3384" name="Text Box 8"/>
          <p:cNvSpPr txBox="1">
            <a:spLocks noChangeArrowheads="1"/>
          </p:cNvSpPr>
          <p:nvPr/>
        </p:nvSpPr>
        <p:spPr bwMode="auto">
          <a:xfrm>
            <a:off x="4035425" y="1423988"/>
            <a:ext cx="15827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b="1" i="1">
                <a:cs typeface="+mn-cs"/>
              </a:rPr>
              <a:t>Marking the Way</a:t>
            </a:r>
            <a:endParaRPr lang="en-US">
              <a:cs typeface="+mn-cs"/>
            </a:endParaRPr>
          </a:p>
        </p:txBody>
      </p:sp>
      <p:sp>
        <p:nvSpPr>
          <p:cNvPr id="613385" name="Line 9"/>
          <p:cNvSpPr>
            <a:spLocks noChangeShapeType="1"/>
          </p:cNvSpPr>
          <p:nvPr/>
        </p:nvSpPr>
        <p:spPr bwMode="auto">
          <a:xfrm flipH="1">
            <a:off x="2501900" y="2679700"/>
            <a:ext cx="508000" cy="330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3386" name="Text Box 10"/>
          <p:cNvSpPr txBox="1">
            <a:spLocks noChangeArrowheads="1"/>
          </p:cNvSpPr>
          <p:nvPr/>
        </p:nvSpPr>
        <p:spPr bwMode="auto">
          <a:xfrm>
            <a:off x="5267325" y="5487988"/>
            <a:ext cx="2047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i="1">
                <a:solidFill>
                  <a:schemeClr val="bg1"/>
                </a:solidFill>
                <a:cs typeface="+mn-cs"/>
              </a:rPr>
              <a:t>Crater Floor</a:t>
            </a:r>
            <a:endParaRPr lang="en-US">
              <a:cs typeface="+mn-cs"/>
            </a:endParaRPr>
          </a:p>
        </p:txBody>
      </p:sp>
      <p:sp>
        <p:nvSpPr>
          <p:cNvPr id="613387" name="Line 11"/>
          <p:cNvSpPr>
            <a:spLocks noChangeShapeType="1"/>
          </p:cNvSpPr>
          <p:nvPr/>
        </p:nvSpPr>
        <p:spPr bwMode="auto">
          <a:xfrm flipH="1">
            <a:off x="2451100" y="2921000"/>
            <a:ext cx="508000" cy="330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3388" name="Line 12"/>
          <p:cNvSpPr>
            <a:spLocks noChangeShapeType="1"/>
          </p:cNvSpPr>
          <p:nvPr/>
        </p:nvSpPr>
        <p:spPr bwMode="auto">
          <a:xfrm flipH="1">
            <a:off x="2590800" y="3479800"/>
            <a:ext cx="508000" cy="330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3389" name="Line 13"/>
          <p:cNvSpPr>
            <a:spLocks noChangeShapeType="1"/>
          </p:cNvSpPr>
          <p:nvPr/>
        </p:nvSpPr>
        <p:spPr bwMode="auto">
          <a:xfrm flipH="1">
            <a:off x="2019300" y="1930400"/>
            <a:ext cx="508000" cy="330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3390" name="Line 14"/>
          <p:cNvSpPr>
            <a:spLocks noChangeShapeType="1"/>
          </p:cNvSpPr>
          <p:nvPr/>
        </p:nvSpPr>
        <p:spPr bwMode="auto">
          <a:xfrm flipH="1">
            <a:off x="2032000" y="2235200"/>
            <a:ext cx="508000" cy="330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3391" name="Line 15"/>
          <p:cNvSpPr>
            <a:spLocks noChangeShapeType="1"/>
          </p:cNvSpPr>
          <p:nvPr/>
        </p:nvSpPr>
        <p:spPr bwMode="auto">
          <a:xfrm flipH="1">
            <a:off x="2895600" y="1587500"/>
            <a:ext cx="508000" cy="330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3393" name="Text Box 17"/>
          <p:cNvSpPr txBox="1">
            <a:spLocks noChangeArrowheads="1"/>
          </p:cNvSpPr>
          <p:nvPr/>
        </p:nvSpPr>
        <p:spPr bwMode="auto">
          <a:xfrm>
            <a:off x="1787525" y="4446588"/>
            <a:ext cx="1597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i="1">
                <a:solidFill>
                  <a:schemeClr val="bg1"/>
                </a:solidFill>
                <a:cs typeface="+mn-cs"/>
              </a:rPr>
              <a:t>Down the</a:t>
            </a:r>
          </a:p>
          <a:p>
            <a:pPr>
              <a:defRPr/>
            </a:pPr>
            <a:r>
              <a:rPr lang="en-US" sz="2800" b="1" i="1">
                <a:solidFill>
                  <a:schemeClr val="bg1"/>
                </a:solidFill>
                <a:cs typeface="+mn-cs"/>
              </a:rPr>
              <a:t>Slope</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9" descr="inde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96963"/>
            <a:ext cx="9144000" cy="2116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1" name="Title 1"/>
          <p:cNvSpPr>
            <a:spLocks noGrp="1"/>
          </p:cNvSpPr>
          <p:nvPr>
            <p:ph type="title" idx="4294967295"/>
          </p:nvPr>
        </p:nvSpPr>
        <p:spPr>
          <a:xfrm>
            <a:off x="203200" y="0"/>
            <a:ext cx="8859838" cy="1062038"/>
          </a:xfrm>
        </p:spPr>
        <p:txBody>
          <a:bodyPr/>
          <a:lstStyle/>
          <a:p>
            <a:pPr>
              <a:defRPr/>
            </a:pPr>
            <a:r>
              <a:rPr lang="en-US" sz="3000" dirty="0" smtClean="0">
                <a:solidFill>
                  <a:srgbClr val="800000"/>
                </a:solidFill>
                <a:latin typeface="Helvetica" charset="0"/>
                <a:ea typeface="ＭＳ Ｐゴシック" charset="0"/>
                <a:cs typeface="Helvetica" charset="0"/>
              </a:rPr>
              <a:t>Opportunity in Endeavour Crater</a:t>
            </a:r>
            <a:endParaRPr lang="en-US" sz="3000" dirty="0">
              <a:solidFill>
                <a:srgbClr val="800000"/>
              </a:solidFill>
              <a:latin typeface="Helvetica" charset="0"/>
              <a:ea typeface="ＭＳ Ｐゴシック" charset="0"/>
              <a:cs typeface="Helvetica" charset="0"/>
            </a:endParaRPr>
          </a:p>
        </p:txBody>
      </p:sp>
      <p:pic>
        <p:nvPicPr>
          <p:cNvPr id="101379" name="Picture 6" descr="1346055201_29241-2_p2402b_L257_ESF_Decor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3344863"/>
            <a:ext cx="4090988"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1"/>
          <p:cNvSpPr>
            <a:spLocks noChangeArrowheads="1"/>
          </p:cNvSpPr>
          <p:nvPr/>
        </p:nvSpPr>
        <p:spPr bwMode="auto">
          <a:xfrm>
            <a:off x="4090988" y="1387475"/>
            <a:ext cx="2165350" cy="1470025"/>
          </a:xfrm>
          <a:prstGeom prst="rect">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6975" tIns="48487" rIns="96975" bIns="48487"/>
          <a:lstStyle/>
          <a:p>
            <a:endParaRPr lang="en-US"/>
          </a:p>
        </p:txBody>
      </p:sp>
      <p:sp>
        <p:nvSpPr>
          <p:cNvPr id="101381" name="TextBox 8"/>
          <p:cNvSpPr txBox="1">
            <a:spLocks noChangeArrowheads="1"/>
          </p:cNvSpPr>
          <p:nvPr/>
        </p:nvSpPr>
        <p:spPr bwMode="auto">
          <a:xfrm>
            <a:off x="7172325" y="1143000"/>
            <a:ext cx="13843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975" tIns="48487" rIns="96975" bIns="4848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200">
                <a:solidFill>
                  <a:srgbClr val="FFFF00"/>
                </a:solidFill>
                <a:latin typeface="Arial" charset="0"/>
              </a:rPr>
              <a:t>Pancam sol 3058</a:t>
            </a:r>
          </a:p>
        </p:txBody>
      </p:sp>
      <p:sp>
        <p:nvSpPr>
          <p:cNvPr id="101382" name="TextBox 13"/>
          <p:cNvSpPr txBox="1">
            <a:spLocks noChangeArrowheads="1"/>
          </p:cNvSpPr>
          <p:nvPr/>
        </p:nvSpPr>
        <p:spPr bwMode="auto">
          <a:xfrm>
            <a:off x="5299075" y="6113463"/>
            <a:ext cx="34925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75" tIns="48487" rIns="96975" bIns="4848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600">
                <a:solidFill>
                  <a:srgbClr val="FFFFFF"/>
                </a:solidFill>
                <a:latin typeface="Arial" charset="0"/>
              </a:rPr>
              <a:t>spectral principal component stretch</a:t>
            </a:r>
          </a:p>
        </p:txBody>
      </p:sp>
      <p:sp>
        <p:nvSpPr>
          <p:cNvPr id="101383" name="TextBox 4"/>
          <p:cNvSpPr txBox="1">
            <a:spLocks noChangeArrowheads="1"/>
          </p:cNvSpPr>
          <p:nvPr/>
        </p:nvSpPr>
        <p:spPr bwMode="auto">
          <a:xfrm>
            <a:off x="203200" y="1225550"/>
            <a:ext cx="125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a:solidFill>
                  <a:srgbClr val="FFFF00"/>
                </a:solidFill>
              </a:rPr>
              <a:t>Cape York</a:t>
            </a:r>
          </a:p>
        </p:txBody>
      </p:sp>
      <p:grpSp>
        <p:nvGrpSpPr>
          <p:cNvPr id="101384" name="Group 1"/>
          <p:cNvGrpSpPr>
            <a:grpSpLocks/>
          </p:cNvGrpSpPr>
          <p:nvPr/>
        </p:nvGrpSpPr>
        <p:grpSpPr bwMode="auto">
          <a:xfrm>
            <a:off x="5299075" y="3379788"/>
            <a:ext cx="3190875" cy="3078162"/>
            <a:chOff x="2727157" y="4235998"/>
            <a:chExt cx="2331453" cy="2392869"/>
          </a:xfrm>
        </p:grpSpPr>
        <p:pic>
          <p:nvPicPr>
            <p:cNvPr id="101388" name="Picture 5" descr="PIA16139_modes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27157" y="4235998"/>
              <a:ext cx="2331453" cy="239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9" name="TextBox 6"/>
            <p:cNvSpPr txBox="1">
              <a:spLocks noChangeArrowheads="1"/>
            </p:cNvSpPr>
            <p:nvPr/>
          </p:nvSpPr>
          <p:spPr bwMode="auto">
            <a:xfrm>
              <a:off x="3521953" y="6080454"/>
              <a:ext cx="635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6 cm</a:t>
              </a:r>
            </a:p>
          </p:txBody>
        </p:sp>
        <p:cxnSp>
          <p:nvCxnSpPr>
            <p:cNvPr id="9" name="Straight Arrow Connector 8"/>
            <p:cNvCxnSpPr/>
            <p:nvPr/>
          </p:nvCxnSpPr>
          <p:spPr>
            <a:xfrm>
              <a:off x="4195624" y="6283326"/>
              <a:ext cx="857186"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727157" y="6283326"/>
              <a:ext cx="79455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cxnSp>
        <p:nvCxnSpPr>
          <p:cNvPr id="8" name="Straight Arrow Connector 7"/>
          <p:cNvCxnSpPr/>
          <p:nvPr/>
        </p:nvCxnSpPr>
        <p:spPr>
          <a:xfrm flipH="1">
            <a:off x="203200" y="1425575"/>
            <a:ext cx="3887788" cy="191928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294188" y="2111375"/>
            <a:ext cx="1962150" cy="263048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017838" y="5075238"/>
            <a:ext cx="2582862"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873125"/>
          </a:xfrm>
        </p:spPr>
        <p:txBody>
          <a:bodyPr/>
          <a:lstStyle/>
          <a:p>
            <a:pPr>
              <a:defRPr/>
            </a:pPr>
            <a:r>
              <a:rPr lang="en-US" dirty="0" smtClean="0"/>
              <a:t>Rover evolution</a:t>
            </a:r>
            <a:endParaRPr lang="en-US" dirty="0"/>
          </a:p>
        </p:txBody>
      </p:sp>
      <p:pic>
        <p:nvPicPr>
          <p:cNvPr id="95234" name="Picture 3" descr="ROver Family--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4088"/>
            <a:ext cx="9144000"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4"/>
          <p:cNvSpPr txBox="1">
            <a:spLocks noChangeArrowheads="1"/>
          </p:cNvSpPr>
          <p:nvPr/>
        </p:nvSpPr>
        <p:spPr bwMode="auto">
          <a:xfrm>
            <a:off x="7083425" y="5965825"/>
            <a:ext cx="17224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800"/>
              <a:t>Pathfinder</a:t>
            </a:r>
          </a:p>
          <a:p>
            <a:r>
              <a:rPr lang="en-US" sz="2800"/>
              <a:t>1996</a:t>
            </a:r>
          </a:p>
        </p:txBody>
      </p:sp>
      <p:sp>
        <p:nvSpPr>
          <p:cNvPr id="95236" name="TextBox 5"/>
          <p:cNvSpPr txBox="1">
            <a:spLocks noChangeArrowheads="1"/>
          </p:cNvSpPr>
          <p:nvPr/>
        </p:nvSpPr>
        <p:spPr bwMode="auto">
          <a:xfrm>
            <a:off x="4627563" y="5394325"/>
            <a:ext cx="233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800"/>
              <a:t>MER Spirit and</a:t>
            </a:r>
          </a:p>
          <a:p>
            <a:r>
              <a:rPr lang="en-US" sz="2800"/>
              <a:t>Opportunity</a:t>
            </a:r>
          </a:p>
          <a:p>
            <a:r>
              <a:rPr lang="en-US" sz="2800"/>
              <a:t>2003</a:t>
            </a:r>
          </a:p>
        </p:txBody>
      </p:sp>
      <p:sp>
        <p:nvSpPr>
          <p:cNvPr id="95237" name="TextBox 6"/>
          <p:cNvSpPr txBox="1">
            <a:spLocks noChangeArrowheads="1"/>
          </p:cNvSpPr>
          <p:nvPr/>
        </p:nvSpPr>
        <p:spPr bwMode="auto">
          <a:xfrm>
            <a:off x="2035175" y="5132388"/>
            <a:ext cx="21732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800"/>
              <a:t>MSL Curiosity</a:t>
            </a:r>
          </a:p>
          <a:p>
            <a:r>
              <a:rPr lang="en-US" sz="2800"/>
              <a:t>2011</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873125"/>
          </a:xfrm>
        </p:spPr>
        <p:txBody>
          <a:bodyPr/>
          <a:lstStyle/>
          <a:p>
            <a:pPr>
              <a:defRPr/>
            </a:pPr>
            <a:r>
              <a:rPr lang="en-US" dirty="0" smtClean="0"/>
              <a:t>MSL on Mars</a:t>
            </a:r>
            <a:endParaRPr lang="en-US" dirty="0"/>
          </a:p>
        </p:txBody>
      </p:sp>
      <p:pic>
        <p:nvPicPr>
          <p:cNvPr id="3" name="Picture 2" descr="PIA16763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33" y="1169927"/>
            <a:ext cx="7061200" cy="5438306"/>
          </a:xfrm>
          <a:prstGeom prst="rect">
            <a:avLst/>
          </a:prstGeom>
        </p:spPr>
      </p:pic>
    </p:spTree>
    <p:extLst>
      <p:ext uri="{BB962C8B-B14F-4D97-AF65-F5344CB8AC3E}">
        <p14:creationId xmlns:p14="http://schemas.microsoft.com/office/powerpoint/2010/main" val="41995372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873125"/>
          </a:xfrm>
        </p:spPr>
        <p:txBody>
          <a:bodyPr/>
          <a:lstStyle/>
          <a:p>
            <a:pPr>
              <a:defRPr/>
            </a:pPr>
            <a:r>
              <a:rPr lang="en-US" dirty="0" smtClean="0"/>
              <a:t>MSL on Mars</a:t>
            </a:r>
            <a:endParaRPr lang="en-US" dirty="0"/>
          </a:p>
        </p:txBody>
      </p:sp>
      <p:pic>
        <p:nvPicPr>
          <p:cNvPr id="5" name="Picture 4" descr="PIA16805_Klein_hole_and_Mastcam_spectra-b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91234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873125"/>
          </a:xfrm>
        </p:spPr>
        <p:txBody>
          <a:bodyPr/>
          <a:lstStyle/>
          <a:p>
            <a:pPr>
              <a:defRPr/>
            </a:pPr>
            <a:r>
              <a:rPr lang="en-US" dirty="0" smtClean="0"/>
              <a:t>MSL on Mars</a:t>
            </a:r>
            <a:endParaRPr lang="en-US" dirty="0"/>
          </a:p>
        </p:txBody>
      </p:sp>
      <p:pic>
        <p:nvPicPr>
          <p:cNvPr id="4" name="Picture 3" descr="PIA16768_mod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8400"/>
            <a:ext cx="9144000" cy="1267544"/>
          </a:xfrm>
          <a:prstGeom prst="rect">
            <a:avLst/>
          </a:prstGeom>
        </p:spPr>
      </p:pic>
      <p:pic>
        <p:nvPicPr>
          <p:cNvPr id="5" name="Picture 4" descr="PIA16806_mod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254000"/>
            <a:ext cx="8458200" cy="6350000"/>
          </a:xfrm>
          <a:prstGeom prst="rect">
            <a:avLst/>
          </a:prstGeom>
        </p:spPr>
      </p:pic>
    </p:spTree>
    <p:extLst>
      <p:ext uri="{BB962C8B-B14F-4D97-AF65-F5344CB8AC3E}">
        <p14:creationId xmlns:p14="http://schemas.microsoft.com/office/powerpoint/2010/main" val="3405329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873125"/>
          </a:xfrm>
        </p:spPr>
        <p:txBody>
          <a:bodyPr/>
          <a:lstStyle/>
          <a:p>
            <a:pPr>
              <a:defRPr/>
            </a:pPr>
            <a:r>
              <a:rPr lang="en-US" dirty="0" smtClean="0"/>
              <a:t>MSL on Mars</a:t>
            </a:r>
            <a:endParaRPr lang="en-US" dirty="0"/>
          </a:p>
        </p:txBody>
      </p:sp>
      <p:pic>
        <p:nvPicPr>
          <p:cNvPr id="3" name="Picture 2" descr="Mt Sharp (raw 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3945"/>
            <a:ext cx="9144000" cy="1265176"/>
          </a:xfrm>
          <a:prstGeom prst="rect">
            <a:avLst/>
          </a:prstGeom>
        </p:spPr>
      </p:pic>
      <p:pic>
        <p:nvPicPr>
          <p:cNvPr id="6" name="Picture 5" descr="PIA16768_mod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83561"/>
            <a:ext cx="9144000" cy="1267544"/>
          </a:xfrm>
          <a:prstGeom prst="rect">
            <a:avLst/>
          </a:prstGeom>
        </p:spPr>
      </p:pic>
      <p:pic>
        <p:nvPicPr>
          <p:cNvPr id="7" name="Picture 6" descr="Gale Landing ellips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0" y="4000499"/>
            <a:ext cx="3289300" cy="2463800"/>
          </a:xfrm>
          <a:prstGeom prst="rect">
            <a:avLst/>
          </a:prstGeom>
        </p:spPr>
      </p:pic>
    </p:spTree>
    <p:extLst>
      <p:ext uri="{BB962C8B-B14F-4D97-AF65-F5344CB8AC3E}">
        <p14:creationId xmlns:p14="http://schemas.microsoft.com/office/powerpoint/2010/main" val="15002301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11163" y="1117600"/>
            <a:ext cx="8499475" cy="5588000"/>
          </a:xfrm>
        </p:spPr>
        <p:txBody>
          <a:bodyPr/>
          <a:lstStyle/>
          <a:p>
            <a:pPr eaLnBrk="1" hangingPunct="1">
              <a:lnSpc>
                <a:spcPct val="90000"/>
              </a:lnSpc>
              <a:defRPr/>
            </a:pPr>
            <a:r>
              <a:rPr lang="en-US" b="1" dirty="0">
                <a:latin typeface="Times New Roman" charset="0"/>
                <a:ea typeface="ＭＳ Ｐゴシック" charset="0"/>
                <a:cs typeface="Times New Roman" charset="0"/>
              </a:rPr>
              <a:t>Early Mars had extensive and repeated flow of water on the surface and as groundwater</a:t>
            </a:r>
          </a:p>
          <a:p>
            <a:pPr lvl="1" eaLnBrk="1" hangingPunct="1">
              <a:lnSpc>
                <a:spcPct val="90000"/>
              </a:lnSpc>
              <a:defRPr/>
            </a:pPr>
            <a:r>
              <a:rPr lang="en-US" b="1" dirty="0">
                <a:latin typeface="Times New Roman" charset="0"/>
                <a:ea typeface="ＭＳ Ｐゴシック" charset="0"/>
                <a:cs typeface="Times New Roman" charset="0"/>
              </a:rPr>
              <a:t>Where did the water go?  </a:t>
            </a:r>
          </a:p>
          <a:p>
            <a:pPr lvl="2" eaLnBrk="1" hangingPunct="1">
              <a:lnSpc>
                <a:spcPct val="90000"/>
              </a:lnSpc>
              <a:defRPr/>
            </a:pPr>
            <a:r>
              <a:rPr lang="en-US" sz="2400" b="1" dirty="0">
                <a:latin typeface="Times New Roman" charset="0"/>
                <a:ea typeface="ＭＳ Ｐゴシック" charset="0"/>
                <a:cs typeface="Times New Roman" charset="0"/>
              </a:rPr>
              <a:t>Loss to space?  (MEX, 2013 MAVEN)</a:t>
            </a:r>
          </a:p>
          <a:p>
            <a:pPr lvl="2" eaLnBrk="1" hangingPunct="1">
              <a:lnSpc>
                <a:spcPct val="90000"/>
              </a:lnSpc>
              <a:defRPr/>
            </a:pPr>
            <a:r>
              <a:rPr lang="en-US" sz="2400" b="1" dirty="0">
                <a:latin typeface="Times New Roman" charset="0"/>
                <a:ea typeface="ＭＳ Ｐゴシック" charset="0"/>
                <a:cs typeface="Times New Roman" charset="0"/>
              </a:rPr>
              <a:t>Subsurface </a:t>
            </a:r>
            <a:r>
              <a:rPr lang="en-US" sz="2400" b="1" dirty="0" err="1">
                <a:latin typeface="Times New Roman" charset="0"/>
                <a:ea typeface="ＭＳ Ｐゴシック" charset="0"/>
                <a:cs typeface="Times New Roman" charset="0"/>
              </a:rPr>
              <a:t>Cryosphere</a:t>
            </a:r>
            <a:r>
              <a:rPr lang="en-US" sz="2400" b="1" dirty="0">
                <a:latin typeface="Times New Roman" charset="0"/>
                <a:ea typeface="ＭＳ Ｐゴシック" charset="0"/>
                <a:cs typeface="Times New Roman" charset="0"/>
              </a:rPr>
              <a:t>?  (PHX; MEX, MRO continue to explore)</a:t>
            </a:r>
          </a:p>
          <a:p>
            <a:pPr eaLnBrk="1" hangingPunct="1">
              <a:lnSpc>
                <a:spcPct val="90000"/>
              </a:lnSpc>
              <a:defRPr/>
            </a:pPr>
            <a:r>
              <a:rPr lang="en-US" b="1" dirty="0">
                <a:latin typeface="Times New Roman" charset="0"/>
                <a:ea typeface="ＭＳ Ｐゴシック" charset="0"/>
                <a:cs typeface="Times New Roman" charset="0"/>
              </a:rPr>
              <a:t>The ancient water-rich environments changed over time, some more favorable to life than others  </a:t>
            </a:r>
            <a:r>
              <a:rPr lang="en-US" sz="2400" b="1" i="1" dirty="0">
                <a:latin typeface="Times New Roman" charset="0"/>
                <a:ea typeface="ＭＳ Ｐゴシック" charset="0"/>
                <a:cs typeface="Times New Roman" charset="0"/>
              </a:rPr>
              <a:t>(MGS, ODY,  MER, MEX, MRO)</a:t>
            </a:r>
          </a:p>
          <a:p>
            <a:pPr lvl="1" eaLnBrk="1" hangingPunct="1">
              <a:lnSpc>
                <a:spcPct val="90000"/>
              </a:lnSpc>
              <a:spcAft>
                <a:spcPts val="600"/>
              </a:spcAft>
              <a:defRPr/>
            </a:pPr>
            <a:r>
              <a:rPr lang="en-US" b="1" dirty="0" smtClean="0">
                <a:latin typeface="Times New Roman" charset="0"/>
                <a:ea typeface="ＭＳ Ｐゴシック" charset="0"/>
                <a:cs typeface="Times New Roman" charset="0"/>
              </a:rPr>
              <a:t>There likely were </a:t>
            </a:r>
            <a:r>
              <a:rPr lang="en-US" b="1" i="1" dirty="0" smtClean="0">
                <a:latin typeface="Times New Roman" charset="0"/>
                <a:ea typeface="ＭＳ Ｐゴシック" charset="0"/>
                <a:cs typeface="Times New Roman" charset="0"/>
              </a:rPr>
              <a:t>episodes</a:t>
            </a:r>
            <a:r>
              <a:rPr lang="en-US" b="1" dirty="0" smtClean="0">
                <a:latin typeface="Times New Roman" charset="0"/>
                <a:ea typeface="ＭＳ Ｐゴシック" charset="0"/>
                <a:cs typeface="Times New Roman" charset="0"/>
              </a:rPr>
              <a:t> of more habitable conditions </a:t>
            </a:r>
          </a:p>
          <a:p>
            <a:pPr lvl="1" eaLnBrk="1" hangingPunct="1">
              <a:lnSpc>
                <a:spcPct val="90000"/>
              </a:lnSpc>
              <a:spcAft>
                <a:spcPts val="600"/>
              </a:spcAft>
              <a:defRPr/>
            </a:pPr>
            <a:r>
              <a:rPr lang="en-US" b="1" dirty="0" smtClean="0">
                <a:latin typeface="Times New Roman" charset="0"/>
                <a:ea typeface="ＭＳ Ｐゴシック" charset="0"/>
                <a:cs typeface="Times New Roman" charset="0"/>
              </a:rPr>
              <a:t>If life developed on Mars, bio</a:t>
            </a:r>
            <a:r>
              <a:rPr lang="en-US" b="1" dirty="0">
                <a:latin typeface="Times New Roman" charset="0"/>
                <a:ea typeface="ＭＳ Ｐゴシック" charset="0"/>
                <a:cs typeface="Times New Roman" charset="0"/>
              </a:rPr>
              <a:t>-signatures formed in the more favorable environments could have been preserved in some locales accessible </a:t>
            </a:r>
            <a:r>
              <a:rPr lang="en-US" b="1" dirty="0" smtClean="0">
                <a:latin typeface="Times New Roman" charset="0"/>
                <a:ea typeface="ＭＳ Ｐゴシック" charset="0"/>
                <a:cs typeface="Times New Roman" charset="0"/>
              </a:rPr>
              <a:t>today (=&gt; MSL &amp; possible sample return)</a:t>
            </a:r>
            <a:endParaRPr lang="en-US" dirty="0">
              <a:latin typeface="Times New Roman" charset="0"/>
              <a:ea typeface="ＭＳ Ｐゴシック" charset="0"/>
              <a:cs typeface="Times New Roman" charset="0"/>
            </a:endParaRPr>
          </a:p>
          <a:p>
            <a:pPr lvl="1" eaLnBrk="1" hangingPunct="1">
              <a:lnSpc>
                <a:spcPct val="90000"/>
              </a:lnSpc>
              <a:defRPr/>
            </a:pPr>
            <a:endParaRPr lang="en-US" sz="1600" dirty="0">
              <a:latin typeface="Arial" charset="0"/>
              <a:ea typeface="ＭＳ Ｐゴシック" charset="0"/>
            </a:endParaRPr>
          </a:p>
        </p:txBody>
      </p:sp>
      <p:sp>
        <p:nvSpPr>
          <p:cNvPr id="27651" name="Title 6"/>
          <p:cNvSpPr>
            <a:spLocks noGrp="1"/>
          </p:cNvSpPr>
          <p:nvPr>
            <p:ph type="title"/>
          </p:nvPr>
        </p:nvSpPr>
        <p:spPr>
          <a:xfrm>
            <a:off x="1981200" y="304800"/>
            <a:ext cx="4800600" cy="482600"/>
          </a:xfrm>
        </p:spPr>
        <p:txBody>
          <a:bodyPr/>
          <a:lstStyle/>
          <a:p>
            <a:pPr eaLnBrk="1" hangingPunct="1">
              <a:defRPr/>
            </a:pPr>
            <a:r>
              <a:rPr lang="en-US" dirty="0">
                <a:latin typeface="Times New Roman" charset="0"/>
                <a:ea typeface="ＭＳ Ｐゴシック" charset="0"/>
              </a:rPr>
              <a:t>Science </a:t>
            </a:r>
            <a:r>
              <a:rPr lang="en-US" dirty="0" smtClean="0">
                <a:latin typeface="Times New Roman" charset="0"/>
                <a:ea typeface="ＭＳ Ｐゴシック" charset="0"/>
              </a:rPr>
              <a:t>Highlights (1 of 2)</a:t>
            </a:r>
            <a:endParaRPr lang="en-US" dirty="0">
              <a:latin typeface="Times New Roman"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pPr>
              <a:defRPr/>
            </a:pPr>
            <a:r>
              <a:rPr lang="en-US" smtClean="0">
                <a:cs typeface="+mj-cs"/>
              </a:rPr>
              <a:t>Mars as an older Earth  - P. Lowell</a:t>
            </a:r>
          </a:p>
        </p:txBody>
      </p:sp>
      <p:sp>
        <p:nvSpPr>
          <p:cNvPr id="580611" name="Rectangle 3"/>
          <p:cNvSpPr>
            <a:spLocks noGrp="1" noChangeArrowheads="1"/>
          </p:cNvSpPr>
          <p:nvPr>
            <p:ph type="body" idx="1"/>
          </p:nvPr>
        </p:nvSpPr>
        <p:spPr>
          <a:xfrm>
            <a:off x="558800" y="1206500"/>
            <a:ext cx="7658100" cy="5194300"/>
          </a:xfrm>
        </p:spPr>
        <p:txBody>
          <a:bodyPr/>
          <a:lstStyle/>
          <a:p>
            <a:pPr algn="ctr">
              <a:lnSpc>
                <a:spcPct val="90000"/>
              </a:lnSpc>
              <a:spcAft>
                <a:spcPct val="20000"/>
              </a:spcAft>
              <a:buFontTx/>
              <a:buNone/>
              <a:defRPr/>
            </a:pPr>
            <a:r>
              <a:rPr lang="en-US" sz="2400" b="1" i="1" u="sng" dirty="0" smtClean="0">
                <a:cs typeface="+mn-cs"/>
              </a:rPr>
              <a:t>The view of Mars at the beginning of the 20th Century</a:t>
            </a:r>
            <a:endParaRPr lang="en-US" sz="2000" i="1" u="sng" dirty="0" smtClean="0">
              <a:cs typeface="+mn-cs"/>
            </a:endParaRPr>
          </a:p>
          <a:p>
            <a:pPr>
              <a:lnSpc>
                <a:spcPct val="90000"/>
              </a:lnSpc>
              <a:buFontTx/>
              <a:buNone/>
              <a:defRPr/>
            </a:pPr>
            <a:r>
              <a:rPr lang="en-US" sz="2000" b="1" i="1" dirty="0" smtClean="0">
                <a:cs typeface="+mn-cs"/>
              </a:rPr>
              <a:t>Both Earth and Mars had:</a:t>
            </a:r>
          </a:p>
          <a:p>
            <a:pPr>
              <a:lnSpc>
                <a:spcPct val="90000"/>
              </a:lnSpc>
              <a:defRPr/>
            </a:pPr>
            <a:r>
              <a:rPr lang="en-US" sz="2000" b="1" dirty="0" smtClean="0">
                <a:cs typeface="+mn-cs"/>
              </a:rPr>
              <a:t>Seasons and Seasonal Change</a:t>
            </a:r>
          </a:p>
          <a:p>
            <a:pPr lvl="1">
              <a:lnSpc>
                <a:spcPct val="90000"/>
              </a:lnSpc>
              <a:defRPr/>
            </a:pPr>
            <a:r>
              <a:rPr lang="en-US" sz="2000" b="1" dirty="0" smtClean="0"/>
              <a:t>Polar Caps that come and go seasonally</a:t>
            </a:r>
          </a:p>
          <a:p>
            <a:pPr lvl="1">
              <a:lnSpc>
                <a:spcPct val="90000"/>
              </a:lnSpc>
              <a:defRPr/>
            </a:pPr>
            <a:r>
              <a:rPr lang="en-US" sz="2000" b="1" dirty="0" smtClean="0"/>
              <a:t>Changes in color or albedo, also with season</a:t>
            </a:r>
          </a:p>
          <a:p>
            <a:pPr>
              <a:lnSpc>
                <a:spcPct val="90000"/>
              </a:lnSpc>
              <a:defRPr/>
            </a:pPr>
            <a:r>
              <a:rPr lang="en-US" sz="2000" b="1" dirty="0" smtClean="0">
                <a:cs typeface="+mn-cs"/>
              </a:rPr>
              <a:t>Atmospheres</a:t>
            </a:r>
          </a:p>
          <a:p>
            <a:pPr lvl="1">
              <a:lnSpc>
                <a:spcPct val="90000"/>
              </a:lnSpc>
              <a:defRPr/>
            </a:pPr>
            <a:r>
              <a:rPr lang="en-US" sz="2000" b="1" dirty="0" smtClean="0"/>
              <a:t>Mars less air than Earth, but enough for life </a:t>
            </a:r>
          </a:p>
          <a:p>
            <a:pPr lvl="1">
              <a:lnSpc>
                <a:spcPct val="90000"/>
              </a:lnSpc>
              <a:buFontTx/>
              <a:buNone/>
              <a:defRPr/>
            </a:pPr>
            <a:r>
              <a:rPr lang="en-US" sz="2000" b="1" dirty="0" smtClean="0"/>
              <a:t>		(estimated @ 10% of Earth</a:t>
            </a:r>
            <a:r>
              <a:rPr lang="ja-JP" altLang="en-US" sz="2000" b="1" dirty="0" smtClean="0">
                <a:latin typeface="Arial"/>
              </a:rPr>
              <a:t>’</a:t>
            </a:r>
            <a:r>
              <a:rPr lang="en-US" sz="2000" b="1" dirty="0" smtClean="0"/>
              <a:t>s atmosphere)</a:t>
            </a:r>
          </a:p>
          <a:p>
            <a:pPr>
              <a:lnSpc>
                <a:spcPct val="90000"/>
              </a:lnSpc>
              <a:defRPr/>
            </a:pPr>
            <a:r>
              <a:rPr lang="en-US" sz="2000" b="1" dirty="0" smtClean="0">
                <a:cs typeface="+mn-cs"/>
              </a:rPr>
              <a:t>Active Water Cycles:  Wave of Darkening; Canals (?)</a:t>
            </a:r>
          </a:p>
          <a:p>
            <a:pPr>
              <a:lnSpc>
                <a:spcPct val="90000"/>
              </a:lnSpc>
              <a:defRPr/>
            </a:pPr>
            <a:r>
              <a:rPr lang="en-US" sz="2000" b="1" dirty="0" smtClean="0">
                <a:cs typeface="+mn-cs"/>
              </a:rPr>
              <a:t>Similar length of day:  Moderate diurnal variations</a:t>
            </a:r>
          </a:p>
          <a:p>
            <a:pPr>
              <a:lnSpc>
                <a:spcPct val="90000"/>
              </a:lnSpc>
              <a:defRPr/>
            </a:pPr>
            <a:r>
              <a:rPr lang="en-US" sz="2000" b="1" dirty="0" smtClean="0">
                <a:cs typeface="+mn-cs"/>
              </a:rPr>
              <a:t>Same evolutionary path--Mars was just older</a:t>
            </a:r>
          </a:p>
          <a:p>
            <a:pPr lvl="1">
              <a:lnSpc>
                <a:spcPct val="90000"/>
              </a:lnSpc>
              <a:defRPr/>
            </a:pPr>
            <a:r>
              <a:rPr lang="en-US" sz="2000" b="1" dirty="0" smtClean="0"/>
              <a:t>Losing atmospheric and surface water over time</a:t>
            </a:r>
          </a:p>
          <a:p>
            <a:pPr>
              <a:lnSpc>
                <a:spcPct val="90000"/>
              </a:lnSpc>
              <a:defRPr/>
            </a:pPr>
            <a:r>
              <a:rPr lang="en-US" sz="2000" b="1" dirty="0" smtClean="0">
                <a:cs typeface="+mn-cs"/>
              </a:rPr>
              <a:t>Abodes of Life</a:t>
            </a:r>
          </a:p>
          <a:p>
            <a:pPr lvl="1">
              <a:lnSpc>
                <a:spcPct val="90000"/>
              </a:lnSpc>
              <a:defRPr/>
            </a:pPr>
            <a:r>
              <a:rPr lang="en-US" sz="1800" b="1" dirty="0" smtClean="0"/>
              <a:t>Intelligent race in a struggle with desertification of the planet</a:t>
            </a:r>
          </a:p>
        </p:txBody>
      </p:sp>
      <p:grpSp>
        <p:nvGrpSpPr>
          <p:cNvPr id="3" name="Group 2"/>
          <p:cNvGrpSpPr/>
          <p:nvPr/>
        </p:nvGrpSpPr>
        <p:grpSpPr>
          <a:xfrm>
            <a:off x="6547107" y="3318933"/>
            <a:ext cx="2303268" cy="3400286"/>
            <a:chOff x="6547107" y="3318933"/>
            <a:chExt cx="2303268" cy="3400286"/>
          </a:xfrm>
        </p:grpSpPr>
        <p:sp>
          <p:nvSpPr>
            <p:cNvPr id="2" name="TextBox 1"/>
            <p:cNvSpPr txBox="1"/>
            <p:nvPr/>
          </p:nvSpPr>
          <p:spPr>
            <a:xfrm>
              <a:off x="6547107" y="3318933"/>
              <a:ext cx="569387" cy="400110"/>
            </a:xfrm>
            <a:prstGeom prst="rect">
              <a:avLst/>
            </a:prstGeom>
            <a:noFill/>
            <a:ln>
              <a:solidFill>
                <a:srgbClr val="A0080B"/>
              </a:solidFill>
            </a:ln>
          </p:spPr>
          <p:txBody>
            <a:bodyPr wrap="none" rtlCol="0">
              <a:spAutoFit/>
            </a:bodyPr>
            <a:lstStyle/>
            <a:p>
              <a:r>
                <a:rPr lang="en-US" sz="2000" b="1" dirty="0" smtClean="0">
                  <a:solidFill>
                    <a:srgbClr val="FF0000"/>
                  </a:solidFill>
                </a:rPr>
                <a:t>1%</a:t>
              </a:r>
              <a:endParaRPr lang="en-US" sz="2000" b="1" dirty="0">
                <a:solidFill>
                  <a:srgbClr val="FF0000"/>
                </a:solidFill>
              </a:endParaRPr>
            </a:p>
          </p:txBody>
        </p:sp>
        <p:sp>
          <p:nvSpPr>
            <p:cNvPr id="5" name="TextBox 4"/>
            <p:cNvSpPr txBox="1"/>
            <p:nvPr/>
          </p:nvSpPr>
          <p:spPr>
            <a:xfrm>
              <a:off x="7048429" y="3860800"/>
              <a:ext cx="1801946" cy="1323439"/>
            </a:xfrm>
            <a:prstGeom prst="rect">
              <a:avLst/>
            </a:prstGeom>
            <a:noFill/>
            <a:ln>
              <a:solidFill>
                <a:srgbClr val="A0080B"/>
              </a:solidFill>
            </a:ln>
          </p:spPr>
          <p:txBody>
            <a:bodyPr wrap="none" rtlCol="0">
              <a:spAutoFit/>
            </a:bodyPr>
            <a:lstStyle/>
            <a:p>
              <a:r>
                <a:rPr lang="en-US" sz="2000" b="1" dirty="0" smtClean="0">
                  <a:solidFill>
                    <a:srgbClr val="FF0000"/>
                  </a:solidFill>
                </a:rPr>
                <a:t>Dust --</a:t>
              </a:r>
            </a:p>
            <a:p>
              <a:r>
                <a:rPr lang="en-US" sz="2000" b="1" dirty="0" smtClean="0">
                  <a:solidFill>
                    <a:srgbClr val="FF0000"/>
                  </a:solidFill>
                </a:rPr>
                <a:t>Not Vegetation</a:t>
              </a:r>
            </a:p>
            <a:p>
              <a:r>
                <a:rPr lang="en-US" sz="2000" b="1" dirty="0" smtClean="0">
                  <a:solidFill>
                    <a:srgbClr val="FF0000"/>
                  </a:solidFill>
                </a:rPr>
                <a:t>No Canals</a:t>
              </a:r>
            </a:p>
            <a:p>
              <a:r>
                <a:rPr lang="en-US" sz="2000" b="1" dirty="0" smtClean="0">
                  <a:solidFill>
                    <a:srgbClr val="FF0000"/>
                  </a:solidFill>
                </a:rPr>
                <a:t>(but channels)</a:t>
              </a:r>
              <a:endParaRPr lang="en-US" sz="2000" b="1" dirty="0">
                <a:solidFill>
                  <a:srgbClr val="FF0000"/>
                </a:solidFill>
              </a:endParaRPr>
            </a:p>
          </p:txBody>
        </p:sp>
        <p:sp>
          <p:nvSpPr>
            <p:cNvPr id="6" name="TextBox 5"/>
            <p:cNvSpPr txBox="1"/>
            <p:nvPr/>
          </p:nvSpPr>
          <p:spPr>
            <a:xfrm>
              <a:off x="7050679" y="6011333"/>
              <a:ext cx="1391051" cy="707886"/>
            </a:xfrm>
            <a:prstGeom prst="rect">
              <a:avLst/>
            </a:prstGeom>
            <a:noFill/>
            <a:ln>
              <a:solidFill>
                <a:srgbClr val="A0080B"/>
              </a:solidFill>
            </a:ln>
          </p:spPr>
          <p:txBody>
            <a:bodyPr wrap="none" rtlCol="0">
              <a:spAutoFit/>
            </a:bodyPr>
            <a:lstStyle/>
            <a:p>
              <a:r>
                <a:rPr lang="en-US" sz="2000" b="1" dirty="0" smtClean="0">
                  <a:solidFill>
                    <a:srgbClr val="FF0000"/>
                  </a:solidFill>
                </a:rPr>
                <a:t>Microbial?  </a:t>
              </a:r>
            </a:p>
            <a:p>
              <a:r>
                <a:rPr lang="en-US" sz="2000" b="1" dirty="0" smtClean="0">
                  <a:solidFill>
                    <a:srgbClr val="FF0000"/>
                  </a:solidFill>
                </a:rPr>
                <a:t>Extinct?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4"/>
          <p:cNvPicPr>
            <a:picLocks noGrp="1"/>
          </p:cNvPicPr>
          <p:nvPr>
            <p:ph/>
          </p:nvPr>
        </p:nvPicPr>
        <p:blipFill>
          <a:blip r:embed="rId2">
            <a:extLst>
              <a:ext uri="{28A0092B-C50C-407E-A947-70E740481C1C}">
                <a14:useLocalDpi xmlns:a14="http://schemas.microsoft.com/office/drawing/2010/main" val="0"/>
              </a:ext>
            </a:extLst>
          </a:blip>
          <a:srcRect l="-22185" r="-22185"/>
          <a:stretch>
            <a:fillRect/>
          </a:stretch>
        </p:blipFill>
        <p:spPr>
          <a:xfrm>
            <a:off x="414868" y="1134533"/>
            <a:ext cx="7899400" cy="5418667"/>
          </a:xfrm>
          <a:ln>
            <a:solidFill>
              <a:srgbClr val="000000"/>
            </a:solidFill>
            <a:miter lim="800000"/>
            <a:headEnd/>
            <a:tailEnd/>
          </a:ln>
        </p:spPr>
      </p:pic>
      <p:sp>
        <p:nvSpPr>
          <p:cNvPr id="2" name="TextBox 1"/>
          <p:cNvSpPr txBox="1"/>
          <p:nvPr/>
        </p:nvSpPr>
        <p:spPr>
          <a:xfrm>
            <a:off x="3112884" y="186265"/>
            <a:ext cx="3407704" cy="584776"/>
          </a:xfrm>
          <a:prstGeom prst="rect">
            <a:avLst/>
          </a:prstGeom>
          <a:noFill/>
        </p:spPr>
        <p:txBody>
          <a:bodyPr wrap="none" rtlCol="0">
            <a:spAutoFit/>
          </a:bodyPr>
          <a:lstStyle/>
          <a:p>
            <a:r>
              <a:rPr lang="en-US" sz="3200" b="1" dirty="0" smtClean="0"/>
              <a:t>Change with Time</a:t>
            </a:r>
            <a:endParaRPr lang="en-US" sz="3200" b="1"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11163" y="1117600"/>
            <a:ext cx="8499475" cy="5588000"/>
          </a:xfrm>
        </p:spPr>
        <p:txBody>
          <a:bodyPr/>
          <a:lstStyle/>
          <a:p>
            <a:pPr eaLnBrk="1" hangingPunct="1">
              <a:lnSpc>
                <a:spcPct val="90000"/>
              </a:lnSpc>
              <a:defRPr/>
            </a:pPr>
            <a:r>
              <a:rPr lang="en-US" b="1" dirty="0" smtClean="0">
                <a:latin typeface="Times New Roman" charset="0"/>
                <a:ea typeface="ＭＳ Ｐゴシック" charset="0"/>
                <a:cs typeface="Times New Roman" charset="0"/>
              </a:rPr>
              <a:t>In </a:t>
            </a:r>
            <a:r>
              <a:rPr lang="en-US" b="1" dirty="0">
                <a:latin typeface="Times New Roman" charset="0"/>
                <a:ea typeface="ＭＳ Ｐゴシック" charset="0"/>
                <a:cs typeface="Times New Roman" charset="0"/>
              </a:rPr>
              <a:t>more recent (geologic) times, Mars continued to change, with episodes of water exchange between high and low latitudes  </a:t>
            </a:r>
            <a:r>
              <a:rPr lang="en-US" sz="2400" b="1" i="1" dirty="0">
                <a:latin typeface="Times New Roman" charset="0"/>
                <a:ea typeface="ＭＳ Ｐゴシック" charset="0"/>
                <a:cs typeface="Times New Roman" charset="0"/>
              </a:rPr>
              <a:t>(MGS, ODY, PHX, MRO)</a:t>
            </a:r>
          </a:p>
          <a:p>
            <a:pPr lvl="1" eaLnBrk="1" hangingPunct="1">
              <a:lnSpc>
                <a:spcPct val="90000"/>
              </a:lnSpc>
              <a:spcAft>
                <a:spcPts val="600"/>
              </a:spcAft>
              <a:defRPr/>
            </a:pPr>
            <a:r>
              <a:rPr lang="en-US" b="1" dirty="0">
                <a:latin typeface="Times New Roman" charset="0"/>
                <a:ea typeface="ＭＳ Ｐゴシック" charset="0"/>
                <a:cs typeface="Times New Roman" charset="0"/>
              </a:rPr>
              <a:t>Periodic change/cycling likely driven by obliquity and orbital changes)</a:t>
            </a:r>
          </a:p>
          <a:p>
            <a:pPr eaLnBrk="1" hangingPunct="1">
              <a:lnSpc>
                <a:spcPct val="90000"/>
              </a:lnSpc>
              <a:defRPr/>
            </a:pPr>
            <a:r>
              <a:rPr lang="en-US" b="1" dirty="0">
                <a:latin typeface="Times New Roman" charset="0"/>
                <a:ea typeface="ＭＳ Ｐゴシック" charset="0"/>
                <a:cs typeface="Times New Roman" charset="0"/>
              </a:rPr>
              <a:t>Mars today:</a:t>
            </a:r>
          </a:p>
          <a:p>
            <a:pPr lvl="1" eaLnBrk="1" hangingPunct="1">
              <a:lnSpc>
                <a:spcPct val="90000"/>
              </a:lnSpc>
              <a:defRPr/>
            </a:pPr>
            <a:r>
              <a:rPr lang="en-US" b="1" dirty="0">
                <a:latin typeface="Times New Roman" charset="0"/>
                <a:ea typeface="ＭＳ Ｐゴシック" charset="0"/>
                <a:cs typeface="Times New Roman" charset="0"/>
              </a:rPr>
              <a:t>Continues to change (e.g., new meteor impacts, cap change, gullies)</a:t>
            </a:r>
          </a:p>
          <a:p>
            <a:pPr lvl="1" eaLnBrk="1" hangingPunct="1">
              <a:lnSpc>
                <a:spcPct val="90000"/>
              </a:lnSpc>
              <a:defRPr/>
            </a:pPr>
            <a:r>
              <a:rPr lang="en-US" b="1" dirty="0">
                <a:latin typeface="Times New Roman" charset="0"/>
                <a:ea typeface="ＭＳ Ｐゴシック" charset="0"/>
                <a:cs typeface="Times New Roman" charset="0"/>
              </a:rPr>
              <a:t>Has potential evidence of present life; e.g., trace gases (2016 EMTGO), and of potential ancient habitability (MSL, Mars Sample Return)</a:t>
            </a:r>
          </a:p>
          <a:p>
            <a:pPr lvl="1" eaLnBrk="1" hangingPunct="1">
              <a:lnSpc>
                <a:spcPct val="90000"/>
              </a:lnSpc>
              <a:defRPr/>
            </a:pPr>
            <a:r>
              <a:rPr lang="en-US" b="1" dirty="0">
                <a:latin typeface="Times New Roman" charset="0"/>
                <a:ea typeface="ＭＳ Ｐゴシック" charset="0"/>
                <a:cs typeface="Times New Roman" charset="0"/>
              </a:rPr>
              <a:t>Has an accessible physical record of all its past environments waiting to be examined (all missions, esp. Mars Sample Return)</a:t>
            </a:r>
          </a:p>
          <a:p>
            <a:pPr lvl="1" eaLnBrk="1" hangingPunct="1">
              <a:lnSpc>
                <a:spcPct val="90000"/>
              </a:lnSpc>
              <a:defRPr/>
            </a:pPr>
            <a:endParaRPr lang="en-US" sz="1600" dirty="0">
              <a:latin typeface="Arial" charset="0"/>
              <a:ea typeface="ＭＳ Ｐゴシック" charset="0"/>
            </a:endParaRPr>
          </a:p>
        </p:txBody>
      </p:sp>
      <p:sp>
        <p:nvSpPr>
          <p:cNvPr id="27651" name="Title 6"/>
          <p:cNvSpPr>
            <a:spLocks noGrp="1"/>
          </p:cNvSpPr>
          <p:nvPr>
            <p:ph type="title"/>
          </p:nvPr>
        </p:nvSpPr>
        <p:spPr>
          <a:xfrm>
            <a:off x="2167467" y="304800"/>
            <a:ext cx="4842933" cy="482600"/>
          </a:xfrm>
        </p:spPr>
        <p:txBody>
          <a:bodyPr/>
          <a:lstStyle/>
          <a:p>
            <a:pPr eaLnBrk="1" hangingPunct="1">
              <a:defRPr/>
            </a:pPr>
            <a:r>
              <a:rPr lang="en-US" dirty="0">
                <a:latin typeface="Times New Roman" charset="0"/>
                <a:ea typeface="ＭＳ Ｐゴシック" charset="0"/>
              </a:rPr>
              <a:t>Science </a:t>
            </a:r>
            <a:r>
              <a:rPr lang="en-US" dirty="0" smtClean="0">
                <a:latin typeface="Times New Roman" charset="0"/>
                <a:ea typeface="ＭＳ Ｐゴシック" charset="0"/>
              </a:rPr>
              <a:t>Highlights (2 of 2)</a:t>
            </a:r>
            <a:endParaRPr lang="en-US" dirty="0">
              <a:latin typeface="Times New Roman" charset="0"/>
              <a:ea typeface="ＭＳ Ｐゴシック" charset="0"/>
            </a:endParaRPr>
          </a:p>
        </p:txBody>
      </p:sp>
    </p:spTree>
    <p:extLst>
      <p:ext uri="{BB962C8B-B14F-4D97-AF65-F5344CB8AC3E}">
        <p14:creationId xmlns:p14="http://schemas.microsoft.com/office/powerpoint/2010/main" val="350007270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PSP_002200_1380 con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3"/>
          <p:cNvSpPr>
            <a:spLocks noChangeArrowheads="1"/>
          </p:cNvSpPr>
          <p:nvPr/>
        </p:nvSpPr>
        <p:spPr bwMode="auto">
          <a:xfrm>
            <a:off x="2743200" y="6019800"/>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800">
                <a:solidFill>
                  <a:schemeClr val="bg1"/>
                </a:solidFill>
                <a:latin typeface="Helvetica" charset="0"/>
              </a:rPr>
              <a:t>HiRISE</a:t>
            </a:r>
            <a:endParaRPr lang="en-US" sz="1800"/>
          </a:p>
        </p:txBody>
      </p:sp>
      <p:sp>
        <p:nvSpPr>
          <p:cNvPr id="36867" name="Rectangle 4"/>
          <p:cNvSpPr>
            <a:spLocks noChangeArrowheads="1"/>
          </p:cNvSpPr>
          <p:nvPr/>
        </p:nvSpPr>
        <p:spPr bwMode="auto">
          <a:xfrm>
            <a:off x="5486400" y="2133600"/>
            <a:ext cx="1219200" cy="533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868" name="Rectangle 11"/>
          <p:cNvSpPr>
            <a:spLocks noChangeArrowheads="1"/>
          </p:cNvSpPr>
          <p:nvPr/>
        </p:nvSpPr>
        <p:spPr bwMode="auto">
          <a:xfrm>
            <a:off x="7242175" y="63468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ESP_011443_1380_I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8388"/>
            <a:ext cx="91440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4" name="Group 3"/>
          <p:cNvGrpSpPr>
            <a:grpSpLocks/>
          </p:cNvGrpSpPr>
          <p:nvPr/>
        </p:nvGrpSpPr>
        <p:grpSpPr bwMode="auto">
          <a:xfrm>
            <a:off x="685800" y="381000"/>
            <a:ext cx="7620000" cy="381000"/>
            <a:chOff x="381000" y="685800"/>
            <a:chExt cx="7620000" cy="381000"/>
          </a:xfrm>
        </p:grpSpPr>
        <p:sp>
          <p:nvSpPr>
            <p:cNvPr id="5" name="Rectangle 4"/>
            <p:cNvSpPr/>
            <p:nvPr/>
          </p:nvSpPr>
          <p:spPr>
            <a:xfrm>
              <a:off x="381000" y="695325"/>
              <a:ext cx="7620000" cy="3714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9" name="Straight Connector 8"/>
            <p:cNvCxnSpPr/>
            <p:nvPr/>
          </p:nvCxnSpPr>
          <p:spPr>
            <a:xfrm>
              <a:off x="2667000" y="685800"/>
              <a:ext cx="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81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Rectangle 10"/>
            <p:cNvSpPr/>
            <p:nvPr/>
          </p:nvSpPr>
          <p:spPr>
            <a:xfrm>
              <a:off x="1905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 name="Rectangle 11"/>
            <p:cNvSpPr/>
            <p:nvPr/>
          </p:nvSpPr>
          <p:spPr>
            <a:xfrm>
              <a:off x="3429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 name="Rectangle 12"/>
            <p:cNvSpPr/>
            <p:nvPr/>
          </p:nvSpPr>
          <p:spPr>
            <a:xfrm>
              <a:off x="4953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4" name="Rectangle 13"/>
            <p:cNvSpPr/>
            <p:nvPr/>
          </p:nvSpPr>
          <p:spPr>
            <a:xfrm>
              <a:off x="6477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3803" name="TextBox 14"/>
            <p:cNvSpPr txBox="1">
              <a:spLocks noChangeArrowheads="1"/>
            </p:cNvSpPr>
            <p:nvPr/>
          </p:nvSpPr>
          <p:spPr bwMode="auto">
            <a:xfrm>
              <a:off x="867924" y="722411"/>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2006</a:t>
              </a:r>
            </a:p>
          </p:txBody>
        </p:sp>
        <p:sp>
          <p:nvSpPr>
            <p:cNvPr id="33804" name="TextBox 15"/>
            <p:cNvSpPr txBox="1">
              <a:spLocks noChangeArrowheads="1"/>
            </p:cNvSpPr>
            <p:nvPr/>
          </p:nvSpPr>
          <p:spPr bwMode="auto">
            <a:xfrm>
              <a:off x="2391924" y="722410"/>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2007</a:t>
              </a:r>
            </a:p>
          </p:txBody>
        </p:sp>
        <p:sp>
          <p:nvSpPr>
            <p:cNvPr id="33805" name="TextBox 16"/>
            <p:cNvSpPr txBox="1">
              <a:spLocks noChangeArrowheads="1"/>
            </p:cNvSpPr>
            <p:nvPr/>
          </p:nvSpPr>
          <p:spPr bwMode="auto">
            <a:xfrm>
              <a:off x="3915924" y="722411"/>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2008</a:t>
              </a:r>
            </a:p>
          </p:txBody>
        </p:sp>
        <p:sp>
          <p:nvSpPr>
            <p:cNvPr id="33806" name="TextBox 17"/>
            <p:cNvSpPr txBox="1">
              <a:spLocks noChangeArrowheads="1"/>
            </p:cNvSpPr>
            <p:nvPr/>
          </p:nvSpPr>
          <p:spPr bwMode="auto">
            <a:xfrm>
              <a:off x="5439924" y="722411"/>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2009</a:t>
              </a:r>
            </a:p>
          </p:txBody>
        </p:sp>
        <p:sp>
          <p:nvSpPr>
            <p:cNvPr id="33807" name="TextBox 18"/>
            <p:cNvSpPr txBox="1">
              <a:spLocks noChangeArrowheads="1"/>
            </p:cNvSpPr>
            <p:nvPr/>
          </p:nvSpPr>
          <p:spPr bwMode="auto">
            <a:xfrm>
              <a:off x="6963924" y="727173"/>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2010</a:t>
              </a:r>
            </a:p>
          </p:txBody>
        </p:sp>
      </p:grpSp>
      <p:sp>
        <p:nvSpPr>
          <p:cNvPr id="33795" name="TextBox 6"/>
          <p:cNvSpPr txBox="1">
            <a:spLocks noChangeArrowheads="1"/>
          </p:cNvSpPr>
          <p:nvPr/>
        </p:nvSpPr>
        <p:spPr bwMode="auto">
          <a:xfrm>
            <a:off x="0" y="5789613"/>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PSP_004339_1890</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8388"/>
            <a:ext cx="91440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8" name="Group 19"/>
          <p:cNvGrpSpPr>
            <a:grpSpLocks/>
          </p:cNvGrpSpPr>
          <p:nvPr/>
        </p:nvGrpSpPr>
        <p:grpSpPr bwMode="auto">
          <a:xfrm>
            <a:off x="685800" y="381000"/>
            <a:ext cx="7620000" cy="381000"/>
            <a:chOff x="381000" y="685800"/>
            <a:chExt cx="7620000" cy="381000"/>
          </a:xfrm>
        </p:grpSpPr>
        <p:sp>
          <p:nvSpPr>
            <p:cNvPr id="21" name="Rectangle 20"/>
            <p:cNvSpPr/>
            <p:nvPr/>
          </p:nvSpPr>
          <p:spPr>
            <a:xfrm>
              <a:off x="381000" y="695325"/>
              <a:ext cx="7620000" cy="3714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22" name="Straight Connector 21"/>
            <p:cNvCxnSpPr/>
            <p:nvPr/>
          </p:nvCxnSpPr>
          <p:spPr>
            <a:xfrm>
              <a:off x="2895600" y="685800"/>
              <a:ext cx="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81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5" name="Rectangle 24"/>
            <p:cNvSpPr/>
            <p:nvPr/>
          </p:nvSpPr>
          <p:spPr>
            <a:xfrm>
              <a:off x="1905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6" name="Rectangle 25"/>
            <p:cNvSpPr/>
            <p:nvPr/>
          </p:nvSpPr>
          <p:spPr>
            <a:xfrm>
              <a:off x="3429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7" name="Rectangle 26"/>
            <p:cNvSpPr/>
            <p:nvPr/>
          </p:nvSpPr>
          <p:spPr>
            <a:xfrm>
              <a:off x="4953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28" name="Rectangle 27"/>
            <p:cNvSpPr/>
            <p:nvPr/>
          </p:nvSpPr>
          <p:spPr>
            <a:xfrm>
              <a:off x="6477000" y="685800"/>
              <a:ext cx="1524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4827" name="TextBox 28"/>
            <p:cNvSpPr txBox="1">
              <a:spLocks noChangeArrowheads="1"/>
            </p:cNvSpPr>
            <p:nvPr/>
          </p:nvSpPr>
          <p:spPr bwMode="auto">
            <a:xfrm>
              <a:off x="867924" y="722411"/>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2006</a:t>
              </a:r>
            </a:p>
          </p:txBody>
        </p:sp>
        <p:sp>
          <p:nvSpPr>
            <p:cNvPr id="34828" name="TextBox 29"/>
            <p:cNvSpPr txBox="1">
              <a:spLocks noChangeArrowheads="1"/>
            </p:cNvSpPr>
            <p:nvPr/>
          </p:nvSpPr>
          <p:spPr bwMode="auto">
            <a:xfrm>
              <a:off x="2391924" y="722410"/>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2007</a:t>
              </a:r>
            </a:p>
          </p:txBody>
        </p:sp>
        <p:sp>
          <p:nvSpPr>
            <p:cNvPr id="34829" name="TextBox 30"/>
            <p:cNvSpPr txBox="1">
              <a:spLocks noChangeArrowheads="1"/>
            </p:cNvSpPr>
            <p:nvPr/>
          </p:nvSpPr>
          <p:spPr bwMode="auto">
            <a:xfrm>
              <a:off x="3915924" y="722411"/>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2008</a:t>
              </a:r>
            </a:p>
          </p:txBody>
        </p:sp>
        <p:sp>
          <p:nvSpPr>
            <p:cNvPr id="34830" name="TextBox 31"/>
            <p:cNvSpPr txBox="1">
              <a:spLocks noChangeArrowheads="1"/>
            </p:cNvSpPr>
            <p:nvPr/>
          </p:nvSpPr>
          <p:spPr bwMode="auto">
            <a:xfrm>
              <a:off x="5439924" y="722411"/>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2009</a:t>
              </a:r>
            </a:p>
          </p:txBody>
        </p:sp>
        <p:sp>
          <p:nvSpPr>
            <p:cNvPr id="34831" name="TextBox 32"/>
            <p:cNvSpPr txBox="1">
              <a:spLocks noChangeArrowheads="1"/>
            </p:cNvSpPr>
            <p:nvPr/>
          </p:nvSpPr>
          <p:spPr bwMode="auto">
            <a:xfrm>
              <a:off x="6963924" y="727173"/>
              <a:ext cx="550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t>2010</a:t>
              </a:r>
            </a:p>
          </p:txBody>
        </p:sp>
      </p:grpSp>
      <p:sp>
        <p:nvSpPr>
          <p:cNvPr id="34819" name="TextBox 4"/>
          <p:cNvSpPr txBox="1">
            <a:spLocks noChangeArrowheads="1"/>
          </p:cNvSpPr>
          <p:nvPr/>
        </p:nvSpPr>
        <p:spPr bwMode="auto">
          <a:xfrm>
            <a:off x="0" y="5789613"/>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PSP_005684_1890</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p:cNvSpPr>
            <a:spLocks noGrp="1"/>
          </p:cNvSpPr>
          <p:nvPr>
            <p:ph type="title"/>
          </p:nvPr>
        </p:nvSpPr>
        <p:spPr>
          <a:xfrm>
            <a:off x="685800" y="30480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defRPr/>
            </a:pPr>
            <a:r>
              <a:rPr lang="en-US">
                <a:latin typeface="Times" charset="0"/>
                <a:ea typeface="ＭＳ Ｐゴシック" charset="0"/>
              </a:rPr>
              <a:t>Sand Movement Map</a:t>
            </a:r>
          </a:p>
        </p:txBody>
      </p:sp>
      <p:sp>
        <p:nvSpPr>
          <p:cNvPr id="35843" name="Oval 5"/>
          <p:cNvSpPr>
            <a:spLocks noChangeArrowheads="1"/>
          </p:cNvSpPr>
          <p:nvPr/>
        </p:nvSpPr>
        <p:spPr bwMode="auto">
          <a:xfrm>
            <a:off x="3255963" y="6324600"/>
            <a:ext cx="228600" cy="228600"/>
          </a:xfrm>
          <a:prstGeom prst="ellipse">
            <a:avLst/>
          </a:prstGeom>
          <a:solidFill>
            <a:srgbClr val="00FF00"/>
          </a:solidFill>
          <a:ln w="9525">
            <a:solidFill>
              <a:schemeClr val="tx1"/>
            </a:solidFill>
            <a:round/>
            <a:headEnd/>
            <a:tailEnd/>
          </a:ln>
        </p:spPr>
        <p:txBody>
          <a:bodyPr/>
          <a:lstStyle/>
          <a:p>
            <a:endParaRPr lang="en-US"/>
          </a:p>
        </p:txBody>
      </p:sp>
      <p:sp>
        <p:nvSpPr>
          <p:cNvPr id="35844" name="TextBox 6"/>
          <p:cNvSpPr txBox="1">
            <a:spLocks noChangeArrowheads="1"/>
          </p:cNvSpPr>
          <p:nvPr/>
        </p:nvSpPr>
        <p:spPr bwMode="auto">
          <a:xfrm>
            <a:off x="381000" y="6248400"/>
            <a:ext cx="73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t>None </a:t>
            </a:r>
          </a:p>
          <a:p>
            <a:pPr eaLnBrk="1" hangingPunct="1"/>
            <a:r>
              <a:rPr lang="en-US" sz="1800"/>
              <a:t>(33)</a:t>
            </a:r>
          </a:p>
        </p:txBody>
      </p:sp>
      <p:sp>
        <p:nvSpPr>
          <p:cNvPr id="35845" name="TextBox 8"/>
          <p:cNvSpPr txBox="1">
            <a:spLocks noChangeArrowheads="1"/>
          </p:cNvSpPr>
          <p:nvPr/>
        </p:nvSpPr>
        <p:spPr bwMode="auto">
          <a:xfrm>
            <a:off x="3438525" y="6248400"/>
            <a:ext cx="113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t>Migration</a:t>
            </a:r>
          </a:p>
          <a:p>
            <a:pPr eaLnBrk="1" hangingPunct="1"/>
            <a:r>
              <a:rPr lang="en-US" sz="1800"/>
              <a:t>(24)</a:t>
            </a:r>
          </a:p>
        </p:txBody>
      </p:sp>
      <p:sp>
        <p:nvSpPr>
          <p:cNvPr id="35846" name="Oval 16"/>
          <p:cNvSpPr>
            <a:spLocks noChangeArrowheads="1"/>
          </p:cNvSpPr>
          <p:nvPr/>
        </p:nvSpPr>
        <p:spPr bwMode="auto">
          <a:xfrm>
            <a:off x="1219200" y="6324600"/>
            <a:ext cx="228600" cy="228600"/>
          </a:xfrm>
          <a:prstGeom prst="ellipse">
            <a:avLst/>
          </a:prstGeom>
          <a:solidFill>
            <a:srgbClr val="0000FF"/>
          </a:solidFill>
          <a:ln w="9525">
            <a:solidFill>
              <a:schemeClr val="tx1"/>
            </a:solidFill>
            <a:round/>
            <a:headEnd/>
            <a:tailEnd/>
          </a:ln>
        </p:spPr>
        <p:txBody>
          <a:bodyPr/>
          <a:lstStyle/>
          <a:p>
            <a:endParaRPr lang="en-US"/>
          </a:p>
        </p:txBody>
      </p:sp>
      <p:sp>
        <p:nvSpPr>
          <p:cNvPr id="35847" name="TextBox 17"/>
          <p:cNvSpPr txBox="1">
            <a:spLocks noChangeArrowheads="1"/>
          </p:cNvSpPr>
          <p:nvPr/>
        </p:nvSpPr>
        <p:spPr bwMode="auto">
          <a:xfrm>
            <a:off x="1447800" y="6248400"/>
            <a:ext cx="1698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t>minor changes</a:t>
            </a:r>
          </a:p>
          <a:p>
            <a:pPr eaLnBrk="1" hangingPunct="1"/>
            <a:r>
              <a:rPr lang="en-US" sz="1800"/>
              <a:t>(2)</a:t>
            </a:r>
          </a:p>
        </p:txBody>
      </p:sp>
      <p:sp>
        <p:nvSpPr>
          <p:cNvPr id="35848" name="Extract 10"/>
          <p:cNvSpPr>
            <a:spLocks noChangeArrowheads="1"/>
          </p:cNvSpPr>
          <p:nvPr/>
        </p:nvSpPr>
        <p:spPr bwMode="auto">
          <a:xfrm>
            <a:off x="152400" y="6324600"/>
            <a:ext cx="228600" cy="228600"/>
          </a:xfrm>
          <a:prstGeom prst="flowChartExtract">
            <a:avLst/>
          </a:prstGeom>
          <a:solidFill>
            <a:srgbClr val="FF0000"/>
          </a:solidFill>
          <a:ln w="9525">
            <a:solidFill>
              <a:schemeClr val="tx1"/>
            </a:solidFill>
            <a:round/>
            <a:headEnd/>
            <a:tailEnd/>
          </a:ln>
        </p:spPr>
        <p:txBody>
          <a:bodyPr/>
          <a:lstStyle/>
          <a:p>
            <a:endParaRPr lang="en-US"/>
          </a:p>
        </p:txBody>
      </p:sp>
      <p:sp>
        <p:nvSpPr>
          <p:cNvPr id="35849" name="TextBox 9"/>
          <p:cNvSpPr txBox="1">
            <a:spLocks noChangeArrowheads="1"/>
          </p:cNvSpPr>
          <p:nvPr/>
        </p:nvSpPr>
        <p:spPr bwMode="auto">
          <a:xfrm flipH="1">
            <a:off x="4572000" y="571500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buFontTx/>
              <a:buAutoNum type="arabicPeriod"/>
            </a:pPr>
            <a:r>
              <a:rPr lang="en-US" sz="1600"/>
              <a:t>Movement consistently in North Polar Erg</a:t>
            </a:r>
          </a:p>
          <a:p>
            <a:pPr eaLnBrk="1" hangingPunct="1">
              <a:buFontTx/>
              <a:buAutoNum type="arabicPeriod"/>
            </a:pPr>
            <a:r>
              <a:rPr lang="en-US" sz="1600"/>
              <a:t>Found at all other latitudes</a:t>
            </a:r>
          </a:p>
          <a:p>
            <a:pPr eaLnBrk="1" hangingPunct="1">
              <a:buFontTx/>
              <a:buAutoNum type="arabicPeriod"/>
            </a:pPr>
            <a:r>
              <a:rPr lang="en-US" sz="1600"/>
              <a:t>No correlation to albedo</a:t>
            </a:r>
          </a:p>
          <a:p>
            <a:pPr eaLnBrk="1" hangingPunct="1">
              <a:buFontTx/>
              <a:buAutoNum type="arabicPeriod"/>
            </a:pPr>
            <a:r>
              <a:rPr lang="en-US" sz="1600"/>
              <a:t> TARs never move</a:t>
            </a:r>
          </a:p>
          <a:p>
            <a:pPr eaLnBrk="1" hangingPunct="1">
              <a:buFontTx/>
              <a:buAutoNum type="arabicPeriod"/>
            </a:pPr>
            <a:endParaRPr lang="en-US" sz="160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ctrTitle" idx="4294967295"/>
          </p:nvPr>
        </p:nvSpPr>
        <p:spPr>
          <a:xfrm>
            <a:off x="3352800" y="0"/>
            <a:ext cx="5638800" cy="609600"/>
          </a:xfrm>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indent="39688" eaLnBrk="1" hangingPunct="1">
              <a:defRPr/>
            </a:pPr>
            <a:r>
              <a:rPr lang="en-US" sz="2400">
                <a:solidFill>
                  <a:schemeClr val="tx1"/>
                </a:solidFill>
                <a:latin typeface="Times New Roman Bold" charset="0"/>
                <a:ea typeface="ヒラギノ角ゴ Pro W3" charset="0"/>
                <a:cs typeface="ヒラギノ角ゴ Pro W3" charset="0"/>
              </a:rPr>
              <a:t>Seasonal Flows on Warm Martian Slopes</a:t>
            </a:r>
            <a:r>
              <a:rPr lang="en-US" sz="3600">
                <a:solidFill>
                  <a:schemeClr val="tx1"/>
                </a:solidFill>
                <a:latin typeface="Times New Roman Bold" charset="0"/>
                <a:ea typeface="ヒラギノ角ゴ Pro W3" charset="0"/>
                <a:cs typeface="ヒラギノ角ゴ Pro W3" charset="0"/>
              </a:rPr>
              <a:t/>
            </a:r>
            <a:br>
              <a:rPr lang="en-US" sz="3600">
                <a:solidFill>
                  <a:schemeClr val="tx1"/>
                </a:solidFill>
                <a:latin typeface="Times New Roman Bold" charset="0"/>
                <a:ea typeface="ヒラギノ角ゴ Pro W3" charset="0"/>
                <a:cs typeface="ヒラギノ角ゴ Pro W3" charset="0"/>
              </a:rPr>
            </a:br>
            <a:r>
              <a:rPr lang="en-US" sz="1600">
                <a:solidFill>
                  <a:schemeClr val="tx1"/>
                </a:solidFill>
                <a:latin typeface="Times New Roman Bold" charset="0"/>
                <a:ea typeface="ヒラギノ角ゴ Pro W3" charset="0"/>
                <a:cs typeface="ヒラギノ角ゴ Pro W3" charset="0"/>
              </a:rPr>
              <a:t>(A. McEwen et al., Science, 14 July 2011)</a:t>
            </a:r>
            <a:endParaRPr lang="en-US" sz="1600">
              <a:latin typeface="Century Gothic" charset="0"/>
              <a:ea typeface="ヒラギノ明朝 ProN W3" charset="0"/>
              <a:cs typeface="ヒラギノ明朝 ProN W3" charset="0"/>
            </a:endParaRPr>
          </a:p>
        </p:txBody>
      </p:sp>
      <p:sp>
        <p:nvSpPr>
          <p:cNvPr id="51202" name="Rectangle 3"/>
          <p:cNvSpPr txBox="1">
            <a:spLocks noChangeArrowheads="1"/>
          </p:cNvSpPr>
          <p:nvPr/>
        </p:nvSpPr>
        <p:spPr bwMode="auto">
          <a:xfrm>
            <a:off x="0" y="1109133"/>
            <a:ext cx="3124200" cy="5748867"/>
          </a:xfrm>
          <a:prstGeom prst="rect">
            <a:avLst/>
          </a:prstGeom>
          <a:noFill/>
          <a:ln w="254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63513"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285750" indent="-285750" algn="l" eaLnBrk="1" hangingPunct="1">
              <a:lnSpc>
                <a:spcPct val="90000"/>
              </a:lnSpc>
              <a:spcBef>
                <a:spcPts val="1038"/>
              </a:spcBef>
              <a:buClr>
                <a:srgbClr val="54638C"/>
              </a:buClr>
              <a:buSzPct val="89000"/>
              <a:buFont typeface="Arial"/>
              <a:buChar char="•"/>
            </a:pPr>
            <a:r>
              <a:rPr lang="en-US" sz="1600" dirty="0">
                <a:latin typeface="Times New Roman" charset="0"/>
                <a:ea typeface="ヒラギノ角ゴ Pro W3" charset="0"/>
                <a:cs typeface="ヒラギノ角ゴ Pro W3" charset="0"/>
                <a:sym typeface="Century Gothic" charset="0"/>
              </a:rPr>
              <a:t>Recurring Slope </a:t>
            </a:r>
            <a:r>
              <a:rPr lang="en-US" sz="1600" dirty="0" err="1">
                <a:latin typeface="Times New Roman" charset="0"/>
                <a:ea typeface="ヒラギノ角ゴ Pro W3" charset="0"/>
                <a:cs typeface="ヒラギノ角ゴ Pro W3" charset="0"/>
                <a:sym typeface="Century Gothic" charset="0"/>
              </a:rPr>
              <a:t>Lineae</a:t>
            </a:r>
            <a:r>
              <a:rPr lang="en-US" sz="1600" dirty="0">
                <a:latin typeface="Times New Roman" charset="0"/>
                <a:ea typeface="ヒラギノ角ゴ Pro W3" charset="0"/>
                <a:cs typeface="ヒラギノ角ゴ Pro W3" charset="0"/>
                <a:sym typeface="Century Gothic" charset="0"/>
              </a:rPr>
              <a:t> (RSL) are narrow (0.5-5 m), dark markings on steep slopes (&gt;25°)</a:t>
            </a:r>
          </a:p>
          <a:p>
            <a:pPr marL="285750" indent="-285750" algn="l" eaLnBrk="1" hangingPunct="1">
              <a:lnSpc>
                <a:spcPct val="90000"/>
              </a:lnSpc>
              <a:spcBef>
                <a:spcPts val="1038"/>
              </a:spcBef>
              <a:buClr>
                <a:srgbClr val="54638C"/>
              </a:buClr>
              <a:buSzPct val="89000"/>
              <a:buFont typeface="Arial"/>
              <a:buChar char="•"/>
            </a:pPr>
            <a:r>
              <a:rPr lang="en-US" sz="1600" dirty="0">
                <a:latin typeface="Times New Roman" charset="0"/>
                <a:ea typeface="ヒラギノ角ゴ Pro W3" charset="0"/>
                <a:cs typeface="ヒラギノ角ゴ Pro W3" charset="0"/>
                <a:sym typeface="Century Gothic" charset="0"/>
              </a:rPr>
              <a:t>Form and incrementally grow in warm seasons (late spring to summer), then fade or disappear in cold seasons.</a:t>
            </a:r>
          </a:p>
          <a:p>
            <a:pPr marL="285750" indent="-285750" algn="l" eaLnBrk="1" hangingPunct="1">
              <a:lnSpc>
                <a:spcPct val="90000"/>
              </a:lnSpc>
              <a:spcBef>
                <a:spcPts val="1038"/>
              </a:spcBef>
              <a:buClr>
                <a:srgbClr val="54638C"/>
              </a:buClr>
              <a:buSzPct val="89000"/>
              <a:buFont typeface="Arial"/>
              <a:buChar char="•"/>
            </a:pPr>
            <a:r>
              <a:rPr lang="en-US" sz="1600" dirty="0">
                <a:latin typeface="Times New Roman" charset="0"/>
                <a:ea typeface="ヒラギノ角ゴ Pro W3" charset="0"/>
                <a:cs typeface="ヒラギノ角ゴ Pro W3" charset="0"/>
                <a:sym typeface="Century Gothic" charset="0"/>
              </a:rPr>
              <a:t>Reform at nearly same locations in multiple Mars years.</a:t>
            </a:r>
          </a:p>
          <a:p>
            <a:pPr marL="285750" indent="-285750" algn="l" eaLnBrk="1" hangingPunct="1">
              <a:lnSpc>
                <a:spcPct val="90000"/>
              </a:lnSpc>
              <a:spcBef>
                <a:spcPts val="1038"/>
              </a:spcBef>
              <a:buClr>
                <a:srgbClr val="54638C"/>
              </a:buClr>
              <a:buSzPct val="89000"/>
              <a:buFont typeface="Arial"/>
              <a:buChar char="•"/>
            </a:pPr>
            <a:r>
              <a:rPr lang="en-US" sz="1600" dirty="0">
                <a:latin typeface="Times New Roman" charset="0"/>
                <a:ea typeface="ヒラギノ角ゴ Pro W3" charset="0"/>
                <a:cs typeface="ヒラギノ角ゴ Pro W3" charset="0"/>
                <a:sym typeface="Century Gothic" charset="0"/>
              </a:rPr>
              <a:t>Extend downslope from bedrock outcrops or rocky areas; often associated with small channels.  </a:t>
            </a:r>
          </a:p>
          <a:p>
            <a:pPr marL="285750" indent="-285750" algn="l" eaLnBrk="1" hangingPunct="1">
              <a:lnSpc>
                <a:spcPct val="90000"/>
              </a:lnSpc>
              <a:spcBef>
                <a:spcPts val="1038"/>
              </a:spcBef>
              <a:buClr>
                <a:srgbClr val="54638C"/>
              </a:buClr>
              <a:buSzPct val="89000"/>
              <a:buFont typeface="Arial"/>
              <a:buChar char="•"/>
            </a:pPr>
            <a:r>
              <a:rPr lang="en-US" sz="1600" dirty="0">
                <a:latin typeface="Times New Roman" charset="0"/>
                <a:ea typeface="ヒラギノ角ゴ Pro W3" charset="0"/>
                <a:cs typeface="ヒラギノ角ゴ Pro W3" charset="0"/>
                <a:sym typeface="Century Gothic" charset="0"/>
              </a:rPr>
              <a:t>Concentrated in southern hemisphere (32°S to 48°S), favoring equator-facing slopes. </a:t>
            </a:r>
          </a:p>
          <a:p>
            <a:pPr marL="285750" indent="-285750" algn="l" eaLnBrk="1" hangingPunct="1">
              <a:lnSpc>
                <a:spcPct val="90000"/>
              </a:lnSpc>
              <a:spcBef>
                <a:spcPts val="1038"/>
              </a:spcBef>
              <a:buClr>
                <a:srgbClr val="54638C"/>
              </a:buClr>
              <a:buSzPct val="89000"/>
              <a:buFont typeface="Arial"/>
              <a:buChar char="•"/>
            </a:pPr>
            <a:r>
              <a:rPr lang="en-US" sz="1600" dirty="0">
                <a:latin typeface="Times New Roman" charset="0"/>
                <a:ea typeface="ヒラギノ角ゴ Pro W3" charset="0"/>
                <a:cs typeface="ヒラギノ角ゴ Pro W3" charset="0"/>
                <a:sym typeface="Century Gothic" charset="0"/>
              </a:rPr>
              <a:t>Form and grow at temperatures at which brines (salty water) would be liquid.</a:t>
            </a:r>
          </a:p>
          <a:p>
            <a:pPr marL="285750" indent="-285750" algn="l" eaLnBrk="1" hangingPunct="1">
              <a:lnSpc>
                <a:spcPct val="90000"/>
              </a:lnSpc>
              <a:spcBef>
                <a:spcPts val="1038"/>
              </a:spcBef>
              <a:buClr>
                <a:srgbClr val="54638C"/>
              </a:buClr>
              <a:buSzPct val="89000"/>
              <a:buFont typeface="Arial"/>
              <a:buChar char="•"/>
            </a:pPr>
            <a:r>
              <a:rPr lang="en-US" sz="1600" dirty="0">
                <a:latin typeface="Times New Roman" charset="0"/>
                <a:ea typeface="ヒラギノ角ゴ Pro W3" charset="0"/>
                <a:cs typeface="ヒラギノ角ゴ Pro W3" charset="0"/>
                <a:sym typeface="Century Gothic" charset="0"/>
              </a:rPr>
              <a:t>Exact mechanism not understood, but activity of brines is current best model.</a:t>
            </a:r>
          </a:p>
        </p:txBody>
      </p:sp>
      <p:pic>
        <p:nvPicPr>
          <p:cNvPr id="51203" name="Picture 5" descr="22834-22689-22267-21555_1380_IRB_A.ORTHO-st-crop1-s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9436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6"/>
          <p:cNvSpPr txBox="1">
            <a:spLocks noChangeArrowheads="1"/>
          </p:cNvSpPr>
          <p:nvPr/>
        </p:nvSpPr>
        <p:spPr bwMode="auto">
          <a:xfrm>
            <a:off x="3200400" y="6553200"/>
            <a:ext cx="594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a:solidFill>
                  <a:schemeClr val="accent1"/>
                </a:solidFill>
                <a:ea typeface="ヒラギノ明朝 ProN W3" charset="0"/>
                <a:cs typeface="ヒラギノ明朝 ProN W3" charset="0"/>
                <a:sym typeface="Times" charset="0"/>
              </a:rPr>
              <a:t>Animation of MRO/HiRISE images from late spring to mid summer </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1"/>
          <p:cNvSpPr>
            <a:spLocks noGrp="1"/>
          </p:cNvSpPr>
          <p:nvPr>
            <p:ph type="sldNum" sz="quarter" idx="4294967295"/>
          </p:nvPr>
        </p:nvSpPr>
        <p:spPr bwMode="auto">
          <a:xfrm>
            <a:off x="8415338" y="6613525"/>
            <a:ext cx="241300" cy="279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3C1AFA8E-0722-FD42-85E8-6B48D469C2FB}" type="slidenum">
              <a:rPr lang="en-US" sz="1000">
                <a:ea typeface="ヒラギノ明朝 ProN W3" charset="0"/>
                <a:cs typeface="ヒラギノ明朝 ProN W3" charset="0"/>
                <a:sym typeface="Times" charset="0"/>
              </a:rPr>
              <a:pPr eaLnBrk="1" hangingPunct="1"/>
              <a:t>58</a:t>
            </a:fld>
            <a:endParaRPr lang="en-US" sz="1000">
              <a:ea typeface="ヒラギノ明朝 ProN W3" charset="0"/>
              <a:cs typeface="ヒラギノ明朝 ProN W3" charset="0"/>
              <a:sym typeface="Times" charset="0"/>
            </a:endParaRPr>
          </a:p>
        </p:txBody>
      </p:sp>
      <p:pic>
        <p:nvPicPr>
          <p:cNvPr id="47106" name="Picture 3" descr="21662-21873-22440-22651-23007_1410-RED-crop1B-fas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463" y="0"/>
            <a:ext cx="9644063" cy="69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2817813" y="5021263"/>
            <a:ext cx="5614987" cy="765175"/>
            <a:chOff x="1220" y="3150"/>
            <a:chExt cx="3537" cy="482"/>
          </a:xfrm>
        </p:grpSpPr>
        <p:sp>
          <p:nvSpPr>
            <p:cNvPr id="573443" name="Rectangle 3"/>
            <p:cNvSpPr>
              <a:spLocks noChangeArrowheads="1"/>
            </p:cNvSpPr>
            <p:nvPr/>
          </p:nvSpPr>
          <p:spPr bwMode="auto">
            <a:xfrm>
              <a:off x="1220" y="3150"/>
              <a:ext cx="3536" cy="479"/>
            </a:xfrm>
            <a:prstGeom prst="rect">
              <a:avLst/>
            </a:prstGeom>
            <a:solidFill>
              <a:srgbClr val="FF843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1456" name="Picture 4" descr="Untitled-13.jpg                                                0002C370George                         B7A31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 y="3154"/>
              <a:ext cx="779"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43" name="Picture 5" descr="Untitled-12.jpg                                                0002C370George                         B7A31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4049713"/>
            <a:ext cx="5614987"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descr="Untitled-11.jpg                                                0002C370George                         B7A3116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078163"/>
            <a:ext cx="56134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47" name="Rectangle 7"/>
          <p:cNvSpPr>
            <a:spLocks noChangeArrowheads="1"/>
          </p:cNvSpPr>
          <p:nvPr/>
        </p:nvSpPr>
        <p:spPr bwMode="auto">
          <a:xfrm>
            <a:off x="5118100" y="4222750"/>
            <a:ext cx="1470025" cy="363538"/>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defRPr/>
            </a:pPr>
            <a:r>
              <a:rPr lang="en-US" sz="1800" b="1">
                <a:solidFill>
                  <a:srgbClr val="FFFFFF"/>
                </a:solidFill>
                <a:latin typeface="Arial" charset="0"/>
                <a:cs typeface="+mn-cs"/>
              </a:rPr>
              <a:t>Geology</a:t>
            </a:r>
          </a:p>
        </p:txBody>
      </p:sp>
      <p:grpSp>
        <p:nvGrpSpPr>
          <p:cNvPr id="61446" name="Group 8"/>
          <p:cNvGrpSpPr>
            <a:grpSpLocks/>
          </p:cNvGrpSpPr>
          <p:nvPr/>
        </p:nvGrpSpPr>
        <p:grpSpPr bwMode="auto">
          <a:xfrm>
            <a:off x="2819400" y="2109788"/>
            <a:ext cx="5613400" cy="722312"/>
            <a:chOff x="249" y="2932"/>
            <a:chExt cx="3208" cy="478"/>
          </a:xfrm>
        </p:grpSpPr>
        <p:pic>
          <p:nvPicPr>
            <p:cNvPr id="5734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2932"/>
              <a:ext cx="3208" cy="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450" name="Rectangle 10"/>
            <p:cNvSpPr>
              <a:spLocks noChangeArrowheads="1"/>
            </p:cNvSpPr>
            <p:nvPr/>
          </p:nvSpPr>
          <p:spPr bwMode="auto">
            <a:xfrm>
              <a:off x="1702" y="3048"/>
              <a:ext cx="453"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defRPr/>
              </a:pPr>
              <a:r>
                <a:rPr lang="en-US" sz="1800" b="1">
                  <a:solidFill>
                    <a:srgbClr val="FFFFFF"/>
                  </a:solidFill>
                  <a:latin typeface="Arial" charset="0"/>
                  <a:cs typeface="+mn-cs"/>
                </a:rPr>
                <a:t>Life</a:t>
              </a:r>
            </a:p>
          </p:txBody>
        </p:sp>
      </p:grpSp>
      <p:sp>
        <p:nvSpPr>
          <p:cNvPr id="573451" name="Rectangle 11"/>
          <p:cNvSpPr>
            <a:spLocks noChangeArrowheads="1"/>
          </p:cNvSpPr>
          <p:nvPr/>
        </p:nvSpPr>
        <p:spPr bwMode="auto">
          <a:xfrm>
            <a:off x="5145088" y="3282950"/>
            <a:ext cx="1230312"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defRPr/>
            </a:pPr>
            <a:r>
              <a:rPr lang="en-US" sz="1800" b="1">
                <a:solidFill>
                  <a:srgbClr val="FFFFFF"/>
                </a:solidFill>
                <a:latin typeface="Arial" charset="0"/>
                <a:cs typeface="+mn-cs"/>
              </a:rPr>
              <a:t>Climate</a:t>
            </a:r>
          </a:p>
        </p:txBody>
      </p:sp>
      <p:sp>
        <p:nvSpPr>
          <p:cNvPr id="573452" name="Rectangle 12"/>
          <p:cNvSpPr>
            <a:spLocks noChangeArrowheads="1"/>
          </p:cNvSpPr>
          <p:nvPr/>
        </p:nvSpPr>
        <p:spPr bwMode="auto">
          <a:xfrm>
            <a:off x="4276725" y="5059363"/>
            <a:ext cx="25209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sz="1800" b="1">
                <a:latin typeface="Arial" charset="0"/>
                <a:cs typeface="+mn-cs"/>
              </a:rPr>
              <a:t>Prepare for Human Exploration</a:t>
            </a:r>
          </a:p>
        </p:txBody>
      </p:sp>
      <p:sp>
        <p:nvSpPr>
          <p:cNvPr id="573455" name="Rectangle 15"/>
          <p:cNvSpPr>
            <a:spLocks noGrp="1" noChangeArrowheads="1"/>
          </p:cNvSpPr>
          <p:nvPr>
            <p:ph type="title"/>
          </p:nvPr>
        </p:nvSpPr>
        <p:spPr>
          <a:xfrm>
            <a:off x="1077913" y="349250"/>
            <a:ext cx="6986587" cy="793750"/>
          </a:xfrm>
        </p:spPr>
        <p:txBody>
          <a:bodyPr/>
          <a:lstStyle/>
          <a:p>
            <a:pPr>
              <a:defRPr/>
            </a:pPr>
            <a:r>
              <a:rPr lang="en-US" b="0" smtClean="0">
                <a:solidFill>
                  <a:srgbClr val="CCCC99"/>
                </a:solidFill>
                <a:cs typeface="+mj-cs"/>
              </a:rPr>
              <a:t>Mars Science Strategy</a:t>
            </a:r>
            <a:endParaRPr lang="en-US" smtClean="0">
              <a:solidFill>
                <a:srgbClr val="CCCC99"/>
              </a:solidFill>
              <a:cs typeface="+mj-cs"/>
            </a:endParaRPr>
          </a:p>
        </p:txBody>
      </p:sp>
      <p:sp>
        <p:nvSpPr>
          <p:cNvPr id="17" name="Rectangle 13" descr="Water droplets"/>
          <p:cNvSpPr>
            <a:spLocks noChangeArrowheads="1"/>
          </p:cNvSpPr>
          <p:nvPr/>
        </p:nvSpPr>
        <p:spPr bwMode="auto">
          <a:xfrm>
            <a:off x="694267" y="1668991"/>
            <a:ext cx="1066800" cy="4521200"/>
          </a:xfrm>
          <a:prstGeom prst="rect">
            <a:avLst/>
          </a:prstGeom>
          <a:blipFill dpi="0" rotWithShape="0">
            <a:blip r:embed="rId7"/>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 anchorCtr="1"/>
          <a:lstStyle/>
          <a:p>
            <a:pPr>
              <a:spcBef>
                <a:spcPct val="50000"/>
              </a:spcBef>
              <a:defRPr/>
            </a:pPr>
            <a:r>
              <a:rPr lang="en-US" sz="2000" b="1" i="1" dirty="0" smtClean="0">
                <a:latin typeface="Times New Roman" charset="0"/>
                <a:cs typeface="+mn-cs"/>
              </a:rPr>
              <a:t>Found the Water and Water-altered Rock!</a:t>
            </a:r>
            <a:endParaRPr lang="en-US" sz="1800" b="1" dirty="0">
              <a:solidFill>
                <a:srgbClr val="FFFFFF"/>
              </a:solidFill>
              <a:cs typeface="+mn-cs"/>
            </a:endParaRPr>
          </a:p>
          <a:p>
            <a:pPr>
              <a:spcBef>
                <a:spcPct val="50000"/>
              </a:spcBef>
              <a:defRPr/>
            </a:pPr>
            <a:endParaRPr lang="en-US" sz="1800" dirty="0">
              <a:solidFill>
                <a:srgbClr val="FFFFFF"/>
              </a:solidFill>
              <a:cs typeface="+mn-cs"/>
            </a:endParaRPr>
          </a:p>
          <a:p>
            <a:pPr>
              <a:spcBef>
                <a:spcPct val="50000"/>
              </a:spcBef>
              <a:defRPr/>
            </a:pPr>
            <a:endParaRPr lang="en-US" sz="1600" dirty="0">
              <a:solidFill>
                <a:srgbClr val="FFFFFF"/>
              </a:solidFill>
              <a:cs typeface="+mn-cs"/>
            </a:endParaRPr>
          </a:p>
          <a:p>
            <a:pPr>
              <a:defRPr/>
            </a:pPr>
            <a:endParaRPr lang="en-US" sz="1600" dirty="0">
              <a:solidFill>
                <a:srgbClr val="FFFFFF"/>
              </a:solidFill>
              <a:cs typeface="+mn-cs"/>
            </a:endParaRPr>
          </a:p>
        </p:txBody>
      </p:sp>
      <p:sp>
        <p:nvSpPr>
          <p:cNvPr id="18" name="Rectangle 13" descr="Water droplets"/>
          <p:cNvSpPr>
            <a:spLocks noChangeArrowheads="1"/>
          </p:cNvSpPr>
          <p:nvPr/>
        </p:nvSpPr>
        <p:spPr bwMode="auto">
          <a:xfrm>
            <a:off x="1761067" y="1668991"/>
            <a:ext cx="1003300" cy="4521200"/>
          </a:xfrm>
          <a:prstGeom prst="rect">
            <a:avLst/>
          </a:prstGeom>
          <a:blipFill dpi="0" rotWithShape="1">
            <a:blip r:embed="rId8"/>
            <a:srcRect/>
            <a:tile tx="0" ty="0" sx="100000" sy="100000" flip="none" algn="tl"/>
          </a:blipFill>
          <a:ln w="12700">
            <a:solidFill>
              <a:schemeClr val="tx1"/>
            </a:solidFill>
            <a:miter lim="800000"/>
            <a:headEnd/>
            <a:tailEnd/>
          </a:ln>
          <a:effectLst/>
          <a:extLst/>
        </p:spPr>
        <p:txBody>
          <a:bodyPr lIns="90487" tIns="44450" rIns="90487" bIns="44450" anchor="ctr" anchorCtr="1"/>
          <a:lstStyle/>
          <a:p>
            <a:pPr>
              <a:spcBef>
                <a:spcPct val="50000"/>
              </a:spcBef>
              <a:defRPr/>
            </a:pPr>
            <a:r>
              <a:rPr lang="en-US" sz="2000" b="1" i="1" dirty="0" smtClean="0">
                <a:solidFill>
                  <a:schemeClr val="bg1"/>
                </a:solidFill>
                <a:latin typeface="Times New Roman" charset="0"/>
                <a:cs typeface="+mn-cs"/>
              </a:rPr>
              <a:t>Found &amp; Probed</a:t>
            </a:r>
          </a:p>
          <a:p>
            <a:pPr>
              <a:spcBef>
                <a:spcPct val="50000"/>
              </a:spcBef>
              <a:defRPr/>
            </a:pPr>
            <a:r>
              <a:rPr lang="en-US" sz="2000" b="1" i="1" dirty="0" smtClean="0">
                <a:solidFill>
                  <a:schemeClr val="bg1"/>
                </a:solidFill>
                <a:latin typeface="Times New Roman" charset="0"/>
                <a:cs typeface="+mn-cs"/>
              </a:rPr>
              <a:t>Habit-able Zones</a:t>
            </a:r>
            <a:endParaRPr lang="en-US" sz="1800" b="1" dirty="0">
              <a:solidFill>
                <a:schemeClr val="bg1"/>
              </a:solidFill>
              <a:cs typeface="+mn-cs"/>
            </a:endParaRPr>
          </a:p>
          <a:p>
            <a:pPr>
              <a:spcBef>
                <a:spcPct val="50000"/>
              </a:spcBef>
              <a:defRPr/>
            </a:pPr>
            <a:endParaRPr lang="en-US" sz="1800" dirty="0">
              <a:solidFill>
                <a:srgbClr val="FFFFFF"/>
              </a:solidFill>
              <a:cs typeface="+mn-cs"/>
            </a:endParaRPr>
          </a:p>
          <a:p>
            <a:pPr>
              <a:spcBef>
                <a:spcPct val="50000"/>
              </a:spcBef>
              <a:defRPr/>
            </a:pPr>
            <a:endParaRPr lang="en-US" sz="1600" dirty="0">
              <a:solidFill>
                <a:srgbClr val="FFFFFF"/>
              </a:solidFill>
              <a:cs typeface="+mn-cs"/>
            </a:endParaRPr>
          </a:p>
          <a:p>
            <a:pPr>
              <a:defRPr/>
            </a:pPr>
            <a:endParaRPr lang="en-US" sz="1600" dirty="0">
              <a:solidFill>
                <a:srgbClr val="FFFFFF"/>
              </a:solidFill>
              <a:cs typeface="+mn-cs"/>
            </a:endParaRPr>
          </a:p>
        </p:txBody>
      </p:sp>
      <p:sp>
        <p:nvSpPr>
          <p:cNvPr id="19" name="Rectangle 13" descr="Water droplets"/>
          <p:cNvSpPr>
            <a:spLocks noChangeArrowheads="1"/>
          </p:cNvSpPr>
          <p:nvPr/>
        </p:nvSpPr>
        <p:spPr bwMode="auto">
          <a:xfrm>
            <a:off x="2810933" y="1668992"/>
            <a:ext cx="1071034" cy="4521200"/>
          </a:xfrm>
          <a:prstGeom prst="rect">
            <a:avLst/>
          </a:prstGeom>
          <a:blipFill dpi="0" rotWithShape="1">
            <a:blip r:embed="rId9"/>
            <a:srcRect/>
            <a:tile tx="0" ty="0" sx="100000" sy="100000" flip="none" algn="tl"/>
          </a:blipFill>
          <a:ln w="12700">
            <a:solidFill>
              <a:schemeClr val="tx1"/>
            </a:solidFill>
            <a:miter lim="800000"/>
            <a:headEnd/>
            <a:tailEnd/>
          </a:ln>
          <a:effectLst/>
          <a:extLst/>
        </p:spPr>
        <p:txBody>
          <a:bodyPr lIns="90487" tIns="44450" rIns="90487" bIns="44450" anchor="ctr" anchorCtr="1"/>
          <a:lstStyle/>
          <a:p>
            <a:pPr>
              <a:spcBef>
                <a:spcPct val="50000"/>
              </a:spcBef>
              <a:defRPr/>
            </a:pPr>
            <a:r>
              <a:rPr lang="en-US" sz="2000" b="1" i="1" dirty="0" smtClean="0">
                <a:solidFill>
                  <a:schemeClr val="bg1"/>
                </a:solidFill>
                <a:latin typeface="Times New Roman" charset="0"/>
                <a:cs typeface="+mn-cs"/>
              </a:rPr>
              <a:t>Seeking Signs of Life (Past &amp; Present)</a:t>
            </a:r>
            <a:endParaRPr lang="en-US" sz="1800" b="1" dirty="0">
              <a:solidFill>
                <a:schemeClr val="bg1"/>
              </a:solidFill>
              <a:cs typeface="+mn-cs"/>
            </a:endParaRPr>
          </a:p>
          <a:p>
            <a:pPr>
              <a:spcBef>
                <a:spcPct val="50000"/>
              </a:spcBef>
              <a:defRPr/>
            </a:pPr>
            <a:endParaRPr lang="en-US" sz="1800" dirty="0">
              <a:solidFill>
                <a:srgbClr val="FFFFFF"/>
              </a:solidFill>
              <a:cs typeface="+mn-cs"/>
            </a:endParaRPr>
          </a:p>
          <a:p>
            <a:pPr>
              <a:spcBef>
                <a:spcPct val="50000"/>
              </a:spcBef>
              <a:defRPr/>
            </a:pPr>
            <a:endParaRPr lang="en-US" sz="1600" dirty="0">
              <a:solidFill>
                <a:srgbClr val="FFFFFF"/>
              </a:solidFill>
              <a:cs typeface="+mn-cs"/>
            </a:endParaRPr>
          </a:p>
          <a:p>
            <a:pPr>
              <a:defRPr/>
            </a:pPr>
            <a:endParaRPr lang="en-US" sz="1600" dirty="0">
              <a:solidFill>
                <a:srgbClr val="FFFFFF"/>
              </a:solidFill>
              <a:cs typeface="+mn-cs"/>
            </a:endParaRPr>
          </a:p>
        </p:txBody>
      </p:sp>
    </p:spTree>
    <p:extLst>
      <p:ext uri="{BB962C8B-B14F-4D97-AF65-F5344CB8AC3E}">
        <p14:creationId xmlns:p14="http://schemas.microsoft.com/office/powerpoint/2010/main" val="14589915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5602" name="Picture 2" descr=" lowellmap                                                      00035C72George                         B7A31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96850"/>
            <a:ext cx="89360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7" name="Text Box 3"/>
          <p:cNvSpPr txBox="1">
            <a:spLocks noChangeArrowheads="1"/>
          </p:cNvSpPr>
          <p:nvPr/>
        </p:nvSpPr>
        <p:spPr bwMode="auto">
          <a:xfrm>
            <a:off x="2433638" y="5435600"/>
            <a:ext cx="3946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sz="2800">
                <a:latin typeface="Monotype Corsiva" charset="0"/>
                <a:cs typeface="+mn-cs"/>
              </a:rPr>
              <a:t>Mars Exploration  1900</a:t>
            </a:r>
            <a:r>
              <a:rPr lang="en-US" sz="2800">
                <a:solidFill>
                  <a:schemeClr val="bg1"/>
                </a:solidFill>
                <a:latin typeface="Monotype Corsiva" charset="0"/>
                <a:cs typeface="+mn-cs"/>
              </a:rPr>
              <a:t> </a:t>
            </a:r>
            <a:endParaRPr lang="en-US">
              <a:latin typeface="Times New Roman" charset="0"/>
              <a:cs typeface="+mn-cs"/>
            </a:endParaRPr>
          </a:p>
        </p:txBody>
      </p:sp>
      <p:sp>
        <p:nvSpPr>
          <p:cNvPr id="2" name="TextBox 1"/>
          <p:cNvSpPr txBox="1"/>
          <p:nvPr/>
        </p:nvSpPr>
        <p:spPr>
          <a:xfrm>
            <a:off x="3906847" y="745067"/>
            <a:ext cx="837639" cy="400110"/>
          </a:xfrm>
          <a:prstGeom prst="rect">
            <a:avLst/>
          </a:prstGeom>
          <a:noFill/>
        </p:spPr>
        <p:txBody>
          <a:bodyPr wrap="none" rtlCol="0">
            <a:spAutoFit/>
          </a:bodyPr>
          <a:lstStyle/>
          <a:p>
            <a:r>
              <a:rPr lang="en-US" sz="2000" i="1" dirty="0" smtClean="0"/>
              <a:t>South</a:t>
            </a:r>
            <a:endParaRPr lang="en-US" i="1" dirty="0"/>
          </a:p>
        </p:txBody>
      </p:sp>
      <p:sp>
        <p:nvSpPr>
          <p:cNvPr id="5" name="TextBox 4"/>
          <p:cNvSpPr txBox="1"/>
          <p:nvPr/>
        </p:nvSpPr>
        <p:spPr>
          <a:xfrm>
            <a:off x="4085913" y="3894667"/>
            <a:ext cx="852041" cy="400110"/>
          </a:xfrm>
          <a:prstGeom prst="rect">
            <a:avLst/>
          </a:prstGeom>
          <a:noFill/>
        </p:spPr>
        <p:txBody>
          <a:bodyPr wrap="none" rtlCol="0">
            <a:spAutoFit/>
          </a:bodyPr>
          <a:lstStyle/>
          <a:p>
            <a:r>
              <a:rPr lang="en-US" sz="2000" i="1" dirty="0" smtClean="0"/>
              <a:t>North</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87042" name="Picture 2" descr="Untitled-44.jpg                                                0002C370George                         B7A31169:"/>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173038" y="134938"/>
            <a:ext cx="8797925"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Text Box 3"/>
          <p:cNvSpPr txBox="1">
            <a:spLocks noChangeArrowheads="1"/>
          </p:cNvSpPr>
          <p:nvPr/>
        </p:nvSpPr>
        <p:spPr bwMode="auto">
          <a:xfrm>
            <a:off x="403225" y="387350"/>
            <a:ext cx="3841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sz="3200" b="1">
                <a:latin typeface="Times New Roman" charset="0"/>
                <a:cs typeface="+mn-cs"/>
              </a:rPr>
              <a:t>Mars Sample Return</a:t>
            </a:r>
            <a:endParaRPr lang="en-US" sz="4000">
              <a:latin typeface="Times New Roman" charset="0"/>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66274" name="Rectangle 2"/>
          <p:cNvSpPr>
            <a:spLocks noChangeArrowheads="1"/>
          </p:cNvSpPr>
          <p:nvPr/>
        </p:nvSpPr>
        <p:spPr bwMode="auto">
          <a:xfrm>
            <a:off x="419100" y="3225800"/>
            <a:ext cx="8140700" cy="393700"/>
          </a:xfrm>
          <a:prstGeom prst="rect">
            <a:avLst/>
          </a:prstGeom>
          <a:noFill/>
          <a:ln w="12700">
            <a:solidFill>
              <a:schemeClr val="bg2"/>
            </a:solidFill>
            <a:miter lim="800000"/>
            <a:headEnd type="none" w="sm" len="sm"/>
            <a:tailEnd type="none" w="sm" len="sm"/>
          </a:ln>
          <a:effectLst/>
          <a:extLst>
            <a:ext uri="{909E8E84-426E-40dd-AFC4-6F175D3DCCD1}">
              <a14:hiddenFill xmlns:a14="http://schemas.microsoft.com/office/drawing/2010/main">
                <a:gradFill rotWithShape="0">
                  <a:gsLst>
                    <a:gs pos="0">
                      <a:srgbClr val="604E34">
                        <a:alpha val="50000"/>
                      </a:srgbClr>
                    </a:gs>
                    <a:gs pos="100000">
                      <a:srgbClr val="D0A872">
                        <a:alpha val="25000"/>
                      </a:srgbClr>
                    </a:gs>
                  </a:gsLst>
                  <a:lin ang="0" scaled="1"/>
                </a:gra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88067" name="Picture 3" descr="Arrows2.il80                                                   000FD6A5George                         B7A2AEF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4575"/>
            <a:ext cx="91440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6" name="Picture 4"/>
          <p:cNvPicPr>
            <a:picLocks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7416800" y="1931988"/>
            <a:ext cx="1069975"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6277" name="Picture 5"/>
          <p:cNvPicPr>
            <a:picLocks noChangeArrowheads="1"/>
          </p:cNvPicPr>
          <p:nvPr/>
        </p:nvPicPr>
        <p:blipFill>
          <a:blip r:embed="rId4">
            <a:lum contrast="72000"/>
            <a:extLst>
              <a:ext uri="{28A0092B-C50C-407E-A947-70E740481C1C}">
                <a14:useLocalDpi xmlns:a14="http://schemas.microsoft.com/office/drawing/2010/main" val="0"/>
              </a:ext>
            </a:extLst>
          </a:blip>
          <a:srcRect/>
          <a:stretch>
            <a:fillRect/>
          </a:stretch>
        </p:blipFill>
        <p:spPr bwMode="auto">
          <a:xfrm>
            <a:off x="6057900" y="1833563"/>
            <a:ext cx="1069975"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6278" name="Picture 6"/>
          <p:cNvPicPr>
            <a:picLocks noChangeArrowheads="1"/>
          </p:cNvPicPr>
          <p:nvPr/>
        </p:nvPicPr>
        <p:blipFill>
          <a:blip r:embed="rId5">
            <a:lum bright="18000" contrast="12000"/>
            <a:extLst>
              <a:ext uri="{28A0092B-C50C-407E-A947-70E740481C1C}">
                <a14:useLocalDpi xmlns:a14="http://schemas.microsoft.com/office/drawing/2010/main" val="0"/>
              </a:ext>
            </a:extLst>
          </a:blip>
          <a:srcRect l="7121" t="7143" r="7419" b="14285"/>
          <a:stretch>
            <a:fillRect/>
          </a:stretch>
        </p:blipFill>
        <p:spPr bwMode="auto">
          <a:xfrm>
            <a:off x="763588" y="630238"/>
            <a:ext cx="990600" cy="927100"/>
          </a:xfrm>
          <a:prstGeom prst="rect">
            <a:avLst/>
          </a:prstGeom>
          <a:noFill/>
          <a:ln w="317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8071" name="Picture 7" descr="C:\Documents and Settings\twilson\Desktop\Easter\_WeilerPresentatn\Mars_TerraiSmallDetail.jpg"/>
          <p:cNvPicPr>
            <a:picLocks noChangeAspect="1" noChangeArrowheads="1"/>
          </p:cNvPicPr>
          <p:nvPr/>
        </p:nvPicPr>
        <p:blipFill>
          <a:blip r:embed="rId6">
            <a:lum bright="18000" contrast="-6000"/>
            <a:extLst>
              <a:ext uri="{28A0092B-C50C-407E-A947-70E740481C1C}">
                <a14:useLocalDpi xmlns:a14="http://schemas.microsoft.com/office/drawing/2010/main" val="0"/>
              </a:ext>
            </a:extLst>
          </a:blip>
          <a:srcRect/>
          <a:stretch>
            <a:fillRect/>
          </a:stretch>
        </p:blipFill>
        <p:spPr bwMode="auto">
          <a:xfrm>
            <a:off x="1981200" y="865188"/>
            <a:ext cx="1069975"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8" descr="C:\Documents and Settings\twilson\Desktop\Easter\_WeilerPresentatn\images\Mars_AncientWater.jpg"/>
          <p:cNvPicPr>
            <a:picLocks noChangeAspect="1" noChangeArrowheads="1"/>
          </p:cNvPicPr>
          <p:nvPr/>
        </p:nvPicPr>
        <p:blipFill>
          <a:blip r:embed="rId7">
            <a:lum bright="18000" contrast="12000"/>
            <a:extLst>
              <a:ext uri="{28A0092B-C50C-407E-A947-70E740481C1C}">
                <a14:useLocalDpi xmlns:a14="http://schemas.microsoft.com/office/drawing/2010/main" val="0"/>
              </a:ext>
            </a:extLst>
          </a:blip>
          <a:srcRect/>
          <a:stretch>
            <a:fillRect/>
          </a:stretch>
        </p:blipFill>
        <p:spPr bwMode="auto">
          <a:xfrm>
            <a:off x="3325813" y="1143000"/>
            <a:ext cx="10699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9" descr="C:\Documents and Settings\twilson\Desktop\Easter\_WeilerPresentatn\Mars_MeteoriteAllanHillsAL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452563"/>
            <a:ext cx="10699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2" name="Picture 10"/>
          <p:cNvPicPr>
            <a:picLocks noChangeArrowheads="1"/>
          </p:cNvPicPr>
          <p:nvPr/>
        </p:nvPicPr>
        <p:blipFill>
          <a:blip r:embed="rId9">
            <a:lum bright="54000" contrast="84000"/>
            <a:extLst>
              <a:ext uri="{28A0092B-C50C-407E-A947-70E740481C1C}">
                <a14:useLocalDpi xmlns:a14="http://schemas.microsoft.com/office/drawing/2010/main" val="0"/>
              </a:ext>
            </a:extLst>
          </a:blip>
          <a:srcRect/>
          <a:stretch>
            <a:fillRect/>
          </a:stretch>
        </p:blipFill>
        <p:spPr bwMode="auto">
          <a:xfrm>
            <a:off x="903288" y="5146675"/>
            <a:ext cx="8509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6283" name="Picture 11"/>
          <p:cNvPicPr>
            <a:picLocks noChangeArrowheads="1"/>
          </p:cNvPicPr>
          <p:nvPr/>
        </p:nvPicPr>
        <p:blipFill>
          <a:blip r:embed="rId10">
            <a:lum bright="30000" contrast="42000"/>
            <a:extLst>
              <a:ext uri="{28A0092B-C50C-407E-A947-70E740481C1C}">
                <a14:useLocalDpi xmlns:a14="http://schemas.microsoft.com/office/drawing/2010/main" val="0"/>
              </a:ext>
            </a:extLst>
          </a:blip>
          <a:srcRect/>
          <a:stretch>
            <a:fillRect/>
          </a:stretch>
        </p:blipFill>
        <p:spPr bwMode="auto">
          <a:xfrm>
            <a:off x="230188" y="5930900"/>
            <a:ext cx="11430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62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2500" y="4429125"/>
            <a:ext cx="10668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8077" name="Picture 13" descr="C:\Documents and Settings\twilson\Desktop\Easter\_WeilerPresentatn\Mars_MRO_HeroShot432w540h.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2788" y="4857750"/>
            <a:ext cx="10699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8" name="Picture 14" descr="C:\Documents and Settings\twilson\Desktop\Easter\_WeilerPresentatn\Mars_MER_drawg_CheckgRock.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7400" y="4645025"/>
            <a:ext cx="10699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7" name="Picture 15"/>
          <p:cNvPicPr>
            <a:picLocks noChangeAspect="1" noChangeArrowheads="1"/>
          </p:cNvPicPr>
          <p:nvPr/>
        </p:nvPicPr>
        <p:blipFill>
          <a:blip r:embed="rId14">
            <a:lum bright="6000" contrast="12000"/>
            <a:extLst>
              <a:ext uri="{28A0092B-C50C-407E-A947-70E740481C1C}">
                <a14:useLocalDpi xmlns:a14="http://schemas.microsoft.com/office/drawing/2010/main" val="0"/>
              </a:ext>
            </a:extLst>
          </a:blip>
          <a:srcRect/>
          <a:stretch>
            <a:fillRect/>
          </a:stretch>
        </p:blipFill>
        <p:spPr bwMode="auto">
          <a:xfrm>
            <a:off x="6056313" y="4068763"/>
            <a:ext cx="106997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8080" name="Picture 16" descr="C:\Documents and Settings\twilson\Desktop\Easter\_WeilerPresentatn\Mars_2astronautsDrillingCut.gif"/>
          <p:cNvPicPr>
            <a:picLocks noChangeAspect="1" noChangeArrowheads="1"/>
          </p:cNvPicPr>
          <p:nvPr/>
        </p:nvPicPr>
        <p:blipFill>
          <a:blip r:embed="rId15">
            <a:lum bright="18000" contrast="60000"/>
            <a:extLst>
              <a:ext uri="{28A0092B-C50C-407E-A947-70E740481C1C}">
                <a14:useLocalDpi xmlns:a14="http://schemas.microsoft.com/office/drawing/2010/main" val="0"/>
              </a:ext>
            </a:extLst>
          </a:blip>
          <a:srcRect/>
          <a:stretch>
            <a:fillRect/>
          </a:stretch>
        </p:blipFill>
        <p:spPr bwMode="auto">
          <a:xfrm>
            <a:off x="7416800" y="3962400"/>
            <a:ext cx="10699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89" name="Text Box 17"/>
          <p:cNvSpPr txBox="1">
            <a:spLocks noChangeArrowheads="1"/>
          </p:cNvSpPr>
          <p:nvPr/>
        </p:nvSpPr>
        <p:spPr bwMode="auto">
          <a:xfrm>
            <a:off x="720725" y="120650"/>
            <a:ext cx="10604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400">
                <a:solidFill>
                  <a:srgbClr val="CCCC99"/>
                </a:solidFill>
                <a:latin typeface="Helvetica" charset="0"/>
                <a:cs typeface="+mn-cs"/>
              </a:rPr>
              <a:t>Climate</a:t>
            </a:r>
            <a:r>
              <a:rPr lang="en-US" sz="1400" b="1">
                <a:solidFill>
                  <a:srgbClr val="CCCC99"/>
                </a:solidFill>
                <a:latin typeface="Helvetica" charset="0"/>
                <a:cs typeface="+mn-cs"/>
              </a:rPr>
              <a:t> </a:t>
            </a:r>
            <a:r>
              <a:rPr lang="en-US" sz="1400">
                <a:solidFill>
                  <a:srgbClr val="CCCC99"/>
                </a:solidFill>
                <a:latin typeface="Helvetica" charset="0"/>
                <a:cs typeface="+mn-cs"/>
              </a:rPr>
              <a:t>History</a:t>
            </a:r>
          </a:p>
        </p:txBody>
      </p:sp>
      <p:sp>
        <p:nvSpPr>
          <p:cNvPr id="566290" name="Text Box 18"/>
          <p:cNvSpPr txBox="1">
            <a:spLocks noChangeArrowheads="1"/>
          </p:cNvSpPr>
          <p:nvPr/>
        </p:nvSpPr>
        <p:spPr bwMode="auto">
          <a:xfrm>
            <a:off x="1930400" y="377825"/>
            <a:ext cx="11414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400">
                <a:solidFill>
                  <a:srgbClr val="CCCC99"/>
                </a:solidFill>
                <a:latin typeface="Helvetica" charset="0"/>
                <a:cs typeface="+mn-cs"/>
              </a:rPr>
              <a:t>Sample Selection</a:t>
            </a:r>
          </a:p>
        </p:txBody>
      </p:sp>
      <p:sp>
        <p:nvSpPr>
          <p:cNvPr id="566291" name="Text Box 19"/>
          <p:cNvSpPr txBox="1">
            <a:spLocks noChangeArrowheads="1"/>
          </p:cNvSpPr>
          <p:nvPr/>
        </p:nvSpPr>
        <p:spPr bwMode="auto">
          <a:xfrm>
            <a:off x="3059113" y="868363"/>
            <a:ext cx="1585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400">
                <a:solidFill>
                  <a:srgbClr val="CCCC99"/>
                </a:solidFill>
                <a:latin typeface="Helvetica" charset="0"/>
                <a:cs typeface="+mn-cs"/>
              </a:rPr>
              <a:t>Ancient Water</a:t>
            </a:r>
          </a:p>
        </p:txBody>
      </p:sp>
      <p:sp>
        <p:nvSpPr>
          <p:cNvPr id="566292" name="Rectangle 20"/>
          <p:cNvSpPr>
            <a:spLocks noChangeArrowheads="1"/>
          </p:cNvSpPr>
          <p:nvPr/>
        </p:nvSpPr>
        <p:spPr bwMode="auto">
          <a:xfrm>
            <a:off x="4767263" y="960438"/>
            <a:ext cx="9794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en-US" sz="1400">
                <a:solidFill>
                  <a:srgbClr val="CCCC99"/>
                </a:solidFill>
                <a:latin typeface="Helvetica" charset="0"/>
                <a:cs typeface="+mn-cs"/>
              </a:rPr>
              <a:t>Validate</a:t>
            </a:r>
            <a:endParaRPr lang="en-US" sz="1400" b="1">
              <a:solidFill>
                <a:srgbClr val="CCCC99"/>
              </a:solidFill>
              <a:latin typeface="Arial" charset="0"/>
              <a:cs typeface="+mn-cs"/>
            </a:endParaRPr>
          </a:p>
          <a:p>
            <a:pPr>
              <a:defRPr/>
            </a:pPr>
            <a:r>
              <a:rPr lang="en-US" sz="1400">
                <a:solidFill>
                  <a:srgbClr val="CCCC99"/>
                </a:solidFill>
                <a:latin typeface="Helvetica" charset="0"/>
                <a:cs typeface="+mn-cs"/>
              </a:rPr>
              <a:t>Paleo-Life</a:t>
            </a:r>
            <a:endParaRPr lang="en-US" sz="1400" b="1">
              <a:solidFill>
                <a:srgbClr val="CCCC99"/>
              </a:solidFill>
              <a:latin typeface="Helvetica" charset="0"/>
              <a:cs typeface="+mn-cs"/>
            </a:endParaRPr>
          </a:p>
        </p:txBody>
      </p:sp>
      <p:sp>
        <p:nvSpPr>
          <p:cNvPr id="566293" name="Rectangle 21"/>
          <p:cNvSpPr>
            <a:spLocks noChangeArrowheads="1"/>
          </p:cNvSpPr>
          <p:nvPr/>
        </p:nvSpPr>
        <p:spPr bwMode="auto">
          <a:xfrm>
            <a:off x="5930900" y="1563688"/>
            <a:ext cx="13430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defRPr/>
            </a:pPr>
            <a:r>
              <a:rPr lang="en-US" sz="1400">
                <a:solidFill>
                  <a:srgbClr val="CCCC99"/>
                </a:solidFill>
                <a:latin typeface="Helvetica" charset="0"/>
                <a:cs typeface="+mn-cs"/>
              </a:rPr>
              <a:t>Resources </a:t>
            </a:r>
          </a:p>
        </p:txBody>
      </p:sp>
      <p:sp>
        <p:nvSpPr>
          <p:cNvPr id="566294" name="Rectangle 22"/>
          <p:cNvSpPr>
            <a:spLocks noChangeArrowheads="1"/>
          </p:cNvSpPr>
          <p:nvPr/>
        </p:nvSpPr>
        <p:spPr bwMode="auto">
          <a:xfrm>
            <a:off x="7416800" y="1655763"/>
            <a:ext cx="11176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en-US" sz="1400">
                <a:solidFill>
                  <a:srgbClr val="CCCC99"/>
                </a:solidFill>
                <a:latin typeface="Helvetica" charset="0"/>
                <a:cs typeface="+mn-cs"/>
              </a:rPr>
              <a:t>Extant Life?</a:t>
            </a:r>
          </a:p>
        </p:txBody>
      </p:sp>
      <p:sp>
        <p:nvSpPr>
          <p:cNvPr id="566295" name="Rectangle 23"/>
          <p:cNvSpPr>
            <a:spLocks noChangeArrowheads="1"/>
          </p:cNvSpPr>
          <p:nvPr/>
        </p:nvSpPr>
        <p:spPr bwMode="auto">
          <a:xfrm>
            <a:off x="311150" y="6559550"/>
            <a:ext cx="14922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en-US" sz="1400">
                <a:solidFill>
                  <a:srgbClr val="CCCC99"/>
                </a:solidFill>
                <a:latin typeface="Helvetica" charset="0"/>
                <a:cs typeface="+mn-cs"/>
              </a:rPr>
              <a:t>Reconnaissance</a:t>
            </a:r>
          </a:p>
        </p:txBody>
      </p:sp>
      <p:sp>
        <p:nvSpPr>
          <p:cNvPr id="566296" name="Rectangle 24"/>
          <p:cNvSpPr>
            <a:spLocks noChangeArrowheads="1"/>
          </p:cNvSpPr>
          <p:nvPr/>
        </p:nvSpPr>
        <p:spPr bwMode="auto">
          <a:xfrm>
            <a:off x="2044700" y="5934075"/>
            <a:ext cx="9112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en-US" sz="1400">
                <a:solidFill>
                  <a:srgbClr val="CCCC99"/>
                </a:solidFill>
                <a:latin typeface="Helvetica" charset="0"/>
                <a:cs typeface="+mn-cs"/>
              </a:rPr>
              <a:t>Site</a:t>
            </a:r>
          </a:p>
          <a:p>
            <a:pPr>
              <a:defRPr/>
            </a:pPr>
            <a:r>
              <a:rPr lang="en-US" sz="1400">
                <a:solidFill>
                  <a:srgbClr val="CCCC99"/>
                </a:solidFill>
                <a:latin typeface="Helvetica" charset="0"/>
                <a:cs typeface="+mn-cs"/>
              </a:rPr>
              <a:t>Selection</a:t>
            </a:r>
          </a:p>
        </p:txBody>
      </p:sp>
      <p:sp>
        <p:nvSpPr>
          <p:cNvPr id="566297" name="Rectangle 25"/>
          <p:cNvSpPr>
            <a:spLocks noChangeArrowheads="1"/>
          </p:cNvSpPr>
          <p:nvPr/>
        </p:nvSpPr>
        <p:spPr bwMode="auto">
          <a:xfrm>
            <a:off x="3413125" y="5683250"/>
            <a:ext cx="9112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en-US" sz="1400">
                <a:solidFill>
                  <a:srgbClr val="CCCC99"/>
                </a:solidFill>
                <a:latin typeface="Helvetica" charset="0"/>
                <a:cs typeface="+mn-cs"/>
              </a:rPr>
              <a:t>Sample</a:t>
            </a:r>
          </a:p>
          <a:p>
            <a:pPr>
              <a:defRPr/>
            </a:pPr>
            <a:r>
              <a:rPr lang="en-US" sz="1400">
                <a:solidFill>
                  <a:srgbClr val="CCCC99"/>
                </a:solidFill>
                <a:latin typeface="Helvetica" charset="0"/>
                <a:cs typeface="+mn-cs"/>
              </a:rPr>
              <a:t>Selection</a:t>
            </a:r>
          </a:p>
        </p:txBody>
      </p:sp>
      <p:sp>
        <p:nvSpPr>
          <p:cNvPr id="566298" name="Rectangle 26"/>
          <p:cNvSpPr>
            <a:spLocks noChangeArrowheads="1"/>
          </p:cNvSpPr>
          <p:nvPr/>
        </p:nvSpPr>
        <p:spPr bwMode="auto">
          <a:xfrm>
            <a:off x="4600575" y="5381625"/>
            <a:ext cx="1363663"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en-US" sz="1400">
                <a:solidFill>
                  <a:srgbClr val="CCCC99"/>
                </a:solidFill>
                <a:latin typeface="Helvetica" charset="0"/>
                <a:cs typeface="+mn-cs"/>
              </a:rPr>
              <a:t>Return Sample</a:t>
            </a:r>
          </a:p>
        </p:txBody>
      </p:sp>
      <p:sp>
        <p:nvSpPr>
          <p:cNvPr id="566299" name="Rectangle 27"/>
          <p:cNvSpPr>
            <a:spLocks noChangeArrowheads="1"/>
          </p:cNvSpPr>
          <p:nvPr/>
        </p:nvSpPr>
        <p:spPr bwMode="auto">
          <a:xfrm>
            <a:off x="5995988" y="5000625"/>
            <a:ext cx="12065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en-US" sz="1400">
                <a:solidFill>
                  <a:srgbClr val="CCCC99"/>
                </a:solidFill>
                <a:latin typeface="Helvetica" charset="0"/>
                <a:cs typeface="+mn-cs"/>
              </a:rPr>
              <a:t>Field Studies</a:t>
            </a:r>
          </a:p>
        </p:txBody>
      </p:sp>
      <p:sp>
        <p:nvSpPr>
          <p:cNvPr id="566300" name="Rectangle 28"/>
          <p:cNvSpPr>
            <a:spLocks noChangeArrowheads="1"/>
          </p:cNvSpPr>
          <p:nvPr/>
        </p:nvSpPr>
        <p:spPr bwMode="auto">
          <a:xfrm>
            <a:off x="7353300" y="4900613"/>
            <a:ext cx="119697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defRPr/>
            </a:pPr>
            <a:r>
              <a:rPr lang="en-US" sz="1400">
                <a:solidFill>
                  <a:srgbClr val="CCCC99"/>
                </a:solidFill>
                <a:latin typeface="Helvetica" charset="0"/>
                <a:cs typeface="+mn-cs"/>
              </a:rPr>
              <a:t>Deep Drilling</a:t>
            </a:r>
          </a:p>
        </p:txBody>
      </p:sp>
      <p:sp>
        <p:nvSpPr>
          <p:cNvPr id="566301" name="Rectangle 29"/>
          <p:cNvSpPr>
            <a:spLocks noChangeArrowheads="1"/>
          </p:cNvSpPr>
          <p:nvPr/>
        </p:nvSpPr>
        <p:spPr bwMode="auto">
          <a:xfrm>
            <a:off x="4518025" y="50800"/>
            <a:ext cx="4625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l">
              <a:defRPr/>
            </a:pPr>
            <a:r>
              <a:rPr lang="en-US" sz="3600" b="1">
                <a:solidFill>
                  <a:srgbClr val="DEE344"/>
                </a:solidFill>
                <a:latin typeface="Helvetica" charset="0"/>
                <a:cs typeface="+mn-cs"/>
              </a:rPr>
              <a:t>Robots and Humans</a:t>
            </a:r>
            <a:endParaRPr lang="en-US" sz="3600">
              <a:solidFill>
                <a:srgbClr val="DEE344"/>
              </a:solidFill>
              <a:latin typeface="Helvetica" charset="0"/>
              <a:cs typeface="+mn-cs"/>
            </a:endParaRPr>
          </a:p>
        </p:txBody>
      </p:sp>
      <p:sp>
        <p:nvSpPr>
          <p:cNvPr id="566302" name="Text Box 30"/>
          <p:cNvSpPr txBox="1">
            <a:spLocks noChangeArrowheads="1"/>
          </p:cNvSpPr>
          <p:nvPr/>
        </p:nvSpPr>
        <p:spPr bwMode="auto">
          <a:xfrm rot="16181418">
            <a:off x="-925513" y="4270376"/>
            <a:ext cx="238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b="1">
                <a:solidFill>
                  <a:schemeClr val="bg1"/>
                </a:solidFill>
                <a:latin typeface="Torino Outline" charset="0"/>
                <a:cs typeface="+mn-cs"/>
              </a:rPr>
              <a:t>EXPLORATION</a:t>
            </a:r>
            <a:endParaRPr lang="en-US">
              <a:solidFill>
                <a:srgbClr val="B3B3B3"/>
              </a:solidFill>
              <a:latin typeface="Torino Outline" charset="0"/>
              <a:cs typeface="+mn-cs"/>
            </a:endParaRPr>
          </a:p>
        </p:txBody>
      </p:sp>
      <p:sp>
        <p:nvSpPr>
          <p:cNvPr id="566303" name="Text Box 31"/>
          <p:cNvSpPr txBox="1">
            <a:spLocks noChangeArrowheads="1"/>
          </p:cNvSpPr>
          <p:nvPr/>
        </p:nvSpPr>
        <p:spPr bwMode="auto">
          <a:xfrm>
            <a:off x="449263" y="3230563"/>
            <a:ext cx="8374062" cy="396875"/>
          </a:xfrm>
          <a:prstGeom prst="rect">
            <a:avLst/>
          </a:prstGeom>
          <a:noFill/>
          <a:ln>
            <a:noFill/>
          </a:ln>
          <a:effectLst/>
          <a:extLst>
            <a:ext uri="{909E8E84-426E-40dd-AFC4-6F175D3DCCD1}">
              <a14:hiddenFill xmlns:a14="http://schemas.microsoft.com/office/drawing/2010/main">
                <a:gradFill rotWithShape="0">
                  <a:gsLst>
                    <a:gs pos="0">
                      <a:srgbClr val="FF920C"/>
                    </a:gs>
                    <a:gs pos="100000">
                      <a:srgbClr val="FFFF00"/>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000">
                <a:solidFill>
                  <a:srgbClr val="CCCCCC"/>
                </a:solidFill>
                <a:latin typeface="Helvetica" charset="0"/>
                <a:cs typeface="+mn-cs"/>
              </a:rPr>
              <a:t>ROBO</a:t>
            </a:r>
            <a:r>
              <a:rPr lang="en-US" sz="2000" b="1">
                <a:solidFill>
                  <a:srgbClr val="B3B3B3"/>
                </a:solidFill>
                <a:latin typeface="Helvetica" charset="0"/>
                <a:cs typeface="+mn-cs"/>
              </a:rPr>
              <a:t>TICS</a:t>
            </a:r>
            <a:r>
              <a:rPr lang="en-US" sz="2000">
                <a:solidFill>
                  <a:srgbClr val="B3B3B3"/>
                </a:solidFill>
                <a:latin typeface="Helvetica" charset="0"/>
                <a:cs typeface="+mn-cs"/>
              </a:rPr>
              <a:t> </a:t>
            </a:r>
            <a:r>
              <a:rPr lang="en-US" sz="2000" b="1">
                <a:solidFill>
                  <a:srgbClr val="FFFFFF"/>
                </a:solidFill>
                <a:latin typeface="Helvetica" charset="0"/>
                <a:cs typeface="+mn-cs"/>
              </a:rPr>
              <a:t>ROBOTICS</a:t>
            </a:r>
            <a:r>
              <a:rPr lang="en-US" sz="2000" b="1">
                <a:latin typeface="Helvetica" charset="0"/>
                <a:cs typeface="+mn-cs"/>
              </a:rPr>
              <a:t> </a:t>
            </a:r>
            <a:r>
              <a:rPr lang="en-US" sz="2000" b="1">
                <a:solidFill>
                  <a:srgbClr val="6A666E"/>
                </a:solidFill>
                <a:latin typeface="Helvetica" charset="0"/>
                <a:cs typeface="+mn-cs"/>
              </a:rPr>
              <a:t>ROBOTICS</a:t>
            </a:r>
            <a:r>
              <a:rPr lang="en-US" sz="2000">
                <a:latin typeface="Helvetica" charset="0"/>
                <a:cs typeface="+mn-cs"/>
              </a:rPr>
              <a:t> </a:t>
            </a:r>
            <a:r>
              <a:rPr lang="en-US" sz="2000" b="1">
                <a:solidFill>
                  <a:srgbClr val="B3B3B3"/>
                </a:solidFill>
                <a:latin typeface="Helvetica" charset="0"/>
                <a:cs typeface="+mn-cs"/>
              </a:rPr>
              <a:t>HUMANS</a:t>
            </a:r>
            <a:r>
              <a:rPr lang="en-US" sz="2000">
                <a:solidFill>
                  <a:srgbClr val="FFFFFF"/>
                </a:solidFill>
                <a:latin typeface="Helvetica" charset="0"/>
                <a:cs typeface="+mn-cs"/>
              </a:rPr>
              <a:t> </a:t>
            </a:r>
            <a:r>
              <a:rPr lang="en-US" sz="2000" b="1">
                <a:solidFill>
                  <a:srgbClr val="FFFFFF"/>
                </a:solidFill>
                <a:latin typeface="Helvetica" charset="0"/>
                <a:cs typeface="+mn-cs"/>
              </a:rPr>
              <a:t>ROBOTICS &amp; HUMANS</a:t>
            </a:r>
            <a:endParaRPr lang="en-US" sz="2000">
              <a:solidFill>
                <a:srgbClr val="FFFFFF"/>
              </a:solidFill>
              <a:latin typeface="Helvetica" charset="0"/>
              <a:cs typeface="+mn-cs"/>
            </a:endParaRPr>
          </a:p>
        </p:txBody>
      </p:sp>
      <p:sp>
        <p:nvSpPr>
          <p:cNvPr id="566304" name="Text Box 32"/>
          <p:cNvSpPr txBox="1">
            <a:spLocks noChangeArrowheads="1"/>
          </p:cNvSpPr>
          <p:nvPr/>
        </p:nvSpPr>
        <p:spPr bwMode="auto">
          <a:xfrm rot="16200000">
            <a:off x="-759618" y="1975644"/>
            <a:ext cx="197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b="1">
                <a:solidFill>
                  <a:schemeClr val="bg1"/>
                </a:solidFill>
                <a:latin typeface="Torino Outline" charset="0"/>
                <a:cs typeface="+mn-cs"/>
              </a:rPr>
              <a:t>DISCOVERY</a:t>
            </a:r>
            <a:endParaRPr lang="en-US">
              <a:solidFill>
                <a:srgbClr val="B3B3B3"/>
              </a:solidFill>
              <a:latin typeface="Torino Outline"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91138" name="Picture 2" descr="PIA03803.jpg                                                   00001F44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4262438"/>
            <a:ext cx="424656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ComplexLayers.jpg                                              000109CB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8" y="3471863"/>
            <a:ext cx="2481262"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Rectangle 4"/>
          <p:cNvSpPr>
            <a:spLocks noGrp="1" noChangeArrowheads="1"/>
          </p:cNvSpPr>
          <p:nvPr>
            <p:ph type="title"/>
          </p:nvPr>
        </p:nvSpPr>
        <p:spPr/>
        <p:txBody>
          <a:bodyPr/>
          <a:lstStyle/>
          <a:p>
            <a:pPr>
              <a:defRPr/>
            </a:pPr>
            <a:r>
              <a:rPr lang="en-US" smtClean="0">
                <a:cs typeface="+mj-cs"/>
              </a:rPr>
              <a:t>Mars:  A Complex  Planet</a:t>
            </a:r>
          </a:p>
        </p:txBody>
      </p:sp>
      <p:pic>
        <p:nvPicPr>
          <p:cNvPr id="91141" name="Picture 5" descr="VikingFalseColor.jpg                                           00001F44Macintosh HD                   ABA78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200" y="1143000"/>
            <a:ext cx="30734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 1977a.jpg                                                      000109CBMacintosh HD                   ABA78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9038" y="4325938"/>
            <a:ext cx="21812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7" descr="Gullies.jpg                                                    00001F44Macintosh HD                   ABA781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75" y="1168400"/>
            <a:ext cx="28892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8" descr="&#10;Slide2.jpg                                                     00008BCAMacintosh HD                   B8351B9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6400" y="2324100"/>
            <a:ext cx="27908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81" name="Text Box 9"/>
          <p:cNvSpPr txBox="1">
            <a:spLocks noChangeArrowheads="1"/>
          </p:cNvSpPr>
          <p:nvPr/>
        </p:nvSpPr>
        <p:spPr bwMode="auto">
          <a:xfrm>
            <a:off x="6194425" y="1398588"/>
            <a:ext cx="2232025" cy="376237"/>
          </a:xfrm>
          <a:prstGeom prst="rect">
            <a:avLst/>
          </a:prstGeom>
          <a:solidFill>
            <a:schemeClr val="folHlink">
              <a:alpha val="57001"/>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 </a:t>
            </a:r>
            <a:r>
              <a:rPr lang="en-US" sz="1800" b="1" i="1">
                <a:cs typeface="+mn-cs"/>
              </a:rPr>
              <a:t>Surface Composition</a:t>
            </a:r>
            <a:endParaRPr lang="en-US" sz="1600">
              <a:cs typeface="+mn-cs"/>
            </a:endParaRPr>
          </a:p>
        </p:txBody>
      </p:sp>
      <p:sp>
        <p:nvSpPr>
          <p:cNvPr id="540682" name="Text Box 10"/>
          <p:cNvSpPr txBox="1">
            <a:spLocks noChangeArrowheads="1"/>
          </p:cNvSpPr>
          <p:nvPr/>
        </p:nvSpPr>
        <p:spPr bwMode="auto">
          <a:xfrm>
            <a:off x="5745163" y="5221288"/>
            <a:ext cx="1660525" cy="376237"/>
          </a:xfrm>
          <a:prstGeom prst="rect">
            <a:avLst/>
          </a:prstGeom>
          <a:solidFill>
            <a:schemeClr val="folHlink">
              <a:alpha val="63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 </a:t>
            </a:r>
            <a:r>
              <a:rPr lang="en-US" sz="1800" b="1" i="1">
                <a:cs typeface="+mn-cs"/>
              </a:rPr>
              <a:t>Subsurface Ice</a:t>
            </a:r>
            <a:endParaRPr lang="en-US" sz="1800">
              <a:cs typeface="+mn-cs"/>
            </a:endParaRPr>
          </a:p>
        </p:txBody>
      </p:sp>
      <p:sp>
        <p:nvSpPr>
          <p:cNvPr id="540683" name="Text Box 11"/>
          <p:cNvSpPr txBox="1">
            <a:spLocks noChangeArrowheads="1"/>
          </p:cNvSpPr>
          <p:nvPr/>
        </p:nvSpPr>
        <p:spPr bwMode="auto">
          <a:xfrm>
            <a:off x="3665538" y="1300163"/>
            <a:ext cx="15732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 </a:t>
            </a:r>
            <a:r>
              <a:rPr lang="en-US" sz="2000" b="1" i="1">
                <a:cs typeface="+mn-cs"/>
              </a:rPr>
              <a:t>Comparative</a:t>
            </a:r>
          </a:p>
          <a:p>
            <a:pPr>
              <a:defRPr/>
            </a:pPr>
            <a:r>
              <a:rPr lang="en-US" sz="2000" b="1" i="1">
                <a:cs typeface="+mn-cs"/>
              </a:rPr>
              <a:t>Planetology</a:t>
            </a:r>
            <a:endParaRPr lang="en-US" sz="1600">
              <a:cs typeface="+mn-cs"/>
            </a:endParaRPr>
          </a:p>
        </p:txBody>
      </p:sp>
      <p:sp>
        <p:nvSpPr>
          <p:cNvPr id="540684" name="Text Box 12"/>
          <p:cNvSpPr txBox="1">
            <a:spLocks noChangeArrowheads="1"/>
          </p:cNvSpPr>
          <p:nvPr/>
        </p:nvSpPr>
        <p:spPr bwMode="auto">
          <a:xfrm>
            <a:off x="2457450" y="5446713"/>
            <a:ext cx="1431925" cy="650875"/>
          </a:xfrm>
          <a:prstGeom prst="rect">
            <a:avLst/>
          </a:prstGeom>
          <a:solidFill>
            <a:srgbClr val="C0C0C0">
              <a:alpha val="56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i="1">
                <a:cs typeface="+mn-cs"/>
              </a:rPr>
              <a:t>Atmospheric </a:t>
            </a:r>
          </a:p>
          <a:p>
            <a:pPr>
              <a:defRPr/>
            </a:pPr>
            <a:r>
              <a:rPr lang="en-US" sz="1800" b="1" i="1">
                <a:cs typeface="+mn-cs"/>
              </a:rPr>
              <a:t>Processes</a:t>
            </a:r>
            <a:endParaRPr lang="en-US" sz="1600">
              <a:cs typeface="+mn-cs"/>
            </a:endParaRPr>
          </a:p>
        </p:txBody>
      </p:sp>
      <p:sp>
        <p:nvSpPr>
          <p:cNvPr id="540685" name="Text Box 13"/>
          <p:cNvSpPr txBox="1">
            <a:spLocks noChangeArrowheads="1"/>
          </p:cNvSpPr>
          <p:nvPr/>
        </p:nvSpPr>
        <p:spPr bwMode="auto">
          <a:xfrm>
            <a:off x="787400" y="1373188"/>
            <a:ext cx="1774825" cy="376237"/>
          </a:xfrm>
          <a:prstGeom prst="rect">
            <a:avLst/>
          </a:prstGeom>
          <a:solidFill>
            <a:srgbClr val="C0C0C0">
              <a:alpha val="56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 </a:t>
            </a:r>
            <a:r>
              <a:rPr lang="en-US" sz="1800" b="1" i="1">
                <a:cs typeface="+mn-cs"/>
              </a:rPr>
              <a:t>Climate Change</a:t>
            </a:r>
            <a:endParaRPr lang="en-US" sz="1600">
              <a:cs typeface="+mn-cs"/>
            </a:endParaRPr>
          </a:p>
        </p:txBody>
      </p:sp>
      <p:sp>
        <p:nvSpPr>
          <p:cNvPr id="540686" name="Text Box 14"/>
          <p:cNvSpPr txBox="1">
            <a:spLocks noChangeArrowheads="1"/>
          </p:cNvSpPr>
          <p:nvPr/>
        </p:nvSpPr>
        <p:spPr bwMode="auto">
          <a:xfrm>
            <a:off x="785813" y="3633788"/>
            <a:ext cx="1889125" cy="376237"/>
          </a:xfrm>
          <a:prstGeom prst="rect">
            <a:avLst/>
          </a:prstGeom>
          <a:solidFill>
            <a:srgbClr val="C0C0C0">
              <a:alpha val="60001"/>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 </a:t>
            </a:r>
            <a:r>
              <a:rPr lang="en-US" sz="1800" b="1" i="1">
                <a:cs typeface="+mn-cs"/>
              </a:rPr>
              <a:t>Surface Layering</a:t>
            </a:r>
            <a:endParaRPr lang="en-US" sz="16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533400" y="0"/>
            <a:ext cx="8001000" cy="762000"/>
          </a:xfrm>
        </p:spPr>
        <p:txBody>
          <a:bodyPr/>
          <a:lstStyle/>
          <a:p>
            <a:pPr>
              <a:defRPr/>
            </a:pPr>
            <a:r>
              <a:rPr lang="en-US" dirty="0" smtClean="0">
                <a:cs typeface="+mj-cs"/>
              </a:rPr>
              <a:t>Early Views from Space</a:t>
            </a:r>
          </a:p>
        </p:txBody>
      </p:sp>
      <p:pic>
        <p:nvPicPr>
          <p:cNvPr id="48131" name="Picture 3" descr="M7_PIA02981.12947.jpeg                                         00000002&#10;Zip 250 MB                     B2955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276600"/>
            <a:ext cx="57388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M4_PIA02979.12909.jpeg                                         00000002&#10;Zip 250 MB                     B2955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3071813"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573" name="Text Box 5"/>
          <p:cNvSpPr txBox="1">
            <a:spLocks noChangeArrowheads="1"/>
          </p:cNvSpPr>
          <p:nvPr/>
        </p:nvSpPr>
        <p:spPr bwMode="auto">
          <a:xfrm>
            <a:off x="4191000" y="1371600"/>
            <a:ext cx="4038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cs typeface="+mn-cs"/>
              </a:rPr>
              <a:t>1965:  Mariner 4 photos reveal a moonscape</a:t>
            </a:r>
          </a:p>
          <a:p>
            <a:pPr>
              <a:defRPr/>
            </a:pPr>
            <a:r>
              <a:rPr lang="en-US" b="1">
                <a:cs typeface="+mn-cs"/>
              </a:rPr>
              <a:t>1969:  Mariner 6 &amp; 7 photos continue to puzzle</a:t>
            </a:r>
          </a:p>
        </p:txBody>
      </p:sp>
      <p:sp>
        <p:nvSpPr>
          <p:cNvPr id="493574" name="Rectangle 6"/>
          <p:cNvSpPr>
            <a:spLocks noChangeArrowheads="1"/>
          </p:cNvSpPr>
          <p:nvPr/>
        </p:nvSpPr>
        <p:spPr bwMode="auto">
          <a:xfrm>
            <a:off x="685800" y="4724400"/>
            <a:ext cx="22113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chemeClr val="accent2"/>
                </a:solidFill>
                <a:cs typeface="+mn-cs"/>
              </a:rPr>
              <a:t>Mariners 4 &amp; 7</a:t>
            </a:r>
          </a:p>
          <a:p>
            <a:pPr>
              <a:defRPr/>
            </a:pPr>
            <a:r>
              <a:rPr lang="en-US" sz="1600" b="1">
                <a:solidFill>
                  <a:schemeClr val="accent2"/>
                </a:solidFill>
                <a:cs typeface="+mn-cs"/>
              </a:rPr>
              <a:t>CREDIT:  NASA / JPL</a:t>
            </a:r>
            <a:endParaRPr lang="en-US" sz="1600" b="1">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My Documents\Word Doc.s\MARS\Presentations\AIAA Space_2003\mar6ma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091" name="Text Box 3"/>
          <p:cNvSpPr txBox="1">
            <a:spLocks noChangeArrowheads="1"/>
          </p:cNvSpPr>
          <p:nvPr/>
        </p:nvSpPr>
        <p:spPr bwMode="auto">
          <a:xfrm>
            <a:off x="1738313" y="2459038"/>
            <a:ext cx="4905375" cy="1066800"/>
          </a:xfrm>
          <a:prstGeom prst="rect">
            <a:avLst/>
          </a:prstGeom>
          <a:solidFill>
            <a:srgbClr val="C0C0C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i="1">
                <a:solidFill>
                  <a:schemeClr val="accent2"/>
                </a:solidFill>
                <a:cs typeface="+mn-cs"/>
              </a:rPr>
              <a:t>Moon-like Mars:  </a:t>
            </a:r>
          </a:p>
          <a:p>
            <a:pPr>
              <a:defRPr/>
            </a:pPr>
            <a:r>
              <a:rPr lang="en-US" sz="3200" b="1" i="1">
                <a:solidFill>
                  <a:schemeClr val="accent2"/>
                </a:solidFill>
                <a:cs typeface="+mn-cs"/>
              </a:rPr>
              <a:t>Heavily Cratered Highlands</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533400" y="228600"/>
            <a:ext cx="8001000" cy="651933"/>
          </a:xfrm>
        </p:spPr>
        <p:txBody>
          <a:bodyPr/>
          <a:lstStyle/>
          <a:p>
            <a:pPr>
              <a:defRPr/>
            </a:pPr>
            <a:r>
              <a:rPr lang="en-US" dirty="0" smtClean="0">
                <a:cs typeface="+mj-cs"/>
              </a:rPr>
              <a:t>Yes, there are Mountains</a:t>
            </a:r>
            <a:endParaRPr lang="en-US" dirty="0" smtClean="0">
              <a:cs typeface="+mj-cs"/>
            </a:endParaRPr>
          </a:p>
        </p:txBody>
      </p:sp>
      <p:pic>
        <p:nvPicPr>
          <p:cNvPr id="57347" name="Picture 3" descr="MGSM9_PIA00929.15597.jpeg                                      00000002&#10;Zip 250 MB                     B2955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45910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4" name="Rectangle 4"/>
          <p:cNvSpPr>
            <a:spLocks noChangeArrowheads="1"/>
          </p:cNvSpPr>
          <p:nvPr/>
        </p:nvSpPr>
        <p:spPr bwMode="auto">
          <a:xfrm>
            <a:off x="1828800" y="5334000"/>
            <a:ext cx="29003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chemeClr val="bg1"/>
                </a:solidFill>
                <a:cs typeface="+mn-cs"/>
              </a:rPr>
              <a:t>MGS MOC (on approach)</a:t>
            </a:r>
          </a:p>
          <a:p>
            <a:pPr>
              <a:defRPr/>
            </a:pPr>
            <a:r>
              <a:rPr lang="en-US" sz="1600" b="1">
                <a:solidFill>
                  <a:schemeClr val="bg1"/>
                </a:solidFill>
                <a:cs typeface="+mn-cs"/>
              </a:rPr>
              <a:t>CREDIT:  NASA / JPL / MSSS</a:t>
            </a:r>
            <a:endParaRPr lang="en-US" sz="1600" b="1">
              <a:cs typeface="+mn-cs"/>
            </a:endParaRPr>
          </a:p>
        </p:txBody>
      </p:sp>
      <p:pic>
        <p:nvPicPr>
          <p:cNvPr id="57349" name="Picture 5" descr="OMPIA02982.28426.jpeg                                          00000002&#10;Zip 250 MB                     B2955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2917825"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6" name="Line 6"/>
          <p:cNvSpPr>
            <a:spLocks noChangeShapeType="1"/>
          </p:cNvSpPr>
          <p:nvPr/>
        </p:nvSpPr>
        <p:spPr bwMode="auto">
          <a:xfrm>
            <a:off x="4038600" y="3810000"/>
            <a:ext cx="236220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96647" name="Rectangle 7"/>
          <p:cNvSpPr>
            <a:spLocks noChangeArrowheads="1"/>
          </p:cNvSpPr>
          <p:nvPr/>
        </p:nvSpPr>
        <p:spPr bwMode="auto">
          <a:xfrm>
            <a:off x="6324600" y="5410200"/>
            <a:ext cx="22113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chemeClr val="bg1"/>
                </a:solidFill>
                <a:cs typeface="+mn-cs"/>
              </a:rPr>
              <a:t>Viking</a:t>
            </a:r>
          </a:p>
          <a:p>
            <a:pPr>
              <a:defRPr/>
            </a:pPr>
            <a:r>
              <a:rPr lang="en-US" sz="1600" b="1">
                <a:solidFill>
                  <a:schemeClr val="bg1"/>
                </a:solidFill>
                <a:cs typeface="+mn-cs"/>
              </a:rPr>
              <a:t>CREDIT:  NASA / JPL</a:t>
            </a:r>
            <a:endParaRPr lang="en-US" sz="1600" b="1">
              <a:cs typeface="+mn-cs"/>
            </a:endParaRPr>
          </a:p>
        </p:txBody>
      </p:sp>
      <p:sp>
        <p:nvSpPr>
          <p:cNvPr id="496648" name="Text Box 8"/>
          <p:cNvSpPr txBox="1">
            <a:spLocks noChangeArrowheads="1"/>
          </p:cNvSpPr>
          <p:nvPr/>
        </p:nvSpPr>
        <p:spPr bwMode="auto">
          <a:xfrm>
            <a:off x="6096000" y="2590800"/>
            <a:ext cx="2090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b="1" i="1">
                <a:cs typeface="+mn-cs"/>
              </a:rPr>
              <a:t>Olympus Mons</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16237</TotalTime>
  <Words>2780</Words>
  <Application>Microsoft Macintosh PowerPoint</Application>
  <PresentationFormat>On-screen Show (4:3)</PresentationFormat>
  <Paragraphs>567</Paragraphs>
  <Slides>62</Slides>
  <Notes>33</Notes>
  <HiddenSlides>0</HiddenSlides>
  <MMClips>1</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Default Design</vt:lpstr>
      <vt:lpstr>The Exploration of Mars</vt:lpstr>
      <vt:lpstr>Why Mars?</vt:lpstr>
      <vt:lpstr>Comparative Study of Earth &amp; Mars</vt:lpstr>
      <vt:lpstr>PowerPoint Presentation</vt:lpstr>
      <vt:lpstr>Mars as an older Earth  - P. Lowell</vt:lpstr>
      <vt:lpstr>PowerPoint Presentation</vt:lpstr>
      <vt:lpstr>Early Views from Space</vt:lpstr>
      <vt:lpstr>PowerPoint Presentation</vt:lpstr>
      <vt:lpstr>Yes, there are Mountains</vt:lpstr>
      <vt:lpstr>PowerPoint Presentation</vt:lpstr>
      <vt:lpstr>HST View in 2001</vt:lpstr>
      <vt:lpstr>PowerPoint Presentation</vt:lpstr>
      <vt:lpstr>PowerPoint Presentation</vt:lpstr>
      <vt:lpstr>CO2 Cycle:  Seasonal Frosts</vt:lpstr>
      <vt:lpstr>PowerPoint Presentation</vt:lpstr>
      <vt:lpstr>This Decade Mars Exploration</vt:lpstr>
      <vt:lpstr>Mars Science Strategy</vt:lpstr>
      <vt:lpstr>PowerPoint Presentation</vt:lpstr>
      <vt:lpstr>PowerPoint Presentation</vt:lpstr>
      <vt:lpstr>Mars Topography (MGS MOLA)</vt:lpstr>
      <vt:lpstr>North Polar Dust Storm</vt:lpstr>
      <vt:lpstr>MGS TES  Climatology</vt:lpstr>
      <vt:lpstr>2002:  Odyssey</vt:lpstr>
      <vt:lpstr>2008: Phoenix confirms water (ice)</vt:lpstr>
      <vt:lpstr>Probing the Subsurface</vt:lpstr>
      <vt:lpstr>PowerPoint Presentation</vt:lpstr>
      <vt:lpstr>Gains in Resolution</vt:lpstr>
      <vt:lpstr>HiRISE Flight Telescope</vt:lpstr>
      <vt:lpstr>PowerPoint Presentation</vt:lpstr>
      <vt:lpstr>PowerPoint Presentation</vt:lpstr>
      <vt:lpstr>MRO Science Highlights</vt:lpstr>
      <vt:lpstr>PowerPoint Presentation</vt:lpstr>
      <vt:lpstr>PowerPoint Presentation</vt:lpstr>
      <vt:lpstr>New Impact Craters</vt:lpstr>
      <vt:lpstr>New Impact Exposes Ice</vt:lpstr>
      <vt:lpstr>PowerPoint Presentation</vt:lpstr>
      <vt:lpstr> Spirit Makes Tracks</vt:lpstr>
      <vt:lpstr>Columbia Hills in Gusev Crater</vt:lpstr>
      <vt:lpstr>PowerPoint Presentation</vt:lpstr>
      <vt:lpstr>PowerPoint Presentation</vt:lpstr>
      <vt:lpstr>PowerPoint Presentation</vt:lpstr>
      <vt:lpstr>PowerPoint Presentation</vt:lpstr>
      <vt:lpstr>Opportunity in Endeavour Crater</vt:lpstr>
      <vt:lpstr>Rover evolution</vt:lpstr>
      <vt:lpstr>MSL on Mars</vt:lpstr>
      <vt:lpstr>MSL on Mars</vt:lpstr>
      <vt:lpstr>MSL on Mars</vt:lpstr>
      <vt:lpstr>MSL on Mars</vt:lpstr>
      <vt:lpstr>Science Highlights (1 of 2)</vt:lpstr>
      <vt:lpstr>PowerPoint Presentation</vt:lpstr>
      <vt:lpstr>Science Highlights (2 of 2)</vt:lpstr>
      <vt:lpstr>PowerPoint Presentation</vt:lpstr>
      <vt:lpstr>PowerPoint Presentation</vt:lpstr>
      <vt:lpstr>PowerPoint Presentation</vt:lpstr>
      <vt:lpstr>PowerPoint Presentation</vt:lpstr>
      <vt:lpstr>Sand Movement Map</vt:lpstr>
      <vt:lpstr>Seasonal Flows on Warm Martian Slopes (A. McEwen et al., Science, 14 July 2011)</vt:lpstr>
      <vt:lpstr>PowerPoint Presentation</vt:lpstr>
      <vt:lpstr>Mars Science Strategy</vt:lpstr>
      <vt:lpstr>PowerPoint Presentation</vt:lpstr>
      <vt:lpstr>PowerPoint Presentation</vt:lpstr>
      <vt:lpstr>Mars:  A Complex  Planet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The Aerospace Corporation</dc:creator>
  <cp:lastModifiedBy>Rich Zurek</cp:lastModifiedBy>
  <cp:revision>418</cp:revision>
  <cp:lastPrinted>2002-10-12T04:44:35Z</cp:lastPrinted>
  <dcterms:created xsi:type="dcterms:W3CDTF">2001-02-23T12:59:41Z</dcterms:created>
  <dcterms:modified xsi:type="dcterms:W3CDTF">2013-03-25T02:01:59Z</dcterms:modified>
</cp:coreProperties>
</file>